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32"/>
  </p:notesMasterIdLst>
  <p:handoutMasterIdLst>
    <p:handoutMasterId r:id="rId133"/>
  </p:handoutMasterIdLst>
  <p:sldIdLst>
    <p:sldId id="1650" r:id="rId2"/>
    <p:sldId id="1651" r:id="rId3"/>
    <p:sldId id="1742" r:id="rId4"/>
    <p:sldId id="1784" r:id="rId5"/>
    <p:sldId id="272" r:id="rId6"/>
    <p:sldId id="273" r:id="rId7"/>
    <p:sldId id="274" r:id="rId8"/>
    <p:sldId id="275" r:id="rId9"/>
    <p:sldId id="1616" r:id="rId10"/>
    <p:sldId id="1694" r:id="rId11"/>
    <p:sldId id="1661" r:id="rId12"/>
    <p:sldId id="1789" r:id="rId13"/>
    <p:sldId id="1696" r:id="rId14"/>
    <p:sldId id="1663" r:id="rId15"/>
    <p:sldId id="1697" r:id="rId16"/>
    <p:sldId id="1665" r:id="rId17"/>
    <p:sldId id="1618" r:id="rId18"/>
    <p:sldId id="1667" r:id="rId19"/>
    <p:sldId id="1792" r:id="rId20"/>
    <p:sldId id="1668" r:id="rId21"/>
    <p:sldId id="1669" r:id="rId22"/>
    <p:sldId id="1654" r:id="rId23"/>
    <p:sldId id="1655" r:id="rId24"/>
    <p:sldId id="1823" r:id="rId25"/>
    <p:sldId id="1796" r:id="rId26"/>
    <p:sldId id="1795" r:id="rId27"/>
    <p:sldId id="1698" r:id="rId28"/>
    <p:sldId id="1824" r:id="rId29"/>
    <p:sldId id="1701" r:id="rId30"/>
    <p:sldId id="1702" r:id="rId31"/>
    <p:sldId id="1825" r:id="rId32"/>
    <p:sldId id="1798" r:id="rId33"/>
    <p:sldId id="1699" r:id="rId34"/>
    <p:sldId id="1826" r:id="rId35"/>
    <p:sldId id="1670" r:id="rId36"/>
    <p:sldId id="1671" r:id="rId37"/>
    <p:sldId id="1672" r:id="rId38"/>
    <p:sldId id="1673" r:id="rId39"/>
    <p:sldId id="1674" r:id="rId40"/>
    <p:sldId id="1675" r:id="rId41"/>
    <p:sldId id="1676" r:id="rId42"/>
    <p:sldId id="1677" r:id="rId43"/>
    <p:sldId id="1678" r:id="rId44"/>
    <p:sldId id="1679" r:id="rId45"/>
    <p:sldId id="1680" r:id="rId46"/>
    <p:sldId id="1681" r:id="rId47"/>
    <p:sldId id="1682" r:id="rId48"/>
    <p:sldId id="1683" r:id="rId49"/>
    <p:sldId id="1684" r:id="rId50"/>
    <p:sldId id="1685" r:id="rId51"/>
    <p:sldId id="1686" r:id="rId52"/>
    <p:sldId id="1799" r:id="rId53"/>
    <p:sldId id="1688" r:id="rId54"/>
    <p:sldId id="1706" r:id="rId55"/>
    <p:sldId id="1705" r:id="rId56"/>
    <p:sldId id="1827" r:id="rId57"/>
    <p:sldId id="1828" r:id="rId58"/>
    <p:sldId id="1689" r:id="rId59"/>
    <p:sldId id="1690" r:id="rId60"/>
    <p:sldId id="270" r:id="rId61"/>
    <p:sldId id="1746" r:id="rId62"/>
    <p:sldId id="1747" r:id="rId63"/>
    <p:sldId id="1748" r:id="rId64"/>
    <p:sldId id="1652" r:id="rId65"/>
    <p:sldId id="1749" r:id="rId66"/>
    <p:sldId id="1750" r:id="rId67"/>
    <p:sldId id="1751" r:id="rId68"/>
    <p:sldId id="1656" r:id="rId69"/>
    <p:sldId id="1657" r:id="rId70"/>
    <p:sldId id="1658" r:id="rId71"/>
    <p:sldId id="1659" r:id="rId72"/>
    <p:sldId id="1801" r:id="rId73"/>
    <p:sldId id="1401" r:id="rId74"/>
    <p:sldId id="1660" r:id="rId75"/>
    <p:sldId id="1752" r:id="rId76"/>
    <p:sldId id="1664" r:id="rId77"/>
    <p:sldId id="1753" r:id="rId78"/>
    <p:sldId id="1754" r:id="rId79"/>
    <p:sldId id="1755" r:id="rId80"/>
    <p:sldId id="1756" r:id="rId81"/>
    <p:sldId id="1757" r:id="rId82"/>
    <p:sldId id="1758" r:id="rId83"/>
    <p:sldId id="1759" r:id="rId84"/>
    <p:sldId id="1760" r:id="rId85"/>
    <p:sldId id="1761" r:id="rId86"/>
    <p:sldId id="1762" r:id="rId87"/>
    <p:sldId id="1763" r:id="rId88"/>
    <p:sldId id="1722" r:id="rId89"/>
    <p:sldId id="1723" r:id="rId90"/>
    <p:sldId id="1727" r:id="rId91"/>
    <p:sldId id="1728" r:id="rId92"/>
    <p:sldId id="1416" r:id="rId93"/>
    <p:sldId id="1729" r:id="rId94"/>
    <p:sldId id="1730" r:id="rId95"/>
    <p:sldId id="1764" r:id="rId96"/>
    <p:sldId id="1765" r:id="rId97"/>
    <p:sldId id="1766" r:id="rId98"/>
    <p:sldId id="1767" r:id="rId99"/>
    <p:sldId id="1768" r:id="rId100"/>
    <p:sldId id="1769" r:id="rId101"/>
    <p:sldId id="1770" r:id="rId102"/>
    <p:sldId id="1771" r:id="rId103"/>
    <p:sldId id="1772" r:id="rId104"/>
    <p:sldId id="1773" r:id="rId105"/>
    <p:sldId id="1774" r:id="rId106"/>
    <p:sldId id="1775" r:id="rId107"/>
    <p:sldId id="1776" r:id="rId108"/>
    <p:sldId id="1700" r:id="rId109"/>
    <p:sldId id="1693" r:id="rId110"/>
    <p:sldId id="1777" r:id="rId111"/>
    <p:sldId id="1695" r:id="rId112"/>
    <p:sldId id="1778" r:id="rId113"/>
    <p:sldId id="1779" r:id="rId114"/>
    <p:sldId id="1780" r:id="rId115"/>
    <p:sldId id="1781" r:id="rId116"/>
    <p:sldId id="1703" r:id="rId117"/>
    <p:sldId id="1803" r:id="rId118"/>
    <p:sldId id="1704" r:id="rId119"/>
    <p:sldId id="1802" r:id="rId120"/>
    <p:sldId id="1782" r:id="rId121"/>
    <p:sldId id="1719" r:id="rId122"/>
    <p:sldId id="1717" r:id="rId123"/>
    <p:sldId id="1707" r:id="rId124"/>
    <p:sldId id="1708" r:id="rId125"/>
    <p:sldId id="1709" r:id="rId126"/>
    <p:sldId id="1711" r:id="rId127"/>
    <p:sldId id="1720" r:id="rId128"/>
    <p:sldId id="1713" r:id="rId129"/>
    <p:sldId id="1716" r:id="rId130"/>
    <p:sldId id="1721" r:id="rId131"/>
  </p:sldIdLst>
  <p:sldSz cx="17338675" cy="9753600"/>
  <p:notesSz cx="6797675" cy="9926638"/>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ijs Hauspie" initials="TH" lastIdx="3" clrIdx="0">
    <p:extLst>
      <p:ext uri="{19B8F6BF-5375-455C-9EA6-DF929625EA0E}">
        <p15:presenceInfo xmlns:p15="http://schemas.microsoft.com/office/powerpoint/2012/main" userId="S-1-5-21-4030456262-320625612-449655040-2815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9CC7"/>
    <a:srgbClr val="80C0E0"/>
    <a:srgbClr val="DC8621"/>
    <a:srgbClr val="003366"/>
    <a:srgbClr val="44C6E0"/>
    <a:srgbClr val="008000"/>
    <a:srgbClr val="006600"/>
    <a:srgbClr val="339933"/>
    <a:srgbClr val="339966"/>
    <a:srgbClr val="1E6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03CAE8-29DA-4DA2-B300-CDB4E925F706}" v="2" dt="2024-11-05T19:32:17.3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59355" autoAdjust="0"/>
  </p:normalViewPr>
  <p:slideViewPr>
    <p:cSldViewPr snapToGrid="0" showGuides="1">
      <p:cViewPr varScale="1">
        <p:scale>
          <a:sx n="54" d="100"/>
          <a:sy n="54" d="100"/>
        </p:scale>
        <p:origin x="1818" y="96"/>
      </p:cViewPr>
      <p:guideLst>
        <p:guide orient="horz" pos="3072"/>
        <p:guide pos="5461"/>
      </p:guideLst>
    </p:cSldViewPr>
  </p:slideViewPr>
  <p:notesTextViewPr>
    <p:cViewPr>
      <p:scale>
        <a:sx n="1" d="1"/>
        <a:sy n="1" d="1"/>
      </p:scale>
      <p:origin x="0" y="0"/>
    </p:cViewPr>
  </p:notesTextViewPr>
  <p:notesViewPr>
    <p:cSldViewPr snapToGrid="0">
      <p:cViewPr varScale="1">
        <p:scale>
          <a:sx n="67" d="100"/>
          <a:sy n="67" d="100"/>
        </p:scale>
        <p:origin x="3029" y="5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commentAuthors" Target="commentAuthors.xml"/><Relationship Id="rId139"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 De Buck" userId="56269b48-6f97-4793-ac00-b6dbb2c9f1bb" providerId="ADAL" clId="{E603CAE8-29DA-4DA2-B300-CDB4E925F706}"/>
    <pc:docChg chg="custSel delSld modSld">
      <pc:chgData name="Ann De Buck" userId="56269b48-6f97-4793-ac00-b6dbb2c9f1bb" providerId="ADAL" clId="{E603CAE8-29DA-4DA2-B300-CDB4E925F706}" dt="2024-11-05T19:33:08.079" v="89" actId="6549"/>
      <pc:docMkLst>
        <pc:docMk/>
      </pc:docMkLst>
      <pc:sldChg chg="modNotesTx">
        <pc:chgData name="Ann De Buck" userId="56269b48-6f97-4793-ac00-b6dbb2c9f1bb" providerId="ADAL" clId="{E603CAE8-29DA-4DA2-B300-CDB4E925F706}" dt="2024-11-05T19:29:58.251" v="54" actId="6549"/>
        <pc:sldMkLst>
          <pc:docMk/>
          <pc:sldMk cId="2977093728" sldId="270"/>
        </pc:sldMkLst>
      </pc:sldChg>
      <pc:sldChg chg="modNotesTx">
        <pc:chgData name="Ann De Buck" userId="56269b48-6f97-4793-ac00-b6dbb2c9f1bb" providerId="ADAL" clId="{E603CAE8-29DA-4DA2-B300-CDB4E925F706}" dt="2024-11-05T19:25:35.968" v="2" actId="6549"/>
        <pc:sldMkLst>
          <pc:docMk/>
          <pc:sldMk cId="3575049609" sldId="272"/>
        </pc:sldMkLst>
      </pc:sldChg>
      <pc:sldChg chg="modNotesTx">
        <pc:chgData name="Ann De Buck" userId="56269b48-6f97-4793-ac00-b6dbb2c9f1bb" providerId="ADAL" clId="{E603CAE8-29DA-4DA2-B300-CDB4E925F706}" dt="2024-11-05T19:25:40.800" v="3" actId="6549"/>
        <pc:sldMkLst>
          <pc:docMk/>
          <pc:sldMk cId="1347416372" sldId="273"/>
        </pc:sldMkLst>
      </pc:sldChg>
      <pc:sldChg chg="modNotesTx">
        <pc:chgData name="Ann De Buck" userId="56269b48-6f97-4793-ac00-b6dbb2c9f1bb" providerId="ADAL" clId="{E603CAE8-29DA-4DA2-B300-CDB4E925F706}" dt="2024-11-05T19:25:44.419" v="4" actId="6549"/>
        <pc:sldMkLst>
          <pc:docMk/>
          <pc:sldMk cId="607744203" sldId="274"/>
        </pc:sldMkLst>
      </pc:sldChg>
      <pc:sldChg chg="modNotesTx">
        <pc:chgData name="Ann De Buck" userId="56269b48-6f97-4793-ac00-b6dbb2c9f1bb" providerId="ADAL" clId="{E603CAE8-29DA-4DA2-B300-CDB4E925F706}" dt="2024-11-05T19:25:48.044" v="5" actId="6549"/>
        <pc:sldMkLst>
          <pc:docMk/>
          <pc:sldMk cId="1020197017" sldId="275"/>
        </pc:sldMkLst>
      </pc:sldChg>
      <pc:sldChg chg="del modNotesTx">
        <pc:chgData name="Ann De Buck" userId="56269b48-6f97-4793-ac00-b6dbb2c9f1bb" providerId="ADAL" clId="{E603CAE8-29DA-4DA2-B300-CDB4E925F706}" dt="2024-11-05T19:30:10.792" v="56" actId="2696"/>
        <pc:sldMkLst>
          <pc:docMk/>
          <pc:sldMk cId="2381885437" sldId="1615"/>
        </pc:sldMkLst>
      </pc:sldChg>
      <pc:sldChg chg="modNotesTx">
        <pc:chgData name="Ann De Buck" userId="56269b48-6f97-4793-ac00-b6dbb2c9f1bb" providerId="ADAL" clId="{E603CAE8-29DA-4DA2-B300-CDB4E925F706}" dt="2024-11-05T19:25:52.209" v="6" actId="6549"/>
        <pc:sldMkLst>
          <pc:docMk/>
          <pc:sldMk cId="2519800457" sldId="1616"/>
        </pc:sldMkLst>
      </pc:sldChg>
      <pc:sldChg chg="modNotesTx">
        <pc:chgData name="Ann De Buck" userId="56269b48-6f97-4793-ac00-b6dbb2c9f1bb" providerId="ADAL" clId="{E603CAE8-29DA-4DA2-B300-CDB4E925F706}" dt="2024-11-05T19:26:45.081" v="20" actId="6549"/>
        <pc:sldMkLst>
          <pc:docMk/>
          <pc:sldMk cId="4144644878" sldId="1618"/>
        </pc:sldMkLst>
      </pc:sldChg>
      <pc:sldChg chg="modNotesTx">
        <pc:chgData name="Ann De Buck" userId="56269b48-6f97-4793-ac00-b6dbb2c9f1bb" providerId="ADAL" clId="{E603CAE8-29DA-4DA2-B300-CDB4E925F706}" dt="2024-11-05T19:25:26.003" v="0" actId="6549"/>
        <pc:sldMkLst>
          <pc:docMk/>
          <pc:sldMk cId="2565385636" sldId="1650"/>
        </pc:sldMkLst>
      </pc:sldChg>
      <pc:sldChg chg="modSp mod modNotesTx">
        <pc:chgData name="Ann De Buck" userId="56269b48-6f97-4793-ac00-b6dbb2c9f1bb" providerId="ADAL" clId="{E603CAE8-29DA-4DA2-B300-CDB4E925F706}" dt="2024-11-05T19:27:30.525" v="32" actId="20577"/>
        <pc:sldMkLst>
          <pc:docMk/>
          <pc:sldMk cId="3000421884" sldId="1654"/>
        </pc:sldMkLst>
        <pc:spChg chg="mod">
          <ac:chgData name="Ann De Buck" userId="56269b48-6f97-4793-ac00-b6dbb2c9f1bb" providerId="ADAL" clId="{E603CAE8-29DA-4DA2-B300-CDB4E925F706}" dt="2024-11-05T19:27:30.525" v="32" actId="20577"/>
          <ac:spMkLst>
            <pc:docMk/>
            <pc:sldMk cId="3000421884" sldId="1654"/>
            <ac:spMk id="3" creationId="{46F8B0F8-2FD6-4F11-BB59-EB7A4FBCF82B}"/>
          </ac:spMkLst>
        </pc:spChg>
      </pc:sldChg>
      <pc:sldChg chg="modNotesTx">
        <pc:chgData name="Ann De Buck" userId="56269b48-6f97-4793-ac00-b6dbb2c9f1bb" providerId="ADAL" clId="{E603CAE8-29DA-4DA2-B300-CDB4E925F706}" dt="2024-11-05T19:30:38.564" v="62" actId="6549"/>
        <pc:sldMkLst>
          <pc:docMk/>
          <pc:sldMk cId="3349083209" sldId="1656"/>
        </pc:sldMkLst>
      </pc:sldChg>
      <pc:sldChg chg="modNotesTx">
        <pc:chgData name="Ann De Buck" userId="56269b48-6f97-4793-ac00-b6dbb2c9f1bb" providerId="ADAL" clId="{E603CAE8-29DA-4DA2-B300-CDB4E925F706}" dt="2024-11-05T19:30:41.126" v="63" actId="6549"/>
        <pc:sldMkLst>
          <pc:docMk/>
          <pc:sldMk cId="3209385226" sldId="1657"/>
        </pc:sldMkLst>
      </pc:sldChg>
      <pc:sldChg chg="modNotesTx">
        <pc:chgData name="Ann De Buck" userId="56269b48-6f97-4793-ac00-b6dbb2c9f1bb" providerId="ADAL" clId="{E603CAE8-29DA-4DA2-B300-CDB4E925F706}" dt="2024-11-05T19:30:44.006" v="64" actId="6549"/>
        <pc:sldMkLst>
          <pc:docMk/>
          <pc:sldMk cId="2797824711" sldId="1658"/>
        </pc:sldMkLst>
      </pc:sldChg>
      <pc:sldChg chg="modNotesTx">
        <pc:chgData name="Ann De Buck" userId="56269b48-6f97-4793-ac00-b6dbb2c9f1bb" providerId="ADAL" clId="{E603CAE8-29DA-4DA2-B300-CDB4E925F706}" dt="2024-11-05T19:25:59.390" v="8" actId="6549"/>
        <pc:sldMkLst>
          <pc:docMk/>
          <pc:sldMk cId="3118580091" sldId="1661"/>
        </pc:sldMkLst>
      </pc:sldChg>
      <pc:sldChg chg="del">
        <pc:chgData name="Ann De Buck" userId="56269b48-6f97-4793-ac00-b6dbb2c9f1bb" providerId="ADAL" clId="{E603CAE8-29DA-4DA2-B300-CDB4E925F706}" dt="2024-11-05T19:26:04.726" v="9" actId="2696"/>
        <pc:sldMkLst>
          <pc:docMk/>
          <pc:sldMk cId="4221115933" sldId="1662"/>
        </pc:sldMkLst>
      </pc:sldChg>
      <pc:sldChg chg="modNotesTx">
        <pc:chgData name="Ann De Buck" userId="56269b48-6f97-4793-ac00-b6dbb2c9f1bb" providerId="ADAL" clId="{E603CAE8-29DA-4DA2-B300-CDB4E925F706}" dt="2024-11-05T19:26:29.666" v="17" actId="6549"/>
        <pc:sldMkLst>
          <pc:docMk/>
          <pc:sldMk cId="4179876123" sldId="1663"/>
        </pc:sldMkLst>
      </pc:sldChg>
      <pc:sldChg chg="modNotesTx">
        <pc:chgData name="Ann De Buck" userId="56269b48-6f97-4793-ac00-b6dbb2c9f1bb" providerId="ADAL" clId="{E603CAE8-29DA-4DA2-B300-CDB4E925F706}" dt="2024-11-05T19:30:57.620" v="65" actId="6549"/>
        <pc:sldMkLst>
          <pc:docMk/>
          <pc:sldMk cId="1267954338" sldId="1664"/>
        </pc:sldMkLst>
      </pc:sldChg>
      <pc:sldChg chg="modNotesTx">
        <pc:chgData name="Ann De Buck" userId="56269b48-6f97-4793-ac00-b6dbb2c9f1bb" providerId="ADAL" clId="{E603CAE8-29DA-4DA2-B300-CDB4E925F706}" dt="2024-11-05T19:26:39.084" v="19" actId="6549"/>
        <pc:sldMkLst>
          <pc:docMk/>
          <pc:sldMk cId="4017289174" sldId="1665"/>
        </pc:sldMkLst>
      </pc:sldChg>
      <pc:sldChg chg="del modNotesTx">
        <pc:chgData name="Ann De Buck" userId="56269b48-6f97-4793-ac00-b6dbb2c9f1bb" providerId="ADAL" clId="{E603CAE8-29DA-4DA2-B300-CDB4E925F706}" dt="2024-11-05T19:26:52.536" v="22" actId="2696"/>
        <pc:sldMkLst>
          <pc:docMk/>
          <pc:sldMk cId="2509559653" sldId="1666"/>
        </pc:sldMkLst>
      </pc:sldChg>
      <pc:sldChg chg="modNotesTx">
        <pc:chgData name="Ann De Buck" userId="56269b48-6f97-4793-ac00-b6dbb2c9f1bb" providerId="ADAL" clId="{E603CAE8-29DA-4DA2-B300-CDB4E925F706}" dt="2024-11-05T19:27:07.470" v="25" actId="6549"/>
        <pc:sldMkLst>
          <pc:docMk/>
          <pc:sldMk cId="249520184" sldId="1668"/>
        </pc:sldMkLst>
      </pc:sldChg>
      <pc:sldChg chg="modNotesTx">
        <pc:chgData name="Ann De Buck" userId="56269b48-6f97-4793-ac00-b6dbb2c9f1bb" providerId="ADAL" clId="{E603CAE8-29DA-4DA2-B300-CDB4E925F706}" dt="2024-11-05T19:27:13.372" v="26" actId="6549"/>
        <pc:sldMkLst>
          <pc:docMk/>
          <pc:sldMk cId="1647566346" sldId="1669"/>
        </pc:sldMkLst>
      </pc:sldChg>
      <pc:sldChg chg="modNotesTx">
        <pc:chgData name="Ann De Buck" userId="56269b48-6f97-4793-ac00-b6dbb2c9f1bb" providerId="ADAL" clId="{E603CAE8-29DA-4DA2-B300-CDB4E925F706}" dt="2024-11-05T19:28:33.805" v="35" actId="6549"/>
        <pc:sldMkLst>
          <pc:docMk/>
          <pc:sldMk cId="2608234952" sldId="1670"/>
        </pc:sldMkLst>
      </pc:sldChg>
      <pc:sldChg chg="modNotesTx">
        <pc:chgData name="Ann De Buck" userId="56269b48-6f97-4793-ac00-b6dbb2c9f1bb" providerId="ADAL" clId="{E603CAE8-29DA-4DA2-B300-CDB4E925F706}" dt="2024-11-05T19:28:37.017" v="36" actId="6549"/>
        <pc:sldMkLst>
          <pc:docMk/>
          <pc:sldMk cId="3038846243" sldId="1671"/>
        </pc:sldMkLst>
      </pc:sldChg>
      <pc:sldChg chg="modNotesTx">
        <pc:chgData name="Ann De Buck" userId="56269b48-6f97-4793-ac00-b6dbb2c9f1bb" providerId="ADAL" clId="{E603CAE8-29DA-4DA2-B300-CDB4E925F706}" dt="2024-11-05T19:28:39.348" v="37" actId="6549"/>
        <pc:sldMkLst>
          <pc:docMk/>
          <pc:sldMk cId="986532703" sldId="1672"/>
        </pc:sldMkLst>
      </pc:sldChg>
      <pc:sldChg chg="modNotesTx">
        <pc:chgData name="Ann De Buck" userId="56269b48-6f97-4793-ac00-b6dbb2c9f1bb" providerId="ADAL" clId="{E603CAE8-29DA-4DA2-B300-CDB4E925F706}" dt="2024-11-05T19:28:46.336" v="38" actId="6549"/>
        <pc:sldMkLst>
          <pc:docMk/>
          <pc:sldMk cId="3399283229" sldId="1674"/>
        </pc:sldMkLst>
      </pc:sldChg>
      <pc:sldChg chg="modNotesTx">
        <pc:chgData name="Ann De Buck" userId="56269b48-6f97-4793-ac00-b6dbb2c9f1bb" providerId="ADAL" clId="{E603CAE8-29DA-4DA2-B300-CDB4E925F706}" dt="2024-11-05T19:28:48.918" v="39" actId="6549"/>
        <pc:sldMkLst>
          <pc:docMk/>
          <pc:sldMk cId="1498603986" sldId="1675"/>
        </pc:sldMkLst>
      </pc:sldChg>
      <pc:sldChg chg="modNotesTx">
        <pc:chgData name="Ann De Buck" userId="56269b48-6f97-4793-ac00-b6dbb2c9f1bb" providerId="ADAL" clId="{E603CAE8-29DA-4DA2-B300-CDB4E925F706}" dt="2024-11-05T19:28:50.933" v="40" actId="6549"/>
        <pc:sldMkLst>
          <pc:docMk/>
          <pc:sldMk cId="2355201867" sldId="1676"/>
        </pc:sldMkLst>
      </pc:sldChg>
      <pc:sldChg chg="modNotesTx">
        <pc:chgData name="Ann De Buck" userId="56269b48-6f97-4793-ac00-b6dbb2c9f1bb" providerId="ADAL" clId="{E603CAE8-29DA-4DA2-B300-CDB4E925F706}" dt="2024-11-05T19:28:53.049" v="41" actId="6549"/>
        <pc:sldMkLst>
          <pc:docMk/>
          <pc:sldMk cId="1492768378" sldId="1677"/>
        </pc:sldMkLst>
      </pc:sldChg>
      <pc:sldChg chg="modNotesTx">
        <pc:chgData name="Ann De Buck" userId="56269b48-6f97-4793-ac00-b6dbb2c9f1bb" providerId="ADAL" clId="{E603CAE8-29DA-4DA2-B300-CDB4E925F706}" dt="2024-11-05T19:28:59.051" v="42" actId="6549"/>
        <pc:sldMkLst>
          <pc:docMk/>
          <pc:sldMk cId="1340688750" sldId="1679"/>
        </pc:sldMkLst>
      </pc:sldChg>
      <pc:sldChg chg="modNotesTx">
        <pc:chgData name="Ann De Buck" userId="56269b48-6f97-4793-ac00-b6dbb2c9f1bb" providerId="ADAL" clId="{E603CAE8-29DA-4DA2-B300-CDB4E925F706}" dt="2024-11-05T19:29:03.227" v="43" actId="6549"/>
        <pc:sldMkLst>
          <pc:docMk/>
          <pc:sldMk cId="2996239640" sldId="1681"/>
        </pc:sldMkLst>
      </pc:sldChg>
      <pc:sldChg chg="modNotesTx">
        <pc:chgData name="Ann De Buck" userId="56269b48-6f97-4793-ac00-b6dbb2c9f1bb" providerId="ADAL" clId="{E603CAE8-29DA-4DA2-B300-CDB4E925F706}" dt="2024-11-05T19:29:10.629" v="44" actId="6549"/>
        <pc:sldMkLst>
          <pc:docMk/>
          <pc:sldMk cId="2420082213" sldId="1683"/>
        </pc:sldMkLst>
      </pc:sldChg>
      <pc:sldChg chg="modNotesTx">
        <pc:chgData name="Ann De Buck" userId="56269b48-6f97-4793-ac00-b6dbb2c9f1bb" providerId="ADAL" clId="{E603CAE8-29DA-4DA2-B300-CDB4E925F706}" dt="2024-11-05T19:29:14.977" v="45" actId="6549"/>
        <pc:sldMkLst>
          <pc:docMk/>
          <pc:sldMk cId="870949918" sldId="1684"/>
        </pc:sldMkLst>
      </pc:sldChg>
      <pc:sldChg chg="modNotesTx">
        <pc:chgData name="Ann De Buck" userId="56269b48-6f97-4793-ac00-b6dbb2c9f1bb" providerId="ADAL" clId="{E603CAE8-29DA-4DA2-B300-CDB4E925F706}" dt="2024-11-05T19:29:17.626" v="46" actId="6549"/>
        <pc:sldMkLst>
          <pc:docMk/>
          <pc:sldMk cId="3310142648" sldId="1685"/>
        </pc:sldMkLst>
      </pc:sldChg>
      <pc:sldChg chg="modNotesTx">
        <pc:chgData name="Ann De Buck" userId="56269b48-6f97-4793-ac00-b6dbb2c9f1bb" providerId="ADAL" clId="{E603CAE8-29DA-4DA2-B300-CDB4E925F706}" dt="2024-11-05T19:29:21.745" v="47" actId="6549"/>
        <pc:sldMkLst>
          <pc:docMk/>
          <pc:sldMk cId="860915820" sldId="1686"/>
        </pc:sldMkLst>
      </pc:sldChg>
      <pc:sldChg chg="modNotesTx">
        <pc:chgData name="Ann De Buck" userId="56269b48-6f97-4793-ac00-b6dbb2c9f1bb" providerId="ADAL" clId="{E603CAE8-29DA-4DA2-B300-CDB4E925F706}" dt="2024-11-05T19:29:31.371" v="49" actId="6549"/>
        <pc:sldMkLst>
          <pc:docMk/>
          <pc:sldMk cId="4171398535" sldId="1688"/>
        </pc:sldMkLst>
      </pc:sldChg>
      <pc:sldChg chg="modNotesTx">
        <pc:chgData name="Ann De Buck" userId="56269b48-6f97-4793-ac00-b6dbb2c9f1bb" providerId="ADAL" clId="{E603CAE8-29DA-4DA2-B300-CDB4E925F706}" dt="2024-11-05T19:29:45.318" v="50" actId="6549"/>
        <pc:sldMkLst>
          <pc:docMk/>
          <pc:sldMk cId="42644211" sldId="1689"/>
        </pc:sldMkLst>
      </pc:sldChg>
      <pc:sldChg chg="modNotesTx">
        <pc:chgData name="Ann De Buck" userId="56269b48-6f97-4793-ac00-b6dbb2c9f1bb" providerId="ADAL" clId="{E603CAE8-29DA-4DA2-B300-CDB4E925F706}" dt="2024-11-05T19:29:47.990" v="51" actId="6549"/>
        <pc:sldMkLst>
          <pc:docMk/>
          <pc:sldMk cId="4218458973" sldId="1690"/>
        </pc:sldMkLst>
      </pc:sldChg>
      <pc:sldChg chg="del">
        <pc:chgData name="Ann De Buck" userId="56269b48-6f97-4793-ac00-b6dbb2c9f1bb" providerId="ADAL" clId="{E603CAE8-29DA-4DA2-B300-CDB4E925F706}" dt="2024-11-05T19:29:55.979" v="53" actId="2696"/>
        <pc:sldMkLst>
          <pc:docMk/>
          <pc:sldMk cId="2868071472" sldId="1691"/>
        </pc:sldMkLst>
      </pc:sldChg>
      <pc:sldChg chg="modNotesTx">
        <pc:chgData name="Ann De Buck" userId="56269b48-6f97-4793-ac00-b6dbb2c9f1bb" providerId="ADAL" clId="{E603CAE8-29DA-4DA2-B300-CDB4E925F706}" dt="2024-11-05T19:25:56.199" v="7" actId="6549"/>
        <pc:sldMkLst>
          <pc:docMk/>
          <pc:sldMk cId="3114815873" sldId="1694"/>
        </pc:sldMkLst>
      </pc:sldChg>
      <pc:sldChg chg="modNotesTx">
        <pc:chgData name="Ann De Buck" userId="56269b48-6f97-4793-ac00-b6dbb2c9f1bb" providerId="ADAL" clId="{E603CAE8-29DA-4DA2-B300-CDB4E925F706}" dt="2024-11-05T19:26:23.388" v="15" actId="6549"/>
        <pc:sldMkLst>
          <pc:docMk/>
          <pc:sldMk cId="2275882220" sldId="1696"/>
        </pc:sldMkLst>
      </pc:sldChg>
      <pc:sldChg chg="modNotesTx">
        <pc:chgData name="Ann De Buck" userId="56269b48-6f97-4793-ac00-b6dbb2c9f1bb" providerId="ADAL" clId="{E603CAE8-29DA-4DA2-B300-CDB4E925F706}" dt="2024-11-05T19:26:36.528" v="18" actId="6549"/>
        <pc:sldMkLst>
          <pc:docMk/>
          <pc:sldMk cId="2242423968" sldId="1697"/>
        </pc:sldMkLst>
      </pc:sldChg>
      <pc:sldChg chg="delSp mod">
        <pc:chgData name="Ann De Buck" userId="56269b48-6f97-4793-ac00-b6dbb2c9f1bb" providerId="ADAL" clId="{E603CAE8-29DA-4DA2-B300-CDB4E925F706}" dt="2024-11-05T19:28:21.538" v="34" actId="21"/>
        <pc:sldMkLst>
          <pc:docMk/>
          <pc:sldMk cId="1481244963" sldId="1699"/>
        </pc:sldMkLst>
        <pc:spChg chg="del">
          <ac:chgData name="Ann De Buck" userId="56269b48-6f97-4793-ac00-b6dbb2c9f1bb" providerId="ADAL" clId="{E603CAE8-29DA-4DA2-B300-CDB4E925F706}" dt="2024-11-05T19:28:18.861" v="33" actId="21"/>
          <ac:spMkLst>
            <pc:docMk/>
            <pc:sldMk cId="1481244963" sldId="1699"/>
            <ac:spMk id="124" creationId="{61EED1BD-7B40-466C-86B9-80FB1D905C5C}"/>
          </ac:spMkLst>
        </pc:spChg>
        <pc:spChg chg="del">
          <ac:chgData name="Ann De Buck" userId="56269b48-6f97-4793-ac00-b6dbb2c9f1bb" providerId="ADAL" clId="{E603CAE8-29DA-4DA2-B300-CDB4E925F706}" dt="2024-11-05T19:28:21.538" v="34" actId="21"/>
          <ac:spMkLst>
            <pc:docMk/>
            <pc:sldMk cId="1481244963" sldId="1699"/>
            <ac:spMk id="125" creationId="{194F1484-2043-42A0-A921-2714880F5C53}"/>
          </ac:spMkLst>
        </pc:spChg>
      </pc:sldChg>
      <pc:sldChg chg="modNotesTx">
        <pc:chgData name="Ann De Buck" userId="56269b48-6f97-4793-ac00-b6dbb2c9f1bb" providerId="ADAL" clId="{E603CAE8-29DA-4DA2-B300-CDB4E925F706}" dt="2024-11-05T19:32:02.741" v="77" actId="6549"/>
        <pc:sldMkLst>
          <pc:docMk/>
          <pc:sldMk cId="3856203659" sldId="1700"/>
        </pc:sldMkLst>
      </pc:sldChg>
      <pc:sldChg chg="modNotesTx">
        <pc:chgData name="Ann De Buck" userId="56269b48-6f97-4793-ac00-b6dbb2c9f1bb" providerId="ADAL" clId="{E603CAE8-29DA-4DA2-B300-CDB4E925F706}" dt="2024-11-05T19:32:26.616" v="81" actId="6549"/>
        <pc:sldMkLst>
          <pc:docMk/>
          <pc:sldMk cId="2601907979" sldId="1703"/>
        </pc:sldMkLst>
      </pc:sldChg>
      <pc:sldChg chg="modNotesTx">
        <pc:chgData name="Ann De Buck" userId="56269b48-6f97-4793-ac00-b6dbb2c9f1bb" providerId="ADAL" clId="{E603CAE8-29DA-4DA2-B300-CDB4E925F706}" dt="2024-11-05T19:32:33.590" v="83" actId="6549"/>
        <pc:sldMkLst>
          <pc:docMk/>
          <pc:sldMk cId="141310308" sldId="1704"/>
        </pc:sldMkLst>
      </pc:sldChg>
      <pc:sldChg chg="modNotesTx">
        <pc:chgData name="Ann De Buck" userId="56269b48-6f97-4793-ac00-b6dbb2c9f1bb" providerId="ADAL" clId="{E603CAE8-29DA-4DA2-B300-CDB4E925F706}" dt="2024-11-05T19:32:55.546" v="86" actId="6549"/>
        <pc:sldMkLst>
          <pc:docMk/>
          <pc:sldMk cId="3812698982" sldId="1709"/>
        </pc:sldMkLst>
      </pc:sldChg>
      <pc:sldChg chg="modNotesTx">
        <pc:chgData name="Ann De Buck" userId="56269b48-6f97-4793-ac00-b6dbb2c9f1bb" providerId="ADAL" clId="{E603CAE8-29DA-4DA2-B300-CDB4E925F706}" dt="2024-11-05T19:32:59.686" v="87" actId="6549"/>
        <pc:sldMkLst>
          <pc:docMk/>
          <pc:sldMk cId="2820124424" sldId="1711"/>
        </pc:sldMkLst>
      </pc:sldChg>
      <pc:sldChg chg="modNotesTx">
        <pc:chgData name="Ann De Buck" userId="56269b48-6f97-4793-ac00-b6dbb2c9f1bb" providerId="ADAL" clId="{E603CAE8-29DA-4DA2-B300-CDB4E925F706}" dt="2024-11-05T19:33:03.236" v="88" actId="6549"/>
        <pc:sldMkLst>
          <pc:docMk/>
          <pc:sldMk cId="3221001398" sldId="1713"/>
        </pc:sldMkLst>
      </pc:sldChg>
      <pc:sldChg chg="modNotesTx">
        <pc:chgData name="Ann De Buck" userId="56269b48-6f97-4793-ac00-b6dbb2c9f1bb" providerId="ADAL" clId="{E603CAE8-29DA-4DA2-B300-CDB4E925F706}" dt="2024-11-05T19:33:08.079" v="89" actId="6549"/>
        <pc:sldMkLst>
          <pc:docMk/>
          <pc:sldMk cId="2380744207" sldId="1721"/>
        </pc:sldMkLst>
      </pc:sldChg>
      <pc:sldChg chg="modNotesTx">
        <pc:chgData name="Ann De Buck" userId="56269b48-6f97-4793-ac00-b6dbb2c9f1bb" providerId="ADAL" clId="{E603CAE8-29DA-4DA2-B300-CDB4E925F706}" dt="2024-11-05T19:31:21.632" v="70" actId="6549"/>
        <pc:sldMkLst>
          <pc:docMk/>
          <pc:sldMk cId="3424505896" sldId="1722"/>
        </pc:sldMkLst>
      </pc:sldChg>
      <pc:sldChg chg="modNotesTx">
        <pc:chgData name="Ann De Buck" userId="56269b48-6f97-4793-ac00-b6dbb2c9f1bb" providerId="ADAL" clId="{E603CAE8-29DA-4DA2-B300-CDB4E925F706}" dt="2024-11-05T19:25:29.776" v="1" actId="6549"/>
        <pc:sldMkLst>
          <pc:docMk/>
          <pc:sldMk cId="1853799670" sldId="1742"/>
        </pc:sldMkLst>
      </pc:sldChg>
      <pc:sldChg chg="modNotesTx">
        <pc:chgData name="Ann De Buck" userId="56269b48-6f97-4793-ac00-b6dbb2c9f1bb" providerId="ADAL" clId="{E603CAE8-29DA-4DA2-B300-CDB4E925F706}" dt="2024-11-05T19:30:16.667" v="57" actId="6549"/>
        <pc:sldMkLst>
          <pc:docMk/>
          <pc:sldMk cId="694882099" sldId="1746"/>
        </pc:sldMkLst>
      </pc:sldChg>
      <pc:sldChg chg="modNotesTx">
        <pc:chgData name="Ann De Buck" userId="56269b48-6f97-4793-ac00-b6dbb2c9f1bb" providerId="ADAL" clId="{E603CAE8-29DA-4DA2-B300-CDB4E925F706}" dt="2024-11-05T19:30:22.651" v="58" actId="6549"/>
        <pc:sldMkLst>
          <pc:docMk/>
          <pc:sldMk cId="3132225727" sldId="1748"/>
        </pc:sldMkLst>
      </pc:sldChg>
      <pc:sldChg chg="modNotesTx">
        <pc:chgData name="Ann De Buck" userId="56269b48-6f97-4793-ac00-b6dbb2c9f1bb" providerId="ADAL" clId="{E603CAE8-29DA-4DA2-B300-CDB4E925F706}" dt="2024-11-05T19:30:27.349" v="59" actId="6549"/>
        <pc:sldMkLst>
          <pc:docMk/>
          <pc:sldMk cId="3313187644" sldId="1749"/>
        </pc:sldMkLst>
      </pc:sldChg>
      <pc:sldChg chg="modNotesTx">
        <pc:chgData name="Ann De Buck" userId="56269b48-6f97-4793-ac00-b6dbb2c9f1bb" providerId="ADAL" clId="{E603CAE8-29DA-4DA2-B300-CDB4E925F706}" dt="2024-11-05T19:30:31.498" v="60" actId="6549"/>
        <pc:sldMkLst>
          <pc:docMk/>
          <pc:sldMk cId="2556377821" sldId="1750"/>
        </pc:sldMkLst>
      </pc:sldChg>
      <pc:sldChg chg="modNotesTx">
        <pc:chgData name="Ann De Buck" userId="56269b48-6f97-4793-ac00-b6dbb2c9f1bb" providerId="ADAL" clId="{E603CAE8-29DA-4DA2-B300-CDB4E925F706}" dt="2024-11-05T19:30:34.304" v="61" actId="6549"/>
        <pc:sldMkLst>
          <pc:docMk/>
          <pc:sldMk cId="3307965473" sldId="1751"/>
        </pc:sldMkLst>
      </pc:sldChg>
      <pc:sldChg chg="modNotesTx">
        <pc:chgData name="Ann De Buck" userId="56269b48-6f97-4793-ac00-b6dbb2c9f1bb" providerId="ADAL" clId="{E603CAE8-29DA-4DA2-B300-CDB4E925F706}" dt="2024-11-05T19:31:01.405" v="66" actId="6549"/>
        <pc:sldMkLst>
          <pc:docMk/>
          <pc:sldMk cId="2348170016" sldId="1753"/>
        </pc:sldMkLst>
      </pc:sldChg>
      <pc:sldChg chg="modNotesTx">
        <pc:chgData name="Ann De Buck" userId="56269b48-6f97-4793-ac00-b6dbb2c9f1bb" providerId="ADAL" clId="{E603CAE8-29DA-4DA2-B300-CDB4E925F706}" dt="2024-11-05T19:31:07.317" v="67" actId="6549"/>
        <pc:sldMkLst>
          <pc:docMk/>
          <pc:sldMk cId="3670847624" sldId="1756"/>
        </pc:sldMkLst>
      </pc:sldChg>
      <pc:sldChg chg="modNotesTx">
        <pc:chgData name="Ann De Buck" userId="56269b48-6f97-4793-ac00-b6dbb2c9f1bb" providerId="ADAL" clId="{E603CAE8-29DA-4DA2-B300-CDB4E925F706}" dt="2024-11-05T19:31:09.776" v="68" actId="6549"/>
        <pc:sldMkLst>
          <pc:docMk/>
          <pc:sldMk cId="2516459295" sldId="1757"/>
        </pc:sldMkLst>
      </pc:sldChg>
      <pc:sldChg chg="modNotesTx">
        <pc:chgData name="Ann De Buck" userId="56269b48-6f97-4793-ac00-b6dbb2c9f1bb" providerId="ADAL" clId="{E603CAE8-29DA-4DA2-B300-CDB4E925F706}" dt="2024-11-05T19:31:18.916" v="69" actId="6549"/>
        <pc:sldMkLst>
          <pc:docMk/>
          <pc:sldMk cId="2761547114" sldId="1763"/>
        </pc:sldMkLst>
      </pc:sldChg>
      <pc:sldChg chg="modNotesTx">
        <pc:chgData name="Ann De Buck" userId="56269b48-6f97-4793-ac00-b6dbb2c9f1bb" providerId="ADAL" clId="{E603CAE8-29DA-4DA2-B300-CDB4E925F706}" dt="2024-11-05T19:31:36.383" v="71" actId="6549"/>
        <pc:sldMkLst>
          <pc:docMk/>
          <pc:sldMk cId="849031340" sldId="1765"/>
        </pc:sldMkLst>
      </pc:sldChg>
      <pc:sldChg chg="modNotesTx">
        <pc:chgData name="Ann De Buck" userId="56269b48-6f97-4793-ac00-b6dbb2c9f1bb" providerId="ADAL" clId="{E603CAE8-29DA-4DA2-B300-CDB4E925F706}" dt="2024-11-05T19:31:47.963" v="72" actId="6549"/>
        <pc:sldMkLst>
          <pc:docMk/>
          <pc:sldMk cId="2409432669" sldId="1771"/>
        </pc:sldMkLst>
      </pc:sldChg>
      <pc:sldChg chg="modNotesTx">
        <pc:chgData name="Ann De Buck" userId="56269b48-6f97-4793-ac00-b6dbb2c9f1bb" providerId="ADAL" clId="{E603CAE8-29DA-4DA2-B300-CDB4E925F706}" dt="2024-11-05T19:31:50.422" v="73" actId="6549"/>
        <pc:sldMkLst>
          <pc:docMk/>
          <pc:sldMk cId="1428962449" sldId="1772"/>
        </pc:sldMkLst>
      </pc:sldChg>
      <pc:sldChg chg="modNotesTx">
        <pc:chgData name="Ann De Buck" userId="56269b48-6f97-4793-ac00-b6dbb2c9f1bb" providerId="ADAL" clId="{E603CAE8-29DA-4DA2-B300-CDB4E925F706}" dt="2024-11-05T19:31:52.985" v="74" actId="6549"/>
        <pc:sldMkLst>
          <pc:docMk/>
          <pc:sldMk cId="4290745999" sldId="1773"/>
        </pc:sldMkLst>
      </pc:sldChg>
      <pc:sldChg chg="modNotesTx">
        <pc:chgData name="Ann De Buck" userId="56269b48-6f97-4793-ac00-b6dbb2c9f1bb" providerId="ADAL" clId="{E603CAE8-29DA-4DA2-B300-CDB4E925F706}" dt="2024-11-05T19:31:57.102" v="75" actId="6549"/>
        <pc:sldMkLst>
          <pc:docMk/>
          <pc:sldMk cId="1351478155" sldId="1775"/>
        </pc:sldMkLst>
      </pc:sldChg>
      <pc:sldChg chg="modNotesTx">
        <pc:chgData name="Ann De Buck" userId="56269b48-6f97-4793-ac00-b6dbb2c9f1bb" providerId="ADAL" clId="{E603CAE8-29DA-4DA2-B300-CDB4E925F706}" dt="2024-11-05T19:32:00.102" v="76" actId="6549"/>
        <pc:sldMkLst>
          <pc:docMk/>
          <pc:sldMk cId="423043364" sldId="1776"/>
        </pc:sldMkLst>
      </pc:sldChg>
      <pc:sldChg chg="modSp">
        <pc:chgData name="Ann De Buck" userId="56269b48-6f97-4793-ac00-b6dbb2c9f1bb" providerId="ADAL" clId="{E603CAE8-29DA-4DA2-B300-CDB4E925F706}" dt="2024-11-05T19:32:17.307" v="79" actId="20577"/>
        <pc:sldMkLst>
          <pc:docMk/>
          <pc:sldMk cId="2237507474" sldId="1779"/>
        </pc:sldMkLst>
        <pc:spChg chg="mod">
          <ac:chgData name="Ann De Buck" userId="56269b48-6f97-4793-ac00-b6dbb2c9f1bb" providerId="ADAL" clId="{E603CAE8-29DA-4DA2-B300-CDB4E925F706}" dt="2024-11-05T19:32:17.307" v="79" actId="20577"/>
          <ac:spMkLst>
            <pc:docMk/>
            <pc:sldMk cId="2237507474" sldId="1779"/>
            <ac:spMk id="3" creationId="{E62927EB-BFED-4EA9-BA6F-18E9DD2CACC3}"/>
          </ac:spMkLst>
        </pc:spChg>
      </pc:sldChg>
      <pc:sldChg chg="modNotesTx">
        <pc:chgData name="Ann De Buck" userId="56269b48-6f97-4793-ac00-b6dbb2c9f1bb" providerId="ADAL" clId="{E603CAE8-29DA-4DA2-B300-CDB4E925F706}" dt="2024-11-05T19:32:23.770" v="80" actId="6549"/>
        <pc:sldMkLst>
          <pc:docMk/>
          <pc:sldMk cId="3716097317" sldId="1781"/>
        </pc:sldMkLst>
      </pc:sldChg>
      <pc:sldChg chg="modNotesTx">
        <pc:chgData name="Ann De Buck" userId="56269b48-6f97-4793-ac00-b6dbb2c9f1bb" providerId="ADAL" clId="{E603CAE8-29DA-4DA2-B300-CDB4E925F706}" dt="2024-11-05T19:32:39.064" v="85" actId="6549"/>
        <pc:sldMkLst>
          <pc:docMk/>
          <pc:sldMk cId="3167341189" sldId="1782"/>
        </pc:sldMkLst>
      </pc:sldChg>
      <pc:sldChg chg="del">
        <pc:chgData name="Ann De Buck" userId="56269b48-6f97-4793-ac00-b6dbb2c9f1bb" providerId="ADAL" clId="{E603CAE8-29DA-4DA2-B300-CDB4E925F706}" dt="2024-11-05T19:26:07.004" v="10" actId="2696"/>
        <pc:sldMkLst>
          <pc:docMk/>
          <pc:sldMk cId="4124097246" sldId="1785"/>
        </pc:sldMkLst>
      </pc:sldChg>
      <pc:sldChg chg="del">
        <pc:chgData name="Ann De Buck" userId="56269b48-6f97-4793-ac00-b6dbb2c9f1bb" providerId="ADAL" clId="{E603CAE8-29DA-4DA2-B300-CDB4E925F706}" dt="2024-11-05T19:26:16.868" v="13" actId="2696"/>
        <pc:sldMkLst>
          <pc:docMk/>
          <pc:sldMk cId="3814638889" sldId="1786"/>
        </pc:sldMkLst>
      </pc:sldChg>
      <pc:sldChg chg="del">
        <pc:chgData name="Ann De Buck" userId="56269b48-6f97-4793-ac00-b6dbb2c9f1bb" providerId="ADAL" clId="{E603CAE8-29DA-4DA2-B300-CDB4E925F706}" dt="2024-11-05T19:26:13.534" v="12" actId="2696"/>
        <pc:sldMkLst>
          <pc:docMk/>
          <pc:sldMk cId="2537603620" sldId="1787"/>
        </pc:sldMkLst>
      </pc:sldChg>
      <pc:sldChg chg="del">
        <pc:chgData name="Ann De Buck" userId="56269b48-6f97-4793-ac00-b6dbb2c9f1bb" providerId="ADAL" clId="{E603CAE8-29DA-4DA2-B300-CDB4E925F706}" dt="2024-11-05T19:26:10.157" v="11" actId="2696"/>
        <pc:sldMkLst>
          <pc:docMk/>
          <pc:sldMk cId="313164735" sldId="1788"/>
        </pc:sldMkLst>
      </pc:sldChg>
      <pc:sldChg chg="modNotesTx">
        <pc:chgData name="Ann De Buck" userId="56269b48-6f97-4793-ac00-b6dbb2c9f1bb" providerId="ADAL" clId="{E603CAE8-29DA-4DA2-B300-CDB4E925F706}" dt="2024-11-05T19:26:25.804" v="16" actId="6549"/>
        <pc:sldMkLst>
          <pc:docMk/>
          <pc:sldMk cId="1916906969" sldId="1789"/>
        </pc:sldMkLst>
      </pc:sldChg>
      <pc:sldChg chg="del">
        <pc:chgData name="Ann De Buck" userId="56269b48-6f97-4793-ac00-b6dbb2c9f1bb" providerId="ADAL" clId="{E603CAE8-29DA-4DA2-B300-CDB4E925F706}" dt="2024-11-05T19:26:19.303" v="14" actId="2696"/>
        <pc:sldMkLst>
          <pc:docMk/>
          <pc:sldMk cId="3746740745" sldId="1790"/>
        </pc:sldMkLst>
      </pc:sldChg>
      <pc:sldChg chg="del">
        <pc:chgData name="Ann De Buck" userId="56269b48-6f97-4793-ac00-b6dbb2c9f1bb" providerId="ADAL" clId="{E603CAE8-29DA-4DA2-B300-CDB4E925F706}" dt="2024-11-05T19:26:56.845" v="23" actId="2696"/>
        <pc:sldMkLst>
          <pc:docMk/>
          <pc:sldMk cId="530867971" sldId="1791"/>
        </pc:sldMkLst>
      </pc:sldChg>
      <pc:sldChg chg="del">
        <pc:chgData name="Ann De Buck" userId="56269b48-6f97-4793-ac00-b6dbb2c9f1bb" providerId="ADAL" clId="{E603CAE8-29DA-4DA2-B300-CDB4E925F706}" dt="2024-11-05T19:26:59.902" v="24" actId="2696"/>
        <pc:sldMkLst>
          <pc:docMk/>
          <pc:sldMk cId="1565406187" sldId="1793"/>
        </pc:sldMkLst>
      </pc:sldChg>
      <pc:sldChg chg="modNotesTx">
        <pc:chgData name="Ann De Buck" userId="56269b48-6f97-4793-ac00-b6dbb2c9f1bb" providerId="ADAL" clId="{E603CAE8-29DA-4DA2-B300-CDB4E925F706}" dt="2024-11-05T19:29:27.475" v="48" actId="6549"/>
        <pc:sldMkLst>
          <pc:docMk/>
          <pc:sldMk cId="4236770887" sldId="1799"/>
        </pc:sldMkLst>
      </pc:sldChg>
      <pc:sldChg chg="del">
        <pc:chgData name="Ann De Buck" userId="56269b48-6f97-4793-ac00-b6dbb2c9f1bb" providerId="ADAL" clId="{E603CAE8-29DA-4DA2-B300-CDB4E925F706}" dt="2024-11-05T19:30:02.629" v="55" actId="2696"/>
        <pc:sldMkLst>
          <pc:docMk/>
          <pc:sldMk cId="852118405" sldId="1800"/>
        </pc:sldMkLst>
      </pc:sldChg>
      <pc:sldChg chg="modNotesTx">
        <pc:chgData name="Ann De Buck" userId="56269b48-6f97-4793-ac00-b6dbb2c9f1bb" providerId="ADAL" clId="{E603CAE8-29DA-4DA2-B300-CDB4E925F706}" dt="2024-11-05T19:32:36.466" v="84" actId="6549"/>
        <pc:sldMkLst>
          <pc:docMk/>
          <pc:sldMk cId="4156577523" sldId="1802"/>
        </pc:sldMkLst>
      </pc:sldChg>
      <pc:sldChg chg="modNotesTx">
        <pc:chgData name="Ann De Buck" userId="56269b48-6f97-4793-ac00-b6dbb2c9f1bb" providerId="ADAL" clId="{E603CAE8-29DA-4DA2-B300-CDB4E925F706}" dt="2024-11-05T19:32:29.558" v="82" actId="6549"/>
        <pc:sldMkLst>
          <pc:docMk/>
          <pc:sldMk cId="3653127440" sldId="180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562FC35-6E1B-4E70-B4A8-2E17764112F9}"/>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BE"/>
          </a:p>
        </p:txBody>
      </p:sp>
      <p:sp>
        <p:nvSpPr>
          <p:cNvPr id="4" name="Footer Placeholder 3">
            <a:extLst>
              <a:ext uri="{FF2B5EF4-FFF2-40B4-BE49-F238E27FC236}">
                <a16:creationId xmlns:a16="http://schemas.microsoft.com/office/drawing/2014/main" id="{F3783509-45F4-4A33-B377-E4DC335B001B}"/>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a:extLst>
              <a:ext uri="{FF2B5EF4-FFF2-40B4-BE49-F238E27FC236}">
                <a16:creationId xmlns:a16="http://schemas.microsoft.com/office/drawing/2014/main" id="{A1231CA1-EEC8-4E8D-8F53-590E0F57592C}"/>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DD16E2CA-99BE-4DC0-9A95-E0C0A0CA9309}" type="slidenum">
              <a:rPr lang="nl-BE" smtClean="0"/>
              <a:t>‹nr.›</a:t>
            </a:fld>
            <a:endParaRPr lang="nl-BE"/>
          </a:p>
        </p:txBody>
      </p:sp>
    </p:spTree>
    <p:extLst>
      <p:ext uri="{BB962C8B-B14F-4D97-AF65-F5344CB8AC3E}">
        <p14:creationId xmlns:p14="http://schemas.microsoft.com/office/powerpoint/2010/main" val="2336104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86680C0C-85DF-417F-8238-DB0D15743621}" type="datetimeFigureOut">
              <a:rPr lang="en-GB" smtClean="0"/>
              <a:t>05/11/2024</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39A0A48-EDB1-4AFE-B1B7-10CE2A416496}" type="slidenum">
              <a:rPr lang="en-GB" smtClean="0"/>
              <a:t>‹nr.›</a:t>
            </a:fld>
            <a:endParaRPr lang="en-GB"/>
          </a:p>
        </p:txBody>
      </p:sp>
    </p:spTree>
    <p:extLst>
      <p:ext uri="{BB962C8B-B14F-4D97-AF65-F5344CB8AC3E}">
        <p14:creationId xmlns:p14="http://schemas.microsoft.com/office/powerpoint/2010/main" val="32620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1</a:t>
            </a:fld>
            <a:endParaRPr lang="en-GB"/>
          </a:p>
        </p:txBody>
      </p:sp>
    </p:spTree>
    <p:extLst>
      <p:ext uri="{BB962C8B-B14F-4D97-AF65-F5344CB8AC3E}">
        <p14:creationId xmlns:p14="http://schemas.microsoft.com/office/powerpoint/2010/main" val="556887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a:t>
            </a:fld>
            <a:endParaRPr lang="en-GB"/>
          </a:p>
        </p:txBody>
      </p:sp>
    </p:spTree>
    <p:extLst>
      <p:ext uri="{BB962C8B-B14F-4D97-AF65-F5344CB8AC3E}">
        <p14:creationId xmlns:p14="http://schemas.microsoft.com/office/powerpoint/2010/main" val="35794184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105</a:t>
            </a:fld>
            <a:endParaRPr lang="en-GB"/>
          </a:p>
        </p:txBody>
      </p:sp>
    </p:spTree>
    <p:extLst>
      <p:ext uri="{BB962C8B-B14F-4D97-AF65-F5344CB8AC3E}">
        <p14:creationId xmlns:p14="http://schemas.microsoft.com/office/powerpoint/2010/main" val="89343914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106</a:t>
            </a:fld>
            <a:endParaRPr lang="en-GB"/>
          </a:p>
        </p:txBody>
      </p:sp>
    </p:spTree>
    <p:extLst>
      <p:ext uri="{BB962C8B-B14F-4D97-AF65-F5344CB8AC3E}">
        <p14:creationId xmlns:p14="http://schemas.microsoft.com/office/powerpoint/2010/main" val="22660108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107</a:t>
            </a:fld>
            <a:endParaRPr lang="en-GB"/>
          </a:p>
        </p:txBody>
      </p:sp>
    </p:spTree>
    <p:extLst>
      <p:ext uri="{BB962C8B-B14F-4D97-AF65-F5344CB8AC3E}">
        <p14:creationId xmlns:p14="http://schemas.microsoft.com/office/powerpoint/2010/main" val="36886120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108</a:t>
            </a:fld>
            <a:endParaRPr lang="en-GB"/>
          </a:p>
        </p:txBody>
      </p:sp>
    </p:spTree>
    <p:extLst>
      <p:ext uri="{BB962C8B-B14F-4D97-AF65-F5344CB8AC3E}">
        <p14:creationId xmlns:p14="http://schemas.microsoft.com/office/powerpoint/2010/main" val="29589534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109</a:t>
            </a:fld>
            <a:endParaRPr lang="en-GB"/>
          </a:p>
        </p:txBody>
      </p:sp>
    </p:spTree>
    <p:extLst>
      <p:ext uri="{BB962C8B-B14F-4D97-AF65-F5344CB8AC3E}">
        <p14:creationId xmlns:p14="http://schemas.microsoft.com/office/powerpoint/2010/main" val="126450153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110</a:t>
            </a:fld>
            <a:endParaRPr lang="en-GB"/>
          </a:p>
        </p:txBody>
      </p:sp>
    </p:spTree>
    <p:extLst>
      <p:ext uri="{BB962C8B-B14F-4D97-AF65-F5344CB8AC3E}">
        <p14:creationId xmlns:p14="http://schemas.microsoft.com/office/powerpoint/2010/main" val="24613719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111</a:t>
            </a:fld>
            <a:endParaRPr lang="en-GB"/>
          </a:p>
        </p:txBody>
      </p:sp>
    </p:spTree>
    <p:extLst>
      <p:ext uri="{BB962C8B-B14F-4D97-AF65-F5344CB8AC3E}">
        <p14:creationId xmlns:p14="http://schemas.microsoft.com/office/powerpoint/2010/main" val="51218934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112</a:t>
            </a:fld>
            <a:endParaRPr lang="en-GB"/>
          </a:p>
        </p:txBody>
      </p:sp>
    </p:spTree>
    <p:extLst>
      <p:ext uri="{BB962C8B-B14F-4D97-AF65-F5344CB8AC3E}">
        <p14:creationId xmlns:p14="http://schemas.microsoft.com/office/powerpoint/2010/main" val="17005136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113</a:t>
            </a:fld>
            <a:endParaRPr lang="en-GB"/>
          </a:p>
        </p:txBody>
      </p:sp>
    </p:spTree>
    <p:extLst>
      <p:ext uri="{BB962C8B-B14F-4D97-AF65-F5344CB8AC3E}">
        <p14:creationId xmlns:p14="http://schemas.microsoft.com/office/powerpoint/2010/main" val="38890537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114</a:t>
            </a:fld>
            <a:endParaRPr lang="en-GB"/>
          </a:p>
        </p:txBody>
      </p:sp>
    </p:spTree>
    <p:extLst>
      <p:ext uri="{BB962C8B-B14F-4D97-AF65-F5344CB8AC3E}">
        <p14:creationId xmlns:p14="http://schemas.microsoft.com/office/powerpoint/2010/main" val="2957276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a:t>
            </a:fld>
            <a:endParaRPr lang="en-GB"/>
          </a:p>
        </p:txBody>
      </p:sp>
    </p:spTree>
    <p:extLst>
      <p:ext uri="{BB962C8B-B14F-4D97-AF65-F5344CB8AC3E}">
        <p14:creationId xmlns:p14="http://schemas.microsoft.com/office/powerpoint/2010/main" val="337046245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115</a:t>
            </a:fld>
            <a:endParaRPr lang="en-GB"/>
          </a:p>
        </p:txBody>
      </p:sp>
    </p:spTree>
    <p:extLst>
      <p:ext uri="{BB962C8B-B14F-4D97-AF65-F5344CB8AC3E}">
        <p14:creationId xmlns:p14="http://schemas.microsoft.com/office/powerpoint/2010/main" val="1618311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116</a:t>
            </a:fld>
            <a:endParaRPr lang="en-GB"/>
          </a:p>
        </p:txBody>
      </p:sp>
    </p:spTree>
    <p:extLst>
      <p:ext uri="{BB962C8B-B14F-4D97-AF65-F5344CB8AC3E}">
        <p14:creationId xmlns:p14="http://schemas.microsoft.com/office/powerpoint/2010/main" val="34771270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117</a:t>
            </a:fld>
            <a:endParaRPr lang="en-GB"/>
          </a:p>
        </p:txBody>
      </p:sp>
    </p:spTree>
    <p:extLst>
      <p:ext uri="{BB962C8B-B14F-4D97-AF65-F5344CB8AC3E}">
        <p14:creationId xmlns:p14="http://schemas.microsoft.com/office/powerpoint/2010/main" val="298651091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118</a:t>
            </a:fld>
            <a:endParaRPr lang="en-GB"/>
          </a:p>
        </p:txBody>
      </p:sp>
    </p:spTree>
    <p:extLst>
      <p:ext uri="{BB962C8B-B14F-4D97-AF65-F5344CB8AC3E}">
        <p14:creationId xmlns:p14="http://schemas.microsoft.com/office/powerpoint/2010/main" val="28335748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119</a:t>
            </a:fld>
            <a:endParaRPr lang="en-GB"/>
          </a:p>
        </p:txBody>
      </p:sp>
    </p:spTree>
    <p:extLst>
      <p:ext uri="{BB962C8B-B14F-4D97-AF65-F5344CB8AC3E}">
        <p14:creationId xmlns:p14="http://schemas.microsoft.com/office/powerpoint/2010/main" val="51593789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120</a:t>
            </a:fld>
            <a:endParaRPr lang="en-GB"/>
          </a:p>
        </p:txBody>
      </p:sp>
    </p:spTree>
    <p:extLst>
      <p:ext uri="{BB962C8B-B14F-4D97-AF65-F5344CB8AC3E}">
        <p14:creationId xmlns:p14="http://schemas.microsoft.com/office/powerpoint/2010/main" val="379302787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121</a:t>
            </a:fld>
            <a:endParaRPr lang="en-GB"/>
          </a:p>
        </p:txBody>
      </p:sp>
    </p:spTree>
    <p:extLst>
      <p:ext uri="{BB962C8B-B14F-4D97-AF65-F5344CB8AC3E}">
        <p14:creationId xmlns:p14="http://schemas.microsoft.com/office/powerpoint/2010/main" val="84003356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122</a:t>
            </a:fld>
            <a:endParaRPr lang="en-GB"/>
          </a:p>
        </p:txBody>
      </p:sp>
    </p:spTree>
    <p:extLst>
      <p:ext uri="{BB962C8B-B14F-4D97-AF65-F5344CB8AC3E}">
        <p14:creationId xmlns:p14="http://schemas.microsoft.com/office/powerpoint/2010/main" val="93590673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123</a:t>
            </a:fld>
            <a:endParaRPr lang="en-GB"/>
          </a:p>
        </p:txBody>
      </p:sp>
    </p:spTree>
    <p:extLst>
      <p:ext uri="{BB962C8B-B14F-4D97-AF65-F5344CB8AC3E}">
        <p14:creationId xmlns:p14="http://schemas.microsoft.com/office/powerpoint/2010/main" val="67377448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124</a:t>
            </a:fld>
            <a:endParaRPr lang="en-GB"/>
          </a:p>
        </p:txBody>
      </p:sp>
    </p:spTree>
    <p:extLst>
      <p:ext uri="{BB962C8B-B14F-4D97-AF65-F5344CB8AC3E}">
        <p14:creationId xmlns:p14="http://schemas.microsoft.com/office/powerpoint/2010/main" val="447796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a:t>
            </a:fld>
            <a:endParaRPr lang="en-GB"/>
          </a:p>
        </p:txBody>
      </p:sp>
    </p:spTree>
    <p:extLst>
      <p:ext uri="{BB962C8B-B14F-4D97-AF65-F5344CB8AC3E}">
        <p14:creationId xmlns:p14="http://schemas.microsoft.com/office/powerpoint/2010/main" val="210983517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125</a:t>
            </a:fld>
            <a:endParaRPr lang="en-GB"/>
          </a:p>
        </p:txBody>
      </p:sp>
    </p:spTree>
    <p:extLst>
      <p:ext uri="{BB962C8B-B14F-4D97-AF65-F5344CB8AC3E}">
        <p14:creationId xmlns:p14="http://schemas.microsoft.com/office/powerpoint/2010/main" val="276136221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126</a:t>
            </a:fld>
            <a:endParaRPr lang="en-GB"/>
          </a:p>
        </p:txBody>
      </p:sp>
    </p:spTree>
    <p:extLst>
      <p:ext uri="{BB962C8B-B14F-4D97-AF65-F5344CB8AC3E}">
        <p14:creationId xmlns:p14="http://schemas.microsoft.com/office/powerpoint/2010/main" val="383220371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127</a:t>
            </a:fld>
            <a:endParaRPr lang="en-GB"/>
          </a:p>
        </p:txBody>
      </p:sp>
    </p:spTree>
    <p:extLst>
      <p:ext uri="{BB962C8B-B14F-4D97-AF65-F5344CB8AC3E}">
        <p14:creationId xmlns:p14="http://schemas.microsoft.com/office/powerpoint/2010/main" val="22994533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128</a:t>
            </a:fld>
            <a:endParaRPr lang="en-GB"/>
          </a:p>
        </p:txBody>
      </p:sp>
    </p:spTree>
    <p:extLst>
      <p:ext uri="{BB962C8B-B14F-4D97-AF65-F5344CB8AC3E}">
        <p14:creationId xmlns:p14="http://schemas.microsoft.com/office/powerpoint/2010/main" val="111340108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129</a:t>
            </a:fld>
            <a:endParaRPr lang="en-GB"/>
          </a:p>
        </p:txBody>
      </p:sp>
    </p:spTree>
    <p:extLst>
      <p:ext uri="{BB962C8B-B14F-4D97-AF65-F5344CB8AC3E}">
        <p14:creationId xmlns:p14="http://schemas.microsoft.com/office/powerpoint/2010/main" val="213009747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130</a:t>
            </a:fld>
            <a:endParaRPr lang="en-GB"/>
          </a:p>
        </p:txBody>
      </p:sp>
    </p:spTree>
    <p:extLst>
      <p:ext uri="{BB962C8B-B14F-4D97-AF65-F5344CB8AC3E}">
        <p14:creationId xmlns:p14="http://schemas.microsoft.com/office/powerpoint/2010/main" val="3222259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13</a:t>
            </a:fld>
            <a:endParaRPr lang="en-GB"/>
          </a:p>
        </p:txBody>
      </p:sp>
    </p:spTree>
    <p:extLst>
      <p:ext uri="{BB962C8B-B14F-4D97-AF65-F5344CB8AC3E}">
        <p14:creationId xmlns:p14="http://schemas.microsoft.com/office/powerpoint/2010/main" val="3769251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14</a:t>
            </a:fld>
            <a:endParaRPr lang="en-GB"/>
          </a:p>
        </p:txBody>
      </p:sp>
    </p:spTree>
    <p:extLst>
      <p:ext uri="{BB962C8B-B14F-4D97-AF65-F5344CB8AC3E}">
        <p14:creationId xmlns:p14="http://schemas.microsoft.com/office/powerpoint/2010/main" val="2718975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15</a:t>
            </a:fld>
            <a:endParaRPr lang="en-GB"/>
          </a:p>
        </p:txBody>
      </p:sp>
    </p:spTree>
    <p:extLst>
      <p:ext uri="{BB962C8B-B14F-4D97-AF65-F5344CB8AC3E}">
        <p14:creationId xmlns:p14="http://schemas.microsoft.com/office/powerpoint/2010/main" val="1371130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16</a:t>
            </a:fld>
            <a:endParaRPr lang="en-GB"/>
          </a:p>
        </p:txBody>
      </p:sp>
    </p:spTree>
    <p:extLst>
      <p:ext uri="{BB962C8B-B14F-4D97-AF65-F5344CB8AC3E}">
        <p14:creationId xmlns:p14="http://schemas.microsoft.com/office/powerpoint/2010/main" val="3084515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17</a:t>
            </a:fld>
            <a:endParaRPr lang="en-GB"/>
          </a:p>
        </p:txBody>
      </p:sp>
    </p:spTree>
    <p:extLst>
      <p:ext uri="{BB962C8B-B14F-4D97-AF65-F5344CB8AC3E}">
        <p14:creationId xmlns:p14="http://schemas.microsoft.com/office/powerpoint/2010/main" val="2493797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18</a:t>
            </a:fld>
            <a:endParaRPr lang="en-GB"/>
          </a:p>
        </p:txBody>
      </p:sp>
    </p:spTree>
    <p:extLst>
      <p:ext uri="{BB962C8B-B14F-4D97-AF65-F5344CB8AC3E}">
        <p14:creationId xmlns:p14="http://schemas.microsoft.com/office/powerpoint/2010/main" val="971655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19</a:t>
            </a:fld>
            <a:endParaRPr lang="en-GB"/>
          </a:p>
        </p:txBody>
      </p:sp>
    </p:spTree>
    <p:extLst>
      <p:ext uri="{BB962C8B-B14F-4D97-AF65-F5344CB8AC3E}">
        <p14:creationId xmlns:p14="http://schemas.microsoft.com/office/powerpoint/2010/main" val="1921646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a:t>
            </a:fld>
            <a:endParaRPr lang="en-GB"/>
          </a:p>
        </p:txBody>
      </p:sp>
    </p:spTree>
    <p:extLst>
      <p:ext uri="{BB962C8B-B14F-4D97-AF65-F5344CB8AC3E}">
        <p14:creationId xmlns:p14="http://schemas.microsoft.com/office/powerpoint/2010/main" val="987248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20</a:t>
            </a:fld>
            <a:endParaRPr lang="en-GB"/>
          </a:p>
        </p:txBody>
      </p:sp>
    </p:spTree>
    <p:extLst>
      <p:ext uri="{BB962C8B-B14F-4D97-AF65-F5344CB8AC3E}">
        <p14:creationId xmlns:p14="http://schemas.microsoft.com/office/powerpoint/2010/main" val="4015796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21</a:t>
            </a:fld>
            <a:endParaRPr lang="en-GB"/>
          </a:p>
        </p:txBody>
      </p:sp>
    </p:spTree>
    <p:extLst>
      <p:ext uri="{BB962C8B-B14F-4D97-AF65-F5344CB8AC3E}">
        <p14:creationId xmlns:p14="http://schemas.microsoft.com/office/powerpoint/2010/main" val="3260047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22</a:t>
            </a:fld>
            <a:endParaRPr lang="en-GB"/>
          </a:p>
        </p:txBody>
      </p:sp>
    </p:spTree>
    <p:extLst>
      <p:ext uri="{BB962C8B-B14F-4D97-AF65-F5344CB8AC3E}">
        <p14:creationId xmlns:p14="http://schemas.microsoft.com/office/powerpoint/2010/main" val="3210681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23</a:t>
            </a:fld>
            <a:endParaRPr lang="en-GB"/>
          </a:p>
        </p:txBody>
      </p:sp>
    </p:spTree>
    <p:extLst>
      <p:ext uri="{BB962C8B-B14F-4D97-AF65-F5344CB8AC3E}">
        <p14:creationId xmlns:p14="http://schemas.microsoft.com/office/powerpoint/2010/main" val="3515121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25</a:t>
            </a:fld>
            <a:endParaRPr lang="en-GB"/>
          </a:p>
        </p:txBody>
      </p:sp>
    </p:spTree>
    <p:extLst>
      <p:ext uri="{BB962C8B-B14F-4D97-AF65-F5344CB8AC3E}">
        <p14:creationId xmlns:p14="http://schemas.microsoft.com/office/powerpoint/2010/main" val="701182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26</a:t>
            </a:fld>
            <a:endParaRPr lang="en-GB"/>
          </a:p>
        </p:txBody>
      </p:sp>
    </p:spTree>
    <p:extLst>
      <p:ext uri="{BB962C8B-B14F-4D97-AF65-F5344CB8AC3E}">
        <p14:creationId xmlns:p14="http://schemas.microsoft.com/office/powerpoint/2010/main" val="2376437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27</a:t>
            </a:fld>
            <a:endParaRPr lang="en-GB"/>
          </a:p>
        </p:txBody>
      </p:sp>
    </p:spTree>
    <p:extLst>
      <p:ext uri="{BB962C8B-B14F-4D97-AF65-F5344CB8AC3E}">
        <p14:creationId xmlns:p14="http://schemas.microsoft.com/office/powerpoint/2010/main" val="41098841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28</a:t>
            </a:fld>
            <a:endParaRPr lang="en-GB"/>
          </a:p>
        </p:txBody>
      </p:sp>
    </p:spTree>
    <p:extLst>
      <p:ext uri="{BB962C8B-B14F-4D97-AF65-F5344CB8AC3E}">
        <p14:creationId xmlns:p14="http://schemas.microsoft.com/office/powerpoint/2010/main" val="1686670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29</a:t>
            </a:fld>
            <a:endParaRPr lang="en-GB"/>
          </a:p>
        </p:txBody>
      </p:sp>
    </p:spTree>
    <p:extLst>
      <p:ext uri="{BB962C8B-B14F-4D97-AF65-F5344CB8AC3E}">
        <p14:creationId xmlns:p14="http://schemas.microsoft.com/office/powerpoint/2010/main" val="38758653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30</a:t>
            </a:fld>
            <a:endParaRPr lang="en-GB"/>
          </a:p>
        </p:txBody>
      </p:sp>
    </p:spTree>
    <p:extLst>
      <p:ext uri="{BB962C8B-B14F-4D97-AF65-F5344CB8AC3E}">
        <p14:creationId xmlns:p14="http://schemas.microsoft.com/office/powerpoint/2010/main" val="399670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a:t>
            </a:fld>
            <a:endParaRPr lang="en-GB"/>
          </a:p>
        </p:txBody>
      </p:sp>
    </p:spTree>
    <p:extLst>
      <p:ext uri="{BB962C8B-B14F-4D97-AF65-F5344CB8AC3E}">
        <p14:creationId xmlns:p14="http://schemas.microsoft.com/office/powerpoint/2010/main" val="3496620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32</a:t>
            </a:fld>
            <a:endParaRPr lang="en-GB"/>
          </a:p>
        </p:txBody>
      </p:sp>
    </p:spTree>
    <p:extLst>
      <p:ext uri="{BB962C8B-B14F-4D97-AF65-F5344CB8AC3E}">
        <p14:creationId xmlns:p14="http://schemas.microsoft.com/office/powerpoint/2010/main" val="1406866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33</a:t>
            </a:fld>
            <a:endParaRPr lang="en-GB"/>
          </a:p>
        </p:txBody>
      </p:sp>
    </p:spTree>
    <p:extLst>
      <p:ext uri="{BB962C8B-B14F-4D97-AF65-F5344CB8AC3E}">
        <p14:creationId xmlns:p14="http://schemas.microsoft.com/office/powerpoint/2010/main" val="5281149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1"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35</a:t>
            </a:fld>
            <a:endParaRPr lang="en-GB"/>
          </a:p>
        </p:txBody>
      </p:sp>
    </p:spTree>
    <p:extLst>
      <p:ext uri="{BB962C8B-B14F-4D97-AF65-F5344CB8AC3E}">
        <p14:creationId xmlns:p14="http://schemas.microsoft.com/office/powerpoint/2010/main" val="37874028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36</a:t>
            </a:fld>
            <a:endParaRPr lang="en-GB"/>
          </a:p>
        </p:txBody>
      </p:sp>
    </p:spTree>
    <p:extLst>
      <p:ext uri="{BB962C8B-B14F-4D97-AF65-F5344CB8AC3E}">
        <p14:creationId xmlns:p14="http://schemas.microsoft.com/office/powerpoint/2010/main" val="34223886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37</a:t>
            </a:fld>
            <a:endParaRPr lang="en-GB"/>
          </a:p>
        </p:txBody>
      </p:sp>
    </p:spTree>
    <p:extLst>
      <p:ext uri="{BB962C8B-B14F-4D97-AF65-F5344CB8AC3E}">
        <p14:creationId xmlns:p14="http://schemas.microsoft.com/office/powerpoint/2010/main" val="1448500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38</a:t>
            </a:fld>
            <a:endParaRPr lang="en-GB"/>
          </a:p>
        </p:txBody>
      </p:sp>
    </p:spTree>
    <p:extLst>
      <p:ext uri="{BB962C8B-B14F-4D97-AF65-F5344CB8AC3E}">
        <p14:creationId xmlns:p14="http://schemas.microsoft.com/office/powerpoint/2010/main" val="37151547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39</a:t>
            </a:fld>
            <a:endParaRPr lang="en-GB"/>
          </a:p>
        </p:txBody>
      </p:sp>
    </p:spTree>
    <p:extLst>
      <p:ext uri="{BB962C8B-B14F-4D97-AF65-F5344CB8AC3E}">
        <p14:creationId xmlns:p14="http://schemas.microsoft.com/office/powerpoint/2010/main" val="3677680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40</a:t>
            </a:fld>
            <a:endParaRPr lang="en-GB"/>
          </a:p>
        </p:txBody>
      </p:sp>
    </p:spTree>
    <p:extLst>
      <p:ext uri="{BB962C8B-B14F-4D97-AF65-F5344CB8AC3E}">
        <p14:creationId xmlns:p14="http://schemas.microsoft.com/office/powerpoint/2010/main" val="528835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41</a:t>
            </a:fld>
            <a:endParaRPr lang="en-GB"/>
          </a:p>
        </p:txBody>
      </p:sp>
    </p:spTree>
    <p:extLst>
      <p:ext uri="{BB962C8B-B14F-4D97-AF65-F5344CB8AC3E}">
        <p14:creationId xmlns:p14="http://schemas.microsoft.com/office/powerpoint/2010/main" val="29480479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42</a:t>
            </a:fld>
            <a:endParaRPr lang="en-GB"/>
          </a:p>
        </p:txBody>
      </p:sp>
    </p:spTree>
    <p:extLst>
      <p:ext uri="{BB962C8B-B14F-4D97-AF65-F5344CB8AC3E}">
        <p14:creationId xmlns:p14="http://schemas.microsoft.com/office/powerpoint/2010/main" val="1675489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a:t>
            </a:fld>
            <a:endParaRPr lang="en-GB"/>
          </a:p>
        </p:txBody>
      </p:sp>
    </p:spTree>
    <p:extLst>
      <p:ext uri="{BB962C8B-B14F-4D97-AF65-F5344CB8AC3E}">
        <p14:creationId xmlns:p14="http://schemas.microsoft.com/office/powerpoint/2010/main" val="2900188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43</a:t>
            </a:fld>
            <a:endParaRPr lang="en-GB"/>
          </a:p>
        </p:txBody>
      </p:sp>
    </p:spTree>
    <p:extLst>
      <p:ext uri="{BB962C8B-B14F-4D97-AF65-F5344CB8AC3E}">
        <p14:creationId xmlns:p14="http://schemas.microsoft.com/office/powerpoint/2010/main" val="18324571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44</a:t>
            </a:fld>
            <a:endParaRPr lang="en-GB"/>
          </a:p>
        </p:txBody>
      </p:sp>
    </p:spTree>
    <p:extLst>
      <p:ext uri="{BB962C8B-B14F-4D97-AF65-F5344CB8AC3E}">
        <p14:creationId xmlns:p14="http://schemas.microsoft.com/office/powerpoint/2010/main" val="14627363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45</a:t>
            </a:fld>
            <a:endParaRPr lang="en-GB"/>
          </a:p>
        </p:txBody>
      </p:sp>
    </p:spTree>
    <p:extLst>
      <p:ext uri="{BB962C8B-B14F-4D97-AF65-F5344CB8AC3E}">
        <p14:creationId xmlns:p14="http://schemas.microsoft.com/office/powerpoint/2010/main" val="285784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46</a:t>
            </a:fld>
            <a:endParaRPr lang="en-GB"/>
          </a:p>
        </p:txBody>
      </p:sp>
    </p:spTree>
    <p:extLst>
      <p:ext uri="{BB962C8B-B14F-4D97-AF65-F5344CB8AC3E}">
        <p14:creationId xmlns:p14="http://schemas.microsoft.com/office/powerpoint/2010/main" val="403914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47</a:t>
            </a:fld>
            <a:endParaRPr lang="en-GB"/>
          </a:p>
        </p:txBody>
      </p:sp>
    </p:spTree>
    <p:extLst>
      <p:ext uri="{BB962C8B-B14F-4D97-AF65-F5344CB8AC3E}">
        <p14:creationId xmlns:p14="http://schemas.microsoft.com/office/powerpoint/2010/main" val="21730269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48</a:t>
            </a:fld>
            <a:endParaRPr lang="en-GB"/>
          </a:p>
        </p:txBody>
      </p:sp>
    </p:spTree>
    <p:extLst>
      <p:ext uri="{BB962C8B-B14F-4D97-AF65-F5344CB8AC3E}">
        <p14:creationId xmlns:p14="http://schemas.microsoft.com/office/powerpoint/2010/main" val="23772061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49</a:t>
            </a:fld>
            <a:endParaRPr lang="en-GB"/>
          </a:p>
        </p:txBody>
      </p:sp>
    </p:spTree>
    <p:extLst>
      <p:ext uri="{BB962C8B-B14F-4D97-AF65-F5344CB8AC3E}">
        <p14:creationId xmlns:p14="http://schemas.microsoft.com/office/powerpoint/2010/main" val="8307764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50</a:t>
            </a:fld>
            <a:endParaRPr lang="en-GB"/>
          </a:p>
        </p:txBody>
      </p:sp>
    </p:spTree>
    <p:extLst>
      <p:ext uri="{BB962C8B-B14F-4D97-AF65-F5344CB8AC3E}">
        <p14:creationId xmlns:p14="http://schemas.microsoft.com/office/powerpoint/2010/main" val="20778533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51</a:t>
            </a:fld>
            <a:endParaRPr lang="en-GB"/>
          </a:p>
        </p:txBody>
      </p:sp>
    </p:spTree>
    <p:extLst>
      <p:ext uri="{BB962C8B-B14F-4D97-AF65-F5344CB8AC3E}">
        <p14:creationId xmlns:p14="http://schemas.microsoft.com/office/powerpoint/2010/main" val="7803783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52</a:t>
            </a:fld>
            <a:endParaRPr lang="en-GB"/>
          </a:p>
        </p:txBody>
      </p:sp>
    </p:spTree>
    <p:extLst>
      <p:ext uri="{BB962C8B-B14F-4D97-AF65-F5344CB8AC3E}">
        <p14:creationId xmlns:p14="http://schemas.microsoft.com/office/powerpoint/2010/main" val="2616015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a:t>
            </a:fld>
            <a:endParaRPr lang="en-GB"/>
          </a:p>
        </p:txBody>
      </p:sp>
    </p:spTree>
    <p:extLst>
      <p:ext uri="{BB962C8B-B14F-4D97-AF65-F5344CB8AC3E}">
        <p14:creationId xmlns:p14="http://schemas.microsoft.com/office/powerpoint/2010/main" val="49587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53</a:t>
            </a:fld>
            <a:endParaRPr lang="en-GB"/>
          </a:p>
        </p:txBody>
      </p:sp>
    </p:spTree>
    <p:extLst>
      <p:ext uri="{BB962C8B-B14F-4D97-AF65-F5344CB8AC3E}">
        <p14:creationId xmlns:p14="http://schemas.microsoft.com/office/powerpoint/2010/main" val="29962988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54</a:t>
            </a:fld>
            <a:endParaRPr lang="en-GB"/>
          </a:p>
        </p:txBody>
      </p:sp>
    </p:spTree>
    <p:extLst>
      <p:ext uri="{BB962C8B-B14F-4D97-AF65-F5344CB8AC3E}">
        <p14:creationId xmlns:p14="http://schemas.microsoft.com/office/powerpoint/2010/main" val="38646583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55</a:t>
            </a:fld>
            <a:endParaRPr lang="en-GB"/>
          </a:p>
        </p:txBody>
      </p:sp>
    </p:spTree>
    <p:extLst>
      <p:ext uri="{BB962C8B-B14F-4D97-AF65-F5344CB8AC3E}">
        <p14:creationId xmlns:p14="http://schemas.microsoft.com/office/powerpoint/2010/main" val="2606951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58</a:t>
            </a:fld>
            <a:endParaRPr lang="en-GB"/>
          </a:p>
        </p:txBody>
      </p:sp>
    </p:spTree>
    <p:extLst>
      <p:ext uri="{BB962C8B-B14F-4D97-AF65-F5344CB8AC3E}">
        <p14:creationId xmlns:p14="http://schemas.microsoft.com/office/powerpoint/2010/main" val="30812008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sym typeface="Wingdings" panose="05000000000000000000" pitchFamily="2" charset="2"/>
            </a:endParaRP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59</a:t>
            </a:fld>
            <a:endParaRPr lang="en-GB"/>
          </a:p>
        </p:txBody>
      </p:sp>
    </p:spTree>
    <p:extLst>
      <p:ext uri="{BB962C8B-B14F-4D97-AF65-F5344CB8AC3E}">
        <p14:creationId xmlns:p14="http://schemas.microsoft.com/office/powerpoint/2010/main" val="3778862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60</a:t>
            </a:fld>
            <a:endParaRPr lang="en-GB"/>
          </a:p>
        </p:txBody>
      </p:sp>
    </p:spTree>
    <p:extLst>
      <p:ext uri="{BB962C8B-B14F-4D97-AF65-F5344CB8AC3E}">
        <p14:creationId xmlns:p14="http://schemas.microsoft.com/office/powerpoint/2010/main" val="743059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i="1"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61</a:t>
            </a:fld>
            <a:endParaRPr lang="en-GB"/>
          </a:p>
        </p:txBody>
      </p:sp>
    </p:spTree>
    <p:extLst>
      <p:ext uri="{BB962C8B-B14F-4D97-AF65-F5344CB8AC3E}">
        <p14:creationId xmlns:p14="http://schemas.microsoft.com/office/powerpoint/2010/main" val="36473265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62</a:t>
            </a:fld>
            <a:endParaRPr lang="en-GB"/>
          </a:p>
        </p:txBody>
      </p:sp>
    </p:spTree>
    <p:extLst>
      <p:ext uri="{BB962C8B-B14F-4D97-AF65-F5344CB8AC3E}">
        <p14:creationId xmlns:p14="http://schemas.microsoft.com/office/powerpoint/2010/main" val="27348556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63</a:t>
            </a:fld>
            <a:endParaRPr lang="en-GB"/>
          </a:p>
        </p:txBody>
      </p:sp>
    </p:spTree>
    <p:extLst>
      <p:ext uri="{BB962C8B-B14F-4D97-AF65-F5344CB8AC3E}">
        <p14:creationId xmlns:p14="http://schemas.microsoft.com/office/powerpoint/2010/main" val="9155258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Voorbeeld van een kruistabel</a:t>
            </a:r>
          </a:p>
          <a:p>
            <a:endParaRPr lang="nl-NL" dirty="0"/>
          </a:p>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64</a:t>
            </a:fld>
            <a:endParaRPr lang="en-GB"/>
          </a:p>
        </p:txBody>
      </p:sp>
    </p:spTree>
    <p:extLst>
      <p:ext uri="{BB962C8B-B14F-4D97-AF65-F5344CB8AC3E}">
        <p14:creationId xmlns:p14="http://schemas.microsoft.com/office/powerpoint/2010/main" val="1226311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a:t>
            </a:fld>
            <a:endParaRPr lang="en-GB"/>
          </a:p>
        </p:txBody>
      </p:sp>
    </p:spTree>
    <p:extLst>
      <p:ext uri="{BB962C8B-B14F-4D97-AF65-F5344CB8AC3E}">
        <p14:creationId xmlns:p14="http://schemas.microsoft.com/office/powerpoint/2010/main" val="28820483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65</a:t>
            </a:fld>
            <a:endParaRPr lang="en-GB"/>
          </a:p>
        </p:txBody>
      </p:sp>
    </p:spTree>
    <p:extLst>
      <p:ext uri="{BB962C8B-B14F-4D97-AF65-F5344CB8AC3E}">
        <p14:creationId xmlns:p14="http://schemas.microsoft.com/office/powerpoint/2010/main" val="35526558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66</a:t>
            </a:fld>
            <a:endParaRPr lang="en-GB"/>
          </a:p>
        </p:txBody>
      </p:sp>
    </p:spTree>
    <p:extLst>
      <p:ext uri="{BB962C8B-B14F-4D97-AF65-F5344CB8AC3E}">
        <p14:creationId xmlns:p14="http://schemas.microsoft.com/office/powerpoint/2010/main" val="25305748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67</a:t>
            </a:fld>
            <a:endParaRPr lang="en-GB"/>
          </a:p>
        </p:txBody>
      </p:sp>
    </p:spTree>
    <p:extLst>
      <p:ext uri="{BB962C8B-B14F-4D97-AF65-F5344CB8AC3E}">
        <p14:creationId xmlns:p14="http://schemas.microsoft.com/office/powerpoint/2010/main" val="18246442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68</a:t>
            </a:fld>
            <a:endParaRPr lang="en-GB"/>
          </a:p>
        </p:txBody>
      </p:sp>
    </p:spTree>
    <p:extLst>
      <p:ext uri="{BB962C8B-B14F-4D97-AF65-F5344CB8AC3E}">
        <p14:creationId xmlns:p14="http://schemas.microsoft.com/office/powerpoint/2010/main" val="28813173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69</a:t>
            </a:fld>
            <a:endParaRPr lang="en-GB"/>
          </a:p>
        </p:txBody>
      </p:sp>
    </p:spTree>
    <p:extLst>
      <p:ext uri="{BB962C8B-B14F-4D97-AF65-F5344CB8AC3E}">
        <p14:creationId xmlns:p14="http://schemas.microsoft.com/office/powerpoint/2010/main" val="527484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70</a:t>
            </a:fld>
            <a:endParaRPr lang="en-GB"/>
          </a:p>
        </p:txBody>
      </p:sp>
    </p:spTree>
    <p:extLst>
      <p:ext uri="{BB962C8B-B14F-4D97-AF65-F5344CB8AC3E}">
        <p14:creationId xmlns:p14="http://schemas.microsoft.com/office/powerpoint/2010/main" val="14750635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71</a:t>
            </a:fld>
            <a:endParaRPr lang="en-GB"/>
          </a:p>
        </p:txBody>
      </p:sp>
    </p:spTree>
    <p:extLst>
      <p:ext uri="{BB962C8B-B14F-4D97-AF65-F5344CB8AC3E}">
        <p14:creationId xmlns:p14="http://schemas.microsoft.com/office/powerpoint/2010/main" val="35098469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72</a:t>
            </a:fld>
            <a:endParaRPr lang="en-GB"/>
          </a:p>
        </p:txBody>
      </p:sp>
    </p:spTree>
    <p:extLst>
      <p:ext uri="{BB962C8B-B14F-4D97-AF65-F5344CB8AC3E}">
        <p14:creationId xmlns:p14="http://schemas.microsoft.com/office/powerpoint/2010/main" val="1504264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73</a:t>
            </a:fld>
            <a:endParaRPr lang="en-GB"/>
          </a:p>
        </p:txBody>
      </p:sp>
    </p:spTree>
    <p:extLst>
      <p:ext uri="{BB962C8B-B14F-4D97-AF65-F5344CB8AC3E}">
        <p14:creationId xmlns:p14="http://schemas.microsoft.com/office/powerpoint/2010/main" val="21567011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74</a:t>
            </a:fld>
            <a:endParaRPr lang="en-GB"/>
          </a:p>
        </p:txBody>
      </p:sp>
    </p:spTree>
    <p:extLst>
      <p:ext uri="{BB962C8B-B14F-4D97-AF65-F5344CB8AC3E}">
        <p14:creationId xmlns:p14="http://schemas.microsoft.com/office/powerpoint/2010/main" val="34421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1"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a:t>
            </a:fld>
            <a:endParaRPr lang="en-GB"/>
          </a:p>
        </p:txBody>
      </p:sp>
    </p:spTree>
    <p:extLst>
      <p:ext uri="{BB962C8B-B14F-4D97-AF65-F5344CB8AC3E}">
        <p14:creationId xmlns:p14="http://schemas.microsoft.com/office/powerpoint/2010/main" val="39367929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lvl="1"/>
            <a:r>
              <a:rPr lang="nl-BE" b="1" dirty="0"/>
              <a:t>Assumptiecheck</a:t>
            </a:r>
            <a:r>
              <a:rPr lang="nl-BE" dirty="0"/>
              <a:t>:</a:t>
            </a:r>
          </a:p>
          <a:p>
            <a:pPr marL="1821150" lvl="2" indent="-514350">
              <a:buFont typeface="+mj-lt"/>
              <a:buAutoNum type="arabicPeriod"/>
            </a:pPr>
            <a:r>
              <a:rPr lang="nl-BE" dirty="0"/>
              <a:t>Data = absolute frequenties, geen percentages</a:t>
            </a:r>
          </a:p>
          <a:p>
            <a:pPr marL="2393550" lvl="3" indent="-514350"/>
            <a:r>
              <a:rPr lang="nl-BE" dirty="0"/>
              <a:t>Gebeurt automatisch door SPSS</a:t>
            </a:r>
          </a:p>
          <a:p>
            <a:pPr marL="2393550" lvl="3" indent="-514350"/>
            <a:endParaRPr lang="nl-BE" dirty="0"/>
          </a:p>
          <a:p>
            <a:pPr marL="1821150" lvl="2" indent="-514350">
              <a:buFont typeface="+mj-lt"/>
              <a:buAutoNum type="arabicPeriod"/>
            </a:pPr>
            <a:r>
              <a:rPr lang="nl-BE" dirty="0"/>
              <a:t>Elke variabele minimum twee mutueel exclusieve categorieën</a:t>
            </a:r>
          </a:p>
          <a:p>
            <a:pPr marL="2393550" lvl="3" indent="-514350"/>
            <a:r>
              <a:rPr lang="nl-BE" dirty="0"/>
              <a:t>Elke respondent kan maar tot 1 categorie behoren</a:t>
            </a:r>
          </a:p>
          <a:p>
            <a:pPr marL="2393550" lvl="3" indent="-514350"/>
            <a:endParaRPr lang="nl-BE" dirty="0"/>
          </a:p>
          <a:p>
            <a:pPr marL="1821150" lvl="2" indent="-514350">
              <a:buFont typeface="+mj-lt"/>
              <a:buAutoNum type="arabicPeriod"/>
            </a:pPr>
            <a:r>
              <a:rPr lang="nl-BE" dirty="0"/>
              <a:t>Onafhankelijke groepen onderzoekseenheden</a:t>
            </a:r>
          </a:p>
          <a:p>
            <a:pPr marL="2393550" lvl="3" indent="-514350"/>
            <a:r>
              <a:rPr lang="nl-BE" dirty="0"/>
              <a:t>Mannen vs. Vrouwen</a:t>
            </a:r>
          </a:p>
          <a:p>
            <a:pPr marL="2393550" lvl="3" indent="-514350"/>
            <a:endParaRPr lang="nl-BE" dirty="0"/>
          </a:p>
          <a:p>
            <a:pPr marL="1821150" lvl="2" indent="-514350">
              <a:buFont typeface="+mj-lt"/>
              <a:buAutoNum type="arabicPeriod"/>
            </a:pPr>
            <a:r>
              <a:rPr lang="nl-BE" dirty="0"/>
              <a:t>f(e) van elke cel &gt; 5</a:t>
            </a:r>
          </a:p>
          <a:p>
            <a:pPr marL="2393550" lvl="3" indent="-514350"/>
            <a:r>
              <a:rPr lang="nl-BE" dirty="0"/>
              <a:t>Zie SPSS-output</a:t>
            </a:r>
          </a:p>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75</a:t>
            </a:fld>
            <a:endParaRPr lang="en-GB"/>
          </a:p>
        </p:txBody>
      </p:sp>
    </p:spTree>
    <p:extLst>
      <p:ext uri="{BB962C8B-B14F-4D97-AF65-F5344CB8AC3E}">
        <p14:creationId xmlns:p14="http://schemas.microsoft.com/office/powerpoint/2010/main" val="33608715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76</a:t>
            </a:fld>
            <a:endParaRPr lang="en-GB"/>
          </a:p>
        </p:txBody>
      </p:sp>
    </p:spTree>
    <p:extLst>
      <p:ext uri="{BB962C8B-B14F-4D97-AF65-F5344CB8AC3E}">
        <p14:creationId xmlns:p14="http://schemas.microsoft.com/office/powerpoint/2010/main" val="27908106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77</a:t>
            </a:fld>
            <a:endParaRPr lang="en-GB"/>
          </a:p>
        </p:txBody>
      </p:sp>
    </p:spTree>
    <p:extLst>
      <p:ext uri="{BB962C8B-B14F-4D97-AF65-F5344CB8AC3E}">
        <p14:creationId xmlns:p14="http://schemas.microsoft.com/office/powerpoint/2010/main" val="33525785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78</a:t>
            </a:fld>
            <a:endParaRPr lang="en-GB"/>
          </a:p>
        </p:txBody>
      </p:sp>
    </p:spTree>
    <p:extLst>
      <p:ext uri="{BB962C8B-B14F-4D97-AF65-F5344CB8AC3E}">
        <p14:creationId xmlns:p14="http://schemas.microsoft.com/office/powerpoint/2010/main" val="22295905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79</a:t>
            </a:fld>
            <a:endParaRPr lang="en-GB"/>
          </a:p>
        </p:txBody>
      </p:sp>
    </p:spTree>
    <p:extLst>
      <p:ext uri="{BB962C8B-B14F-4D97-AF65-F5344CB8AC3E}">
        <p14:creationId xmlns:p14="http://schemas.microsoft.com/office/powerpoint/2010/main" val="1259081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80</a:t>
            </a:fld>
            <a:endParaRPr lang="en-GB"/>
          </a:p>
        </p:txBody>
      </p:sp>
    </p:spTree>
    <p:extLst>
      <p:ext uri="{BB962C8B-B14F-4D97-AF65-F5344CB8AC3E}">
        <p14:creationId xmlns:p14="http://schemas.microsoft.com/office/powerpoint/2010/main" val="42650323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81</a:t>
            </a:fld>
            <a:endParaRPr lang="en-GB"/>
          </a:p>
        </p:txBody>
      </p:sp>
    </p:spTree>
    <p:extLst>
      <p:ext uri="{BB962C8B-B14F-4D97-AF65-F5344CB8AC3E}">
        <p14:creationId xmlns:p14="http://schemas.microsoft.com/office/powerpoint/2010/main" val="7489635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82</a:t>
            </a:fld>
            <a:endParaRPr lang="en-GB"/>
          </a:p>
        </p:txBody>
      </p:sp>
    </p:spTree>
    <p:extLst>
      <p:ext uri="{BB962C8B-B14F-4D97-AF65-F5344CB8AC3E}">
        <p14:creationId xmlns:p14="http://schemas.microsoft.com/office/powerpoint/2010/main" val="13174874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83</a:t>
            </a:fld>
            <a:endParaRPr lang="en-GB"/>
          </a:p>
        </p:txBody>
      </p:sp>
    </p:spTree>
    <p:extLst>
      <p:ext uri="{BB962C8B-B14F-4D97-AF65-F5344CB8AC3E}">
        <p14:creationId xmlns:p14="http://schemas.microsoft.com/office/powerpoint/2010/main" val="40025774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84</a:t>
            </a:fld>
            <a:endParaRPr lang="en-GB"/>
          </a:p>
        </p:txBody>
      </p:sp>
    </p:spTree>
    <p:extLst>
      <p:ext uri="{BB962C8B-B14F-4D97-AF65-F5344CB8AC3E}">
        <p14:creationId xmlns:p14="http://schemas.microsoft.com/office/powerpoint/2010/main" val="1454880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a:t>
            </a:fld>
            <a:endParaRPr lang="en-GB"/>
          </a:p>
        </p:txBody>
      </p:sp>
    </p:spTree>
    <p:extLst>
      <p:ext uri="{BB962C8B-B14F-4D97-AF65-F5344CB8AC3E}">
        <p14:creationId xmlns:p14="http://schemas.microsoft.com/office/powerpoint/2010/main" val="18491630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85</a:t>
            </a:fld>
            <a:endParaRPr lang="en-GB"/>
          </a:p>
        </p:txBody>
      </p:sp>
    </p:spTree>
    <p:extLst>
      <p:ext uri="{BB962C8B-B14F-4D97-AF65-F5344CB8AC3E}">
        <p14:creationId xmlns:p14="http://schemas.microsoft.com/office/powerpoint/2010/main" val="5379072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86</a:t>
            </a:fld>
            <a:endParaRPr lang="en-GB"/>
          </a:p>
        </p:txBody>
      </p:sp>
    </p:spTree>
    <p:extLst>
      <p:ext uri="{BB962C8B-B14F-4D97-AF65-F5344CB8AC3E}">
        <p14:creationId xmlns:p14="http://schemas.microsoft.com/office/powerpoint/2010/main" val="3373583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87</a:t>
            </a:fld>
            <a:endParaRPr lang="en-GB"/>
          </a:p>
        </p:txBody>
      </p:sp>
    </p:spTree>
    <p:extLst>
      <p:ext uri="{BB962C8B-B14F-4D97-AF65-F5344CB8AC3E}">
        <p14:creationId xmlns:p14="http://schemas.microsoft.com/office/powerpoint/2010/main" val="3826983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88</a:t>
            </a:fld>
            <a:endParaRPr lang="en-GB"/>
          </a:p>
        </p:txBody>
      </p:sp>
    </p:spTree>
    <p:extLst>
      <p:ext uri="{BB962C8B-B14F-4D97-AF65-F5344CB8AC3E}">
        <p14:creationId xmlns:p14="http://schemas.microsoft.com/office/powerpoint/2010/main" val="35308399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89</a:t>
            </a:fld>
            <a:endParaRPr lang="en-GB"/>
          </a:p>
        </p:txBody>
      </p:sp>
    </p:spTree>
    <p:extLst>
      <p:ext uri="{BB962C8B-B14F-4D97-AF65-F5344CB8AC3E}">
        <p14:creationId xmlns:p14="http://schemas.microsoft.com/office/powerpoint/2010/main" val="4410305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90</a:t>
            </a:fld>
            <a:endParaRPr lang="en-GB"/>
          </a:p>
        </p:txBody>
      </p:sp>
    </p:spTree>
    <p:extLst>
      <p:ext uri="{BB962C8B-B14F-4D97-AF65-F5344CB8AC3E}">
        <p14:creationId xmlns:p14="http://schemas.microsoft.com/office/powerpoint/2010/main" val="17499346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91</a:t>
            </a:fld>
            <a:endParaRPr lang="en-GB"/>
          </a:p>
        </p:txBody>
      </p:sp>
    </p:spTree>
    <p:extLst>
      <p:ext uri="{BB962C8B-B14F-4D97-AF65-F5344CB8AC3E}">
        <p14:creationId xmlns:p14="http://schemas.microsoft.com/office/powerpoint/2010/main" val="2270251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92</a:t>
            </a:fld>
            <a:endParaRPr lang="en-GB"/>
          </a:p>
        </p:txBody>
      </p:sp>
    </p:spTree>
    <p:extLst>
      <p:ext uri="{BB962C8B-B14F-4D97-AF65-F5344CB8AC3E}">
        <p14:creationId xmlns:p14="http://schemas.microsoft.com/office/powerpoint/2010/main" val="5973230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93</a:t>
            </a:fld>
            <a:endParaRPr lang="en-GB"/>
          </a:p>
        </p:txBody>
      </p:sp>
    </p:spTree>
    <p:extLst>
      <p:ext uri="{BB962C8B-B14F-4D97-AF65-F5344CB8AC3E}">
        <p14:creationId xmlns:p14="http://schemas.microsoft.com/office/powerpoint/2010/main" val="34152989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94</a:t>
            </a:fld>
            <a:endParaRPr lang="en-GB"/>
          </a:p>
        </p:txBody>
      </p:sp>
    </p:spTree>
    <p:extLst>
      <p:ext uri="{BB962C8B-B14F-4D97-AF65-F5344CB8AC3E}">
        <p14:creationId xmlns:p14="http://schemas.microsoft.com/office/powerpoint/2010/main" val="3524654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a:t>
            </a:fld>
            <a:endParaRPr lang="en-GB"/>
          </a:p>
        </p:txBody>
      </p:sp>
    </p:spTree>
    <p:extLst>
      <p:ext uri="{BB962C8B-B14F-4D97-AF65-F5344CB8AC3E}">
        <p14:creationId xmlns:p14="http://schemas.microsoft.com/office/powerpoint/2010/main" val="40363317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95</a:t>
            </a:fld>
            <a:endParaRPr lang="en-GB"/>
          </a:p>
        </p:txBody>
      </p:sp>
    </p:spTree>
    <p:extLst>
      <p:ext uri="{BB962C8B-B14F-4D97-AF65-F5344CB8AC3E}">
        <p14:creationId xmlns:p14="http://schemas.microsoft.com/office/powerpoint/2010/main" val="38873877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96</a:t>
            </a:fld>
            <a:endParaRPr lang="en-GB"/>
          </a:p>
        </p:txBody>
      </p:sp>
    </p:spTree>
    <p:extLst>
      <p:ext uri="{BB962C8B-B14F-4D97-AF65-F5344CB8AC3E}">
        <p14:creationId xmlns:p14="http://schemas.microsoft.com/office/powerpoint/2010/main" val="36906520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97</a:t>
            </a:fld>
            <a:endParaRPr lang="en-GB"/>
          </a:p>
        </p:txBody>
      </p:sp>
    </p:spTree>
    <p:extLst>
      <p:ext uri="{BB962C8B-B14F-4D97-AF65-F5344CB8AC3E}">
        <p14:creationId xmlns:p14="http://schemas.microsoft.com/office/powerpoint/2010/main" val="4847661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98</a:t>
            </a:fld>
            <a:endParaRPr lang="en-GB"/>
          </a:p>
        </p:txBody>
      </p:sp>
    </p:spTree>
    <p:extLst>
      <p:ext uri="{BB962C8B-B14F-4D97-AF65-F5344CB8AC3E}">
        <p14:creationId xmlns:p14="http://schemas.microsoft.com/office/powerpoint/2010/main" val="26416305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99</a:t>
            </a:fld>
            <a:endParaRPr lang="en-GB"/>
          </a:p>
        </p:txBody>
      </p:sp>
    </p:spTree>
    <p:extLst>
      <p:ext uri="{BB962C8B-B14F-4D97-AF65-F5344CB8AC3E}">
        <p14:creationId xmlns:p14="http://schemas.microsoft.com/office/powerpoint/2010/main" val="40160426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100</a:t>
            </a:fld>
            <a:endParaRPr lang="en-GB"/>
          </a:p>
        </p:txBody>
      </p:sp>
    </p:spTree>
    <p:extLst>
      <p:ext uri="{BB962C8B-B14F-4D97-AF65-F5344CB8AC3E}">
        <p14:creationId xmlns:p14="http://schemas.microsoft.com/office/powerpoint/2010/main" val="42449171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101</a:t>
            </a:fld>
            <a:endParaRPr lang="en-GB"/>
          </a:p>
        </p:txBody>
      </p:sp>
    </p:spTree>
    <p:extLst>
      <p:ext uri="{BB962C8B-B14F-4D97-AF65-F5344CB8AC3E}">
        <p14:creationId xmlns:p14="http://schemas.microsoft.com/office/powerpoint/2010/main" val="35629160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102</a:t>
            </a:fld>
            <a:endParaRPr lang="en-GB"/>
          </a:p>
        </p:txBody>
      </p:sp>
    </p:spTree>
    <p:extLst>
      <p:ext uri="{BB962C8B-B14F-4D97-AF65-F5344CB8AC3E}">
        <p14:creationId xmlns:p14="http://schemas.microsoft.com/office/powerpoint/2010/main" val="28818238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103</a:t>
            </a:fld>
            <a:endParaRPr lang="en-GB"/>
          </a:p>
        </p:txBody>
      </p:sp>
    </p:spTree>
    <p:extLst>
      <p:ext uri="{BB962C8B-B14F-4D97-AF65-F5344CB8AC3E}">
        <p14:creationId xmlns:p14="http://schemas.microsoft.com/office/powerpoint/2010/main" val="194641532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104</a:t>
            </a:fld>
            <a:endParaRPr lang="en-GB"/>
          </a:p>
        </p:txBody>
      </p:sp>
    </p:spTree>
    <p:extLst>
      <p:ext uri="{BB962C8B-B14F-4D97-AF65-F5344CB8AC3E}">
        <p14:creationId xmlns:p14="http://schemas.microsoft.com/office/powerpoint/2010/main" val="33865474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464F84-246C-4657-8172-1E2969D0F603}" type="datetime1">
              <a:rPr lang="en-GB" smtClean="0"/>
              <a:t>05/11/2024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‹nr.›</a:t>
            </a:fld>
            <a:endParaRPr lang="en-GB"/>
          </a:p>
        </p:txBody>
      </p:sp>
      <p:pic>
        <p:nvPicPr>
          <p:cNvPr id="6" name="Logo Large EN"/>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77747" y="2283675"/>
            <a:ext cx="4800610" cy="4172720"/>
          </a:xfrm>
          <a:prstGeom prst="rect">
            <a:avLst/>
          </a:prstGeom>
        </p:spPr>
      </p:pic>
    </p:spTree>
    <p:extLst>
      <p:ext uri="{BB962C8B-B14F-4D97-AF65-F5344CB8AC3E}">
        <p14:creationId xmlns:p14="http://schemas.microsoft.com/office/powerpoint/2010/main" val="109143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6" name="Right Triangle 25"/>
          <p:cNvSpPr/>
          <p:nvPr userDrawn="1"/>
        </p:nvSpPr>
        <p:spPr>
          <a:xfrm rot="10800000">
            <a:off x="16279088" y="-5873"/>
            <a:ext cx="1059588" cy="781194"/>
          </a:xfrm>
          <a:prstGeom prst="rtTriangle">
            <a:avLst/>
          </a:prstGeom>
          <a:solidFill>
            <a:srgbClr val="CF1C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41"/>
          </a:p>
        </p:txBody>
      </p:sp>
      <p:sp>
        <p:nvSpPr>
          <p:cNvPr id="15" name="Rectangle 14"/>
          <p:cNvSpPr/>
          <p:nvPr userDrawn="1"/>
        </p:nvSpPr>
        <p:spPr>
          <a:xfrm>
            <a:off x="0" y="8797220"/>
            <a:ext cx="17338675" cy="965359"/>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41" dirty="0">
              <a:solidFill>
                <a:srgbClr val="C0504D"/>
              </a:solidFill>
            </a:endParaRPr>
          </a:p>
        </p:txBody>
      </p:sp>
      <p:sp>
        <p:nvSpPr>
          <p:cNvPr id="3" name="Content Placeholder 2"/>
          <p:cNvSpPr>
            <a:spLocks noGrp="1"/>
          </p:cNvSpPr>
          <p:nvPr>
            <p:ph idx="1" hasCustomPrompt="1"/>
          </p:nvPr>
        </p:nvSpPr>
        <p:spPr>
          <a:xfrm>
            <a:off x="866934" y="1486416"/>
            <a:ext cx="15604808" cy="7075079"/>
          </a:xfrm>
        </p:spPr>
        <p:txBody>
          <a:bodyPr/>
          <a:lstStyle>
            <a:lvl1pPr>
              <a:buNone/>
              <a:defRPr sz="3129" b="0">
                <a:solidFill>
                  <a:schemeClr val="tx1"/>
                </a:solidFill>
              </a:defRPr>
            </a:lvl1pPr>
            <a:lvl2pPr marL="406394" indent="-406394">
              <a:buClrTx/>
              <a:buSzPct val="100000"/>
              <a:buFont typeface="Lucida Grande"/>
              <a:buChar char="•"/>
              <a:defRPr sz="2844">
                <a:solidFill>
                  <a:schemeClr val="tx1">
                    <a:lumMod val="65000"/>
                    <a:lumOff val="35000"/>
                  </a:schemeClr>
                </a:solidFill>
              </a:defRPr>
            </a:lvl2pPr>
            <a:lvl3pPr marL="758601" indent="-325115">
              <a:buFont typeface="Arial"/>
              <a:buChar char="•"/>
              <a:defRPr sz="2276">
                <a:solidFill>
                  <a:schemeClr val="tx1">
                    <a:lumMod val="50000"/>
                    <a:lumOff val="50000"/>
                  </a:schemeClr>
                </a:solidFill>
              </a:defRPr>
            </a:lvl3pPr>
          </a:lstStyle>
          <a:p>
            <a:pPr lvl="0"/>
            <a:r>
              <a:rPr lang="nl-BE" dirty="0"/>
              <a:t>click to </a:t>
            </a:r>
            <a:r>
              <a:rPr lang="nl-BE" dirty="0" err="1"/>
              <a:t>edit</a:t>
            </a:r>
            <a:r>
              <a:rPr lang="nl-BE" dirty="0"/>
              <a:t> </a:t>
            </a:r>
            <a:r>
              <a:rPr lang="nl-BE" dirty="0" err="1"/>
              <a:t>master</a:t>
            </a:r>
            <a:r>
              <a:rPr lang="nl-BE" dirty="0"/>
              <a:t> </a:t>
            </a:r>
            <a:r>
              <a:rPr lang="nl-BE" dirty="0" err="1"/>
              <a:t>text</a:t>
            </a:r>
            <a:r>
              <a:rPr lang="nl-BE" dirty="0"/>
              <a:t> </a:t>
            </a:r>
            <a:r>
              <a:rPr lang="nl-BE" dirty="0" err="1"/>
              <a:t>styles</a:t>
            </a:r>
            <a:endParaRPr lang="nl-BE" dirty="0"/>
          </a:p>
          <a:p>
            <a:pPr lvl="1"/>
            <a:r>
              <a:rPr lang="nl-BE" dirty="0" err="1"/>
              <a:t>second</a:t>
            </a:r>
            <a:r>
              <a:rPr lang="nl-BE" dirty="0"/>
              <a:t> level</a:t>
            </a:r>
          </a:p>
          <a:p>
            <a:pPr lvl="2"/>
            <a:r>
              <a:rPr lang="nl-BE" dirty="0" err="1"/>
              <a:t>third</a:t>
            </a:r>
            <a:r>
              <a:rPr lang="nl-BE" dirty="0"/>
              <a:t> level</a:t>
            </a:r>
          </a:p>
        </p:txBody>
      </p:sp>
      <p:pic>
        <p:nvPicPr>
          <p:cNvPr id="11" name="Picture 10" descr="Logo_IRCP_bw.ai"/>
          <p:cNvPicPr>
            <a:picLocks noChangeAspect="1"/>
          </p:cNvPicPr>
          <p:nvPr userDrawn="1"/>
        </p:nvPicPr>
        <p:blipFill>
          <a:blip r:embed="rId2"/>
          <a:stretch>
            <a:fillRect/>
          </a:stretch>
        </p:blipFill>
        <p:spPr>
          <a:xfrm>
            <a:off x="735278" y="8797219"/>
            <a:ext cx="5916269" cy="960922"/>
          </a:xfrm>
          <a:prstGeom prst="rect">
            <a:avLst/>
          </a:prstGeom>
        </p:spPr>
      </p:pic>
      <p:sp>
        <p:nvSpPr>
          <p:cNvPr id="2" name="Title 1"/>
          <p:cNvSpPr>
            <a:spLocks noGrp="1"/>
          </p:cNvSpPr>
          <p:nvPr>
            <p:ph type="title"/>
          </p:nvPr>
        </p:nvSpPr>
        <p:spPr>
          <a:xfrm>
            <a:off x="866934" y="0"/>
            <a:ext cx="15604808" cy="1486416"/>
          </a:xfrm>
        </p:spPr>
        <p:txBody>
          <a:bodyPr>
            <a:normAutofit/>
          </a:bodyPr>
          <a:lstStyle>
            <a:lvl1pPr algn="l">
              <a:defRPr sz="4267" spc="284">
                <a:solidFill>
                  <a:srgbClr val="CF1C21"/>
                </a:solidFill>
                <a:latin typeface="Arial Narrow"/>
                <a:cs typeface="Arial Narrow"/>
              </a:defRPr>
            </a:lvl1pPr>
          </a:lstStyle>
          <a:p>
            <a:r>
              <a:rPr lang="nl-NL"/>
              <a:t>Klik om de stijl te bewerken</a:t>
            </a:r>
            <a:endParaRPr lang="en-US" dirty="0"/>
          </a:p>
        </p:txBody>
      </p:sp>
      <p:sp>
        <p:nvSpPr>
          <p:cNvPr id="7" name="Rectangle 6"/>
          <p:cNvSpPr/>
          <p:nvPr userDrawn="1"/>
        </p:nvSpPr>
        <p:spPr>
          <a:xfrm>
            <a:off x="1062110" y="8624711"/>
            <a:ext cx="1296339" cy="247452"/>
          </a:xfrm>
          <a:prstGeom prst="rect">
            <a:avLst/>
          </a:prstGeom>
          <a:solidFill>
            <a:srgbClr val="CF1C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38" dirty="0"/>
              <a:t>research</a:t>
            </a:r>
          </a:p>
        </p:txBody>
      </p:sp>
      <p:sp>
        <p:nvSpPr>
          <p:cNvPr id="8" name="Rectangle 7"/>
          <p:cNvSpPr/>
          <p:nvPr userDrawn="1"/>
        </p:nvSpPr>
        <p:spPr>
          <a:xfrm>
            <a:off x="2390551" y="8624711"/>
            <a:ext cx="1296339" cy="247452"/>
          </a:xfrm>
          <a:prstGeom prst="rect">
            <a:avLst/>
          </a:prstGeom>
          <a:solidFill>
            <a:srgbClr val="CF1C21"/>
          </a:solidFill>
          <a:ln>
            <a:noFill/>
          </a:ln>
          <a:effectLst/>
        </p:spPr>
        <p:style>
          <a:lnRef idx="1">
            <a:schemeClr val="accent1"/>
          </a:lnRef>
          <a:fillRef idx="3">
            <a:schemeClr val="accent1"/>
          </a:fillRef>
          <a:effectRef idx="2">
            <a:schemeClr val="accent1"/>
          </a:effectRef>
          <a:fontRef idx="minor">
            <a:schemeClr val="lt1"/>
          </a:fontRef>
        </p:style>
        <p:txBody>
          <a:bodyPr lIns="102400" rIns="102400" rtlCol="0" anchor="ctr"/>
          <a:lstStyle/>
          <a:p>
            <a:pPr marL="0" marR="0" indent="0" algn="ctr" defTabSz="650230" rtl="0" eaLnBrk="1" fontAlgn="auto" latinLnBrk="0" hangingPunct="1">
              <a:lnSpc>
                <a:spcPct val="100000"/>
              </a:lnSpc>
              <a:spcBef>
                <a:spcPts val="0"/>
              </a:spcBef>
              <a:spcAft>
                <a:spcPts val="0"/>
              </a:spcAft>
              <a:buClrTx/>
              <a:buSzTx/>
              <a:buFontTx/>
              <a:buNone/>
              <a:tabLst/>
              <a:defRPr/>
            </a:pPr>
            <a:r>
              <a:rPr lang="en-US" sz="1138" dirty="0"/>
              <a:t>publications</a:t>
            </a:r>
          </a:p>
        </p:txBody>
      </p:sp>
      <p:sp>
        <p:nvSpPr>
          <p:cNvPr id="9" name="Rectangle 8"/>
          <p:cNvSpPr/>
          <p:nvPr userDrawn="1"/>
        </p:nvSpPr>
        <p:spPr>
          <a:xfrm>
            <a:off x="3718983" y="8624711"/>
            <a:ext cx="1296339" cy="247452"/>
          </a:xfrm>
          <a:prstGeom prst="rect">
            <a:avLst/>
          </a:prstGeom>
          <a:solidFill>
            <a:srgbClr val="CF1C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indent="0" algn="ctr" defTabSz="650230" rtl="0" eaLnBrk="1" fontAlgn="auto" latinLnBrk="0" hangingPunct="1">
              <a:lnSpc>
                <a:spcPct val="100000"/>
              </a:lnSpc>
              <a:spcBef>
                <a:spcPts val="0"/>
              </a:spcBef>
              <a:spcAft>
                <a:spcPts val="0"/>
              </a:spcAft>
              <a:buClrTx/>
              <a:buSzTx/>
              <a:buFontTx/>
              <a:buNone/>
              <a:tabLst/>
              <a:defRPr/>
            </a:pPr>
            <a:r>
              <a:rPr lang="en-US" sz="1138" dirty="0"/>
              <a:t>consultancy</a:t>
            </a:r>
          </a:p>
        </p:txBody>
      </p:sp>
      <p:sp>
        <p:nvSpPr>
          <p:cNvPr id="10" name="Rectangle 9"/>
          <p:cNvSpPr/>
          <p:nvPr userDrawn="1"/>
        </p:nvSpPr>
        <p:spPr>
          <a:xfrm>
            <a:off x="5043476" y="8624711"/>
            <a:ext cx="1296339" cy="247452"/>
          </a:xfrm>
          <a:prstGeom prst="rect">
            <a:avLst/>
          </a:prstGeom>
          <a:solidFill>
            <a:srgbClr val="CF1C21"/>
          </a:solidFill>
          <a:ln>
            <a:noFill/>
          </a:ln>
          <a:effectLst/>
        </p:spPr>
        <p:style>
          <a:lnRef idx="1">
            <a:schemeClr val="accent1"/>
          </a:lnRef>
          <a:fillRef idx="3">
            <a:schemeClr val="accent1"/>
          </a:fillRef>
          <a:effectRef idx="2">
            <a:schemeClr val="accent1"/>
          </a:effectRef>
          <a:fontRef idx="minor">
            <a:schemeClr val="lt1"/>
          </a:fontRef>
        </p:style>
        <p:txBody>
          <a:bodyPr lIns="102400" rIns="102400" rtlCol="0" anchor="ctr"/>
          <a:lstStyle/>
          <a:p>
            <a:pPr algn="ctr"/>
            <a:r>
              <a:rPr lang="en-US" sz="1138" dirty="0"/>
              <a:t>conferences</a:t>
            </a:r>
          </a:p>
        </p:txBody>
      </p:sp>
      <p:cxnSp>
        <p:nvCxnSpPr>
          <p:cNvPr id="17" name="Straight Connector 16"/>
          <p:cNvCxnSpPr/>
          <p:nvPr userDrawn="1"/>
        </p:nvCxnSpPr>
        <p:spPr>
          <a:xfrm>
            <a:off x="866934" y="1192107"/>
            <a:ext cx="15604808" cy="2258"/>
          </a:xfrm>
          <a:prstGeom prst="line">
            <a:avLst/>
          </a:prstGeom>
          <a:ln w="12700" cap="flat" cmpd="sng" algn="ctr">
            <a:solidFill>
              <a:srgbClr val="595959"/>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userDrawn="1"/>
        </p:nvSpPr>
        <p:spPr>
          <a:xfrm>
            <a:off x="14670741" y="8432165"/>
            <a:ext cx="1974387" cy="355034"/>
          </a:xfrm>
          <a:prstGeom prst="rect">
            <a:avLst/>
          </a:prstGeom>
          <a:noFill/>
        </p:spPr>
        <p:txBody>
          <a:bodyPr wrap="none" rtlCol="0">
            <a:spAutoFit/>
          </a:bodyPr>
          <a:lstStyle/>
          <a:p>
            <a:pPr algn="r"/>
            <a:r>
              <a:rPr lang="en-US" sz="1707" dirty="0">
                <a:solidFill>
                  <a:srgbClr val="CF1C21"/>
                </a:solidFill>
              </a:rPr>
              <a:t>www.ircp.ugent.be</a:t>
            </a:r>
          </a:p>
        </p:txBody>
      </p:sp>
      <p:sp>
        <p:nvSpPr>
          <p:cNvPr id="25" name="Slide Number Placeholder 5"/>
          <p:cNvSpPr>
            <a:spLocks noGrp="1"/>
          </p:cNvSpPr>
          <p:nvPr>
            <p:ph type="sldNum" sz="quarter" idx="4"/>
          </p:nvPr>
        </p:nvSpPr>
        <p:spPr>
          <a:xfrm>
            <a:off x="16519906" y="-81141"/>
            <a:ext cx="866934" cy="519289"/>
          </a:xfrm>
          <a:prstGeom prst="rect">
            <a:avLst/>
          </a:prstGeom>
        </p:spPr>
        <p:txBody>
          <a:bodyPr vert="horz" lIns="91440" tIns="45720" rIns="91440" bIns="45720" rtlCol="0" anchor="ctr"/>
          <a:lstStyle>
            <a:lvl1pPr algn="r">
              <a:defRPr sz="1422">
                <a:solidFill>
                  <a:schemeClr val="bg1"/>
                </a:solidFill>
                <a:latin typeface="Arial"/>
                <a:cs typeface="Arial"/>
              </a:defRPr>
            </a:lvl1pPr>
          </a:lstStyle>
          <a:p>
            <a:fld id="{56CE82DE-68A7-A74A-B0B0-6B170D634B0A}" type="slidenum">
              <a:rPr lang="en-US" smtClean="0"/>
              <a:pPr/>
              <a:t>‹nr.›</a:t>
            </a:fld>
            <a:endParaRPr lang="en-US" dirty="0"/>
          </a:p>
        </p:txBody>
      </p:sp>
      <p:sp>
        <p:nvSpPr>
          <p:cNvPr id="27" name="TextBox 26"/>
          <p:cNvSpPr txBox="1"/>
          <p:nvPr userDrawn="1"/>
        </p:nvSpPr>
        <p:spPr>
          <a:xfrm>
            <a:off x="12548742" y="8925760"/>
            <a:ext cx="4099605" cy="967894"/>
          </a:xfrm>
          <a:prstGeom prst="rect">
            <a:avLst/>
          </a:prstGeom>
          <a:noFill/>
        </p:spPr>
        <p:txBody>
          <a:bodyPr wrap="square" rtlCol="0">
            <a:spAutoFit/>
          </a:bodyPr>
          <a:lstStyle/>
          <a:p>
            <a:pPr algn="r">
              <a:spcAft>
                <a:spcPts val="0"/>
              </a:spcAft>
            </a:pPr>
            <a:r>
              <a:rPr lang="en-US" sz="1138" dirty="0">
                <a:solidFill>
                  <a:srgbClr val="8C8C8C"/>
                </a:solidFill>
                <a:latin typeface="Arial Narrow"/>
                <a:cs typeface="Arial Narrow"/>
              </a:rPr>
              <a:t>Prof. dr. Wim Hardyns </a:t>
            </a:r>
          </a:p>
          <a:p>
            <a:pPr algn="r">
              <a:spcAft>
                <a:spcPts val="0"/>
              </a:spcAft>
            </a:pPr>
            <a:r>
              <a:rPr lang="en-US" sz="1138" dirty="0">
                <a:solidFill>
                  <a:srgbClr val="8C8C8C"/>
                </a:solidFill>
                <a:latin typeface="Arial Narrow"/>
                <a:cs typeface="Arial Narrow"/>
              </a:rPr>
              <a:t>+32 9 264</a:t>
            </a:r>
            <a:r>
              <a:rPr lang="en-US" sz="1138" baseline="0" dirty="0">
                <a:solidFill>
                  <a:srgbClr val="8C8C8C"/>
                </a:solidFill>
                <a:latin typeface="Arial Narrow"/>
                <a:cs typeface="Arial Narrow"/>
              </a:rPr>
              <a:t> 84</a:t>
            </a:r>
            <a:r>
              <a:rPr lang="en-US" sz="1138" dirty="0">
                <a:solidFill>
                  <a:srgbClr val="8C8C8C"/>
                </a:solidFill>
                <a:latin typeface="Arial Narrow"/>
                <a:cs typeface="Arial Narrow"/>
              </a:rPr>
              <a:t> 78</a:t>
            </a:r>
          </a:p>
          <a:p>
            <a:pPr algn="r">
              <a:spcAft>
                <a:spcPts val="0"/>
              </a:spcAft>
            </a:pPr>
            <a:r>
              <a:rPr lang="en-US" sz="1138" dirty="0">
                <a:solidFill>
                  <a:srgbClr val="8C8C8C"/>
                </a:solidFill>
                <a:latin typeface="Arial Narrow"/>
                <a:cs typeface="Arial Narrow"/>
              </a:rPr>
              <a:t>Wim.Hardyns@UGent.be   </a:t>
            </a:r>
          </a:p>
          <a:p>
            <a:pPr marL="487672" indent="-487672" algn="r">
              <a:buNone/>
            </a:pPr>
            <a:r>
              <a:rPr lang="en-US" sz="1138" baseline="0" dirty="0">
                <a:solidFill>
                  <a:srgbClr val="8C8C8C"/>
                </a:solidFill>
                <a:latin typeface="Arial Narrow"/>
                <a:cs typeface="Arial Narrow"/>
              </a:rPr>
              <a:t>  </a:t>
            </a:r>
            <a:endParaRPr lang="en-US" sz="1138" dirty="0">
              <a:solidFill>
                <a:srgbClr val="8C8C8C"/>
              </a:solidFill>
              <a:latin typeface="Arial Narrow"/>
              <a:cs typeface="Arial Narrow"/>
            </a:endParaRPr>
          </a:p>
          <a:p>
            <a:pPr algn="r"/>
            <a:endParaRPr lang="en-US" sz="1138" dirty="0">
              <a:solidFill>
                <a:srgbClr val="8C8C8C"/>
              </a:solidFill>
              <a:latin typeface="Arial Narrow"/>
              <a:cs typeface="Arial Narrow"/>
            </a:endParaRPr>
          </a:p>
        </p:txBody>
      </p:sp>
    </p:spTree>
    <p:extLst>
      <p:ext uri="{BB962C8B-B14F-4D97-AF65-F5344CB8AC3E}">
        <p14:creationId xmlns:p14="http://schemas.microsoft.com/office/powerpoint/2010/main" val="97300415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p:cNvSpPr/>
          <p:nvPr userDrawn="1"/>
        </p:nvSpPr>
        <p:spPr>
          <a:xfrm>
            <a:off x="0" y="2295684"/>
            <a:ext cx="17338675" cy="56027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bwMode="white">
          <a:xfrm>
            <a:off x="712340" y="2298145"/>
            <a:ext cx="12742426" cy="2359800"/>
          </a:xfrm>
        </p:spPr>
        <p:txBody>
          <a:bodyPr anchor="b">
            <a:noAutofit/>
          </a:bodyPr>
          <a:lstStyle>
            <a:lvl1pPr algn="l">
              <a:lnSpc>
                <a:spcPts val="11000"/>
              </a:lnSpc>
              <a:defRPr sz="4400" b="1" u="none" baseline="0">
                <a:solidFill>
                  <a:schemeClr val="bg1"/>
                </a:solidFill>
                <a:uFill>
                  <a:solidFill>
                    <a:schemeClr val="bg1"/>
                  </a:solidFill>
                </a:u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Subtitle 2"/>
          <p:cNvSpPr>
            <a:spLocks noGrp="1"/>
          </p:cNvSpPr>
          <p:nvPr>
            <p:ph type="subTitle" idx="1" hasCustomPrompt="1"/>
          </p:nvPr>
        </p:nvSpPr>
        <p:spPr bwMode="white">
          <a:xfrm>
            <a:off x="1283414" y="6874716"/>
            <a:ext cx="15191026" cy="583200"/>
          </a:xfrm>
        </p:spPr>
        <p:txBody>
          <a:bodyPr>
            <a:normAutofit/>
          </a:bodyPr>
          <a:lstStyle>
            <a:lvl1pPr marL="0" indent="0" algn="l">
              <a:lnSpc>
                <a:spcPts val="3600"/>
              </a:lnSpc>
              <a:buNone/>
              <a:defRPr sz="28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650184" indent="0" algn="ctr">
              <a:buNone/>
              <a:defRPr sz="2844"/>
            </a:lvl2pPr>
            <a:lvl3pPr marL="1300368" indent="0" algn="ctr">
              <a:buNone/>
              <a:defRPr sz="2560"/>
            </a:lvl3pPr>
            <a:lvl4pPr marL="1950552" indent="0" algn="ctr">
              <a:buNone/>
              <a:defRPr sz="2275"/>
            </a:lvl4pPr>
            <a:lvl5pPr marL="2600736" indent="0" algn="ctr">
              <a:buNone/>
              <a:defRPr sz="2275"/>
            </a:lvl5pPr>
            <a:lvl6pPr marL="3250921" indent="0" algn="ctr">
              <a:buNone/>
              <a:defRPr sz="2275"/>
            </a:lvl6pPr>
            <a:lvl7pPr marL="3901105" indent="0" algn="ctr">
              <a:buNone/>
              <a:defRPr sz="2275"/>
            </a:lvl7pPr>
            <a:lvl8pPr marL="4551289" indent="0" algn="ctr">
              <a:buNone/>
              <a:defRPr sz="2275"/>
            </a:lvl8pPr>
            <a:lvl9pPr marL="5201473" indent="0" algn="ctr">
              <a:buNone/>
              <a:defRPr sz="2275"/>
            </a:lvl9pPr>
          </a:lstStyle>
          <a:p>
            <a:r>
              <a:rPr lang="en-GB" noProof="0" dirty="0"/>
              <a:t>Click to add subtitle / presenter / date [</a:t>
            </a:r>
            <a:r>
              <a:rPr lang="en-GB" noProof="0" dirty="0" err="1"/>
              <a:t>dd</a:t>
            </a:r>
            <a:r>
              <a:rPr lang="en-GB" noProof="0" dirty="0"/>
              <a:t>-mm-</a:t>
            </a:r>
            <a:r>
              <a:rPr lang="en-GB" noProof="0" dirty="0" err="1"/>
              <a:t>yyyy</a:t>
            </a:r>
            <a:r>
              <a:rPr lang="en-GB" noProof="0" dirty="0"/>
              <a:t>]</a:t>
            </a:r>
          </a:p>
        </p:txBody>
      </p:sp>
      <p:sp>
        <p:nvSpPr>
          <p:cNvPr id="8" name="Titles positoning box" hidden="1"/>
          <p:cNvSpPr/>
          <p:nvPr userDrawn="1"/>
        </p:nvSpPr>
        <p:spPr>
          <a:xfrm>
            <a:off x="1371600" y="6408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ranisation Placeholder"/>
          <p:cNvSpPr>
            <a:spLocks noGrp="1"/>
          </p:cNvSpPr>
          <p:nvPr>
            <p:ph type="body" sz="quarter" idx="15" hasCustomPrompt="1"/>
          </p:nvPr>
        </p:nvSpPr>
        <p:spPr bwMode="white">
          <a:xfrm>
            <a:off x="4108537" y="350729"/>
            <a:ext cx="12841549" cy="671961"/>
          </a:xfrm>
        </p:spPr>
        <p:txBody>
          <a:bodyPr anchor="b" anchorCtr="0">
            <a:normAutofit/>
          </a:bodyPr>
          <a:lstStyle>
            <a:lvl1pPr>
              <a:lnSpc>
                <a:spcPts val="1700"/>
              </a:lnSpc>
              <a:defRPr sz="3400" b="1" i="0" u="sng" cap="small" baseline="0">
                <a:solidFill>
                  <a:srgbClr val="003366"/>
                </a:solidFill>
                <a:uFill>
                  <a:solidFill>
                    <a:schemeClr val="bg1"/>
                  </a:solidFill>
                </a:uFill>
                <a:latin typeface="Verdana" panose="020B0604030504040204" pitchFamily="34" charset="0"/>
                <a:ea typeface="Verdana" panose="020B0604030504040204" pitchFamily="34" charset="0"/>
                <a:cs typeface="Verdana" panose="020B0604030504040204" pitchFamily="34" charset="0"/>
              </a:defRPr>
            </a:lvl1pPr>
            <a:lvl2pPr marL="0" indent="0">
              <a:lnSpc>
                <a:spcPts val="1700"/>
              </a:lnSpc>
              <a:buNone/>
              <a:defRPr sz="1400" cap="all" baseline="0">
                <a:solidFill>
                  <a:srgbClr val="1E64C8"/>
                </a:solidFill>
              </a:defRPr>
            </a:lvl2pPr>
          </a:lstStyle>
          <a:p>
            <a:pPr lvl="0"/>
            <a:r>
              <a:rPr lang="en-GB" noProof="0" dirty="0"/>
              <a:t>Click to edit organisation styles</a:t>
            </a:r>
          </a:p>
        </p:txBody>
      </p:sp>
      <p:pic>
        <p:nvPicPr>
          <p:cNvPr id="9" name="Afbeelding 8">
            <a:extLst>
              <a:ext uri="{FF2B5EF4-FFF2-40B4-BE49-F238E27FC236}">
                <a16:creationId xmlns:a16="http://schemas.microsoft.com/office/drawing/2014/main" id="{9871DE22-9699-4EAF-9087-24565B509F1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97" y="-1248325"/>
            <a:ext cx="3312270" cy="4676437"/>
          </a:xfrm>
          <a:prstGeom prst="rect">
            <a:avLst/>
          </a:prstGeom>
        </p:spPr>
      </p:pic>
    </p:spTree>
    <p:extLst>
      <p:ext uri="{BB962C8B-B14F-4D97-AF65-F5344CB8AC3E}">
        <p14:creationId xmlns:p14="http://schemas.microsoft.com/office/powerpoint/2010/main" val="94181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bwMode="white">
          <a:xfrm>
            <a:off x="1291074" y="324612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en-GB" noProof="0" dirty="0"/>
              <a:t>Click to add chapter title</a:t>
            </a:r>
          </a:p>
        </p:txBody>
      </p:sp>
      <p:sp>
        <p:nvSpPr>
          <p:cNvPr id="8" name="Titles positoning box" hidden="1"/>
          <p:cNvSpPr/>
          <p:nvPr userDrawn="1"/>
        </p:nvSpPr>
        <p:spPr>
          <a:xfrm>
            <a:off x="1371600" y="7344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Tree>
    <p:extLst>
      <p:ext uri="{BB962C8B-B14F-4D97-AF65-F5344CB8AC3E}">
        <p14:creationId xmlns:p14="http://schemas.microsoft.com/office/powerpoint/2010/main" val="12947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B8233FCF-C78E-47A1-9466-4CB05FC00861}"/>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Logo Large EN">
            <a:extLst>
              <a:ext uri="{FF2B5EF4-FFF2-40B4-BE49-F238E27FC236}">
                <a16:creationId xmlns:a16="http://schemas.microsoft.com/office/drawing/2014/main" id="{DD11DB78-BA8F-4D35-9786-54E14B77F9B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
        <p:nvSpPr>
          <p:cNvPr id="2" name="Title 1"/>
          <p:cNvSpPr>
            <a:spLocks noGrp="1"/>
          </p:cNvSpPr>
          <p:nvPr>
            <p:ph type="title"/>
          </p:nvPr>
        </p:nvSpPr>
        <p:spPr>
          <a:xfrm>
            <a:off x="2060295" y="123499"/>
            <a:ext cx="14951312" cy="949564"/>
          </a:xfrm>
        </p:spPr>
        <p:txBody>
          <a:bodyPr/>
          <a:lstStyle>
            <a:lvl1pPr>
              <a:defRPr sz="3600" b="1" u="none" cap="small" baseline="0">
                <a:solidFill>
                  <a:srgbClr val="002060"/>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Content Placeholder 2"/>
          <p:cNvSpPr>
            <a:spLocks noGrp="1"/>
          </p:cNvSpPr>
          <p:nvPr>
            <p:ph idx="1"/>
          </p:nvPr>
        </p:nvSpPr>
        <p:spPr>
          <a:xfrm>
            <a:off x="327069" y="1816273"/>
            <a:ext cx="16858641" cy="6864264"/>
          </a:xfrm>
        </p:spPr>
        <p:txBody>
          <a:bodyPr>
            <a:normAutofit/>
          </a:bodyPr>
          <a:lstStyle>
            <a:lvl1pPr marL="5364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Slide Number Placeholder 5"/>
          <p:cNvSpPr>
            <a:spLocks noGrp="1"/>
          </p:cNvSpPr>
          <p:nvPr>
            <p:ph type="sldNum" sz="quarter" idx="12"/>
          </p:nvPr>
        </p:nvSpPr>
        <p:spPr>
          <a:xfrm>
            <a:off x="16263830" y="8959510"/>
            <a:ext cx="921880" cy="519289"/>
          </a:xfrm>
        </p:spPr>
        <p:txBody>
          <a:bodyPr/>
          <a:lstStyle/>
          <a:p>
            <a:fld id="{7AE184E0-0BD4-4705-A12B-9B71DDE63301}" type="slidenum">
              <a:rPr lang="en-GB" noProof="0" smtClean="0"/>
              <a:t>‹nr.›</a:t>
            </a:fld>
            <a:endParaRPr lang="en-GB" noProof="0" dirty="0"/>
          </a:p>
        </p:txBody>
      </p:sp>
      <p:sp>
        <p:nvSpPr>
          <p:cNvPr id="10" name="Content Placeholder 2"/>
          <p:cNvSpPr>
            <a:spLocks noGrp="1"/>
          </p:cNvSpPr>
          <p:nvPr>
            <p:ph idx="13"/>
          </p:nvPr>
        </p:nvSpPr>
        <p:spPr>
          <a:xfrm>
            <a:off x="2331721" y="8981161"/>
            <a:ext cx="13722366" cy="475989"/>
          </a:xfrm>
        </p:spPr>
        <p:txBody>
          <a:bodyPr>
            <a:normAutofit/>
          </a:bodyPr>
          <a:lstStyle>
            <a:lvl1pPr marL="86400" indent="0" defTabSz="457200">
              <a:lnSpc>
                <a:spcPct val="120000"/>
              </a:lnSpc>
              <a:buFont typeface="Wingdings" panose="05000000000000000000" pitchFamily="2" charset="2"/>
              <a:buNone/>
              <a:defRPr sz="1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buFont typeface="Wingdings" panose="05000000000000000000" pitchFamily="2" charset="2"/>
              <a:buChar char="Ø"/>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p:txBody>
      </p:sp>
      <p:cxnSp>
        <p:nvCxnSpPr>
          <p:cNvPr id="5" name="Straight Connector 4">
            <a:extLst>
              <a:ext uri="{FF2B5EF4-FFF2-40B4-BE49-F238E27FC236}">
                <a16:creationId xmlns:a16="http://schemas.microsoft.com/office/drawing/2014/main" id="{4104DC89-525A-4773-B9DF-6BE1A717F802}"/>
              </a:ext>
            </a:extLst>
          </p:cNvPr>
          <p:cNvCxnSpPr>
            <a:cxnSpLocks/>
          </p:cNvCxnSpPr>
          <p:nvPr userDrawn="1"/>
        </p:nvCxnSpPr>
        <p:spPr>
          <a:xfrm>
            <a:off x="327069" y="1445550"/>
            <a:ext cx="16741731" cy="0"/>
          </a:xfrm>
          <a:prstGeom prst="line">
            <a:avLst/>
          </a:prstGeom>
          <a:ln w="3175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Afbeelding 7">
            <a:extLst>
              <a:ext uri="{FF2B5EF4-FFF2-40B4-BE49-F238E27FC236}">
                <a16:creationId xmlns:a16="http://schemas.microsoft.com/office/drawing/2014/main" id="{9811080D-4FB2-4915-B4B2-1D8BF0E32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38" y="-713705"/>
            <a:ext cx="2017657" cy="2848634"/>
          </a:xfrm>
          <a:prstGeom prst="rect">
            <a:avLst/>
          </a:prstGeom>
        </p:spPr>
      </p:pic>
    </p:spTree>
    <p:extLst>
      <p:ext uri="{BB962C8B-B14F-4D97-AF65-F5344CB8AC3E}">
        <p14:creationId xmlns:p14="http://schemas.microsoft.com/office/powerpoint/2010/main" val="308157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Text">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1541393E-7C09-4F12-9A9E-C6211FF6E487}"/>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a:xfrm>
            <a:off x="2060295" y="123499"/>
            <a:ext cx="14951312" cy="949564"/>
          </a:xfrm>
        </p:spPr>
        <p:txBody>
          <a:bodyPr/>
          <a:lstStyle>
            <a:lvl1pPr>
              <a:defRPr sz="3600" b="1" u="none" cap="small" baseline="0">
                <a:solidFill>
                  <a:srgbClr val="002060"/>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Click to edit Master title style</a:t>
            </a:r>
            <a:endParaRPr lang="en-GB" noProof="0" dirty="0"/>
          </a:p>
        </p:txBody>
      </p:sp>
      <p:sp>
        <p:nvSpPr>
          <p:cNvPr id="3" name="Content Placeholder 2"/>
          <p:cNvSpPr>
            <a:spLocks noGrp="1"/>
          </p:cNvSpPr>
          <p:nvPr>
            <p:ph idx="1"/>
          </p:nvPr>
        </p:nvSpPr>
        <p:spPr>
          <a:xfrm>
            <a:off x="225469" y="1816273"/>
            <a:ext cx="16960241" cy="3728000"/>
          </a:xfrm>
        </p:spPr>
        <p:txBody>
          <a:bodyPr>
            <a:normAutofit/>
          </a:bodyPr>
          <a:lstStyle>
            <a:lvl1pPr marL="5364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6" name="Slide Number Placeholder 5"/>
          <p:cNvSpPr>
            <a:spLocks noGrp="1"/>
          </p:cNvSpPr>
          <p:nvPr>
            <p:ph type="sldNum" sz="quarter" idx="12"/>
          </p:nvPr>
        </p:nvSpPr>
        <p:spPr>
          <a:xfrm>
            <a:off x="16263830" y="8959510"/>
            <a:ext cx="921880" cy="519289"/>
          </a:xfrm>
        </p:spPr>
        <p:txBody>
          <a:bodyPr/>
          <a:lstStyle/>
          <a:p>
            <a:fld id="{7AE184E0-0BD4-4705-A12B-9B71DDE63301}" type="slidenum">
              <a:rPr lang="en-GB" noProof="0" smtClean="0"/>
              <a:t>‹nr.›</a:t>
            </a:fld>
            <a:endParaRPr lang="en-GB" noProof="0" dirty="0"/>
          </a:p>
        </p:txBody>
      </p:sp>
      <p:cxnSp>
        <p:nvCxnSpPr>
          <p:cNvPr id="5" name="Straight Connector 4">
            <a:extLst>
              <a:ext uri="{FF2B5EF4-FFF2-40B4-BE49-F238E27FC236}">
                <a16:creationId xmlns:a16="http://schemas.microsoft.com/office/drawing/2014/main" id="{4104DC89-525A-4773-B9DF-6BE1A717F802}"/>
              </a:ext>
            </a:extLst>
          </p:cNvPr>
          <p:cNvCxnSpPr/>
          <p:nvPr userDrawn="1"/>
        </p:nvCxnSpPr>
        <p:spPr>
          <a:xfrm>
            <a:off x="225469" y="1445550"/>
            <a:ext cx="16843331" cy="0"/>
          </a:xfrm>
          <a:prstGeom prst="line">
            <a:avLst/>
          </a:prstGeom>
          <a:ln w="3175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4DAFB28A-E25C-4EFF-86F3-CD019B10E7E6}"/>
              </a:ext>
            </a:extLst>
          </p:cNvPr>
          <p:cNvSpPr>
            <a:spLocks noGrp="1"/>
          </p:cNvSpPr>
          <p:nvPr>
            <p:ph idx="14"/>
          </p:nvPr>
        </p:nvSpPr>
        <p:spPr>
          <a:xfrm>
            <a:off x="5984111" y="5790327"/>
            <a:ext cx="11201599" cy="3728000"/>
          </a:xfrm>
        </p:spPr>
        <p:txBody>
          <a:bodyPr>
            <a:normAutofit/>
          </a:bodyPr>
          <a:lstStyle>
            <a:lvl1pPr marL="5364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defTabSz="457200">
              <a:lnSpc>
                <a:spcPct val="120000"/>
              </a:lnSpc>
              <a:spcBef>
                <a:spcPts val="300"/>
              </a:spcBef>
              <a:buFont typeface="Wingdings" panose="05000000000000000000" pitchFamily="2" charset="2"/>
              <a:buChar char="Ø"/>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pic>
        <p:nvPicPr>
          <p:cNvPr id="9" name="Afbeelding 8">
            <a:extLst>
              <a:ext uri="{FF2B5EF4-FFF2-40B4-BE49-F238E27FC236}">
                <a16:creationId xmlns:a16="http://schemas.microsoft.com/office/drawing/2014/main" id="{17DEC767-42CA-4CD2-93FA-ED79D87A32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638" y="-713705"/>
            <a:ext cx="2017657" cy="2848634"/>
          </a:xfrm>
          <a:prstGeom prst="rect">
            <a:avLst/>
          </a:prstGeom>
        </p:spPr>
      </p:pic>
      <p:pic>
        <p:nvPicPr>
          <p:cNvPr id="12" name="Logo Large EN">
            <a:extLst>
              <a:ext uri="{FF2B5EF4-FFF2-40B4-BE49-F238E27FC236}">
                <a16:creationId xmlns:a16="http://schemas.microsoft.com/office/drawing/2014/main" id="{5277E93A-7FD9-4EF3-905C-6DF250A268F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Tree>
    <p:extLst>
      <p:ext uri="{BB962C8B-B14F-4D97-AF65-F5344CB8AC3E}">
        <p14:creationId xmlns:p14="http://schemas.microsoft.com/office/powerpoint/2010/main" val="4014758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7FFFB7AB-BA76-46AF-8C93-349C899E640D}"/>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4" name="Logo Large EN">
            <a:extLst>
              <a:ext uri="{FF2B5EF4-FFF2-40B4-BE49-F238E27FC236}">
                <a16:creationId xmlns:a16="http://schemas.microsoft.com/office/drawing/2014/main" id="{493A8D34-0286-4693-9124-6D5814F04F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
        <p:nvSpPr>
          <p:cNvPr id="2" name="Title 1"/>
          <p:cNvSpPr>
            <a:spLocks noGrp="1"/>
          </p:cNvSpPr>
          <p:nvPr>
            <p:ph type="title"/>
          </p:nvPr>
        </p:nvSpPr>
        <p:spPr>
          <a:xfrm>
            <a:off x="1866900" y="136025"/>
            <a:ext cx="15323820" cy="1062772"/>
          </a:xfrm>
        </p:spPr>
        <p:txBody>
          <a:bodyPr/>
          <a:lstStyle>
            <a:lvl1pPr>
              <a:defRPr sz="3400" b="1" u="none">
                <a:solidFill>
                  <a:schemeClr val="accent1">
                    <a:lumMod val="75000"/>
                  </a:schemeClr>
                </a:solidFill>
                <a:latin typeface="Verdana" panose="020B0604030504040204" pitchFamily="34" charset="0"/>
                <a:ea typeface="Verdana" panose="020B0604030504040204" pitchFamily="34" charset="0"/>
              </a:defRPr>
            </a:lvl1pPr>
          </a:lstStyle>
          <a:p>
            <a:r>
              <a:rPr lang="en-US" noProof="0" dirty="0"/>
              <a:t>Click to edit Master title style</a:t>
            </a:r>
            <a:endParaRPr lang="en-GB" noProof="0" dirty="0"/>
          </a:p>
        </p:txBody>
      </p:sp>
      <p:sp>
        <p:nvSpPr>
          <p:cNvPr id="4" name="Date Placeholder 3"/>
          <p:cNvSpPr>
            <a:spLocks noGrp="1"/>
          </p:cNvSpPr>
          <p:nvPr>
            <p:ph type="dt" sz="half" idx="10"/>
          </p:nvPr>
        </p:nvSpPr>
        <p:spPr/>
        <p:txBody>
          <a:bodyPr/>
          <a:lstStyle/>
          <a:p>
            <a:fld id="{B86ADBF0-A618-4E69-83BB-0C41E08702AA}" type="datetime1">
              <a:rPr lang="en-GB" noProof="0" smtClean="0"/>
              <a:t>05/11/2024</a:t>
            </a:fld>
            <a:endParaRPr lang="en-GB" noProof="0" dirty="0"/>
          </a:p>
        </p:txBody>
      </p:sp>
      <p:sp>
        <p:nvSpPr>
          <p:cNvPr id="5" name="Footer Placeholder 4"/>
          <p:cNvSpPr>
            <a:spLocks noGrp="1"/>
          </p:cNvSpPr>
          <p:nvPr>
            <p:ph type="ftr" sz="quarter" idx="11"/>
          </p:nvPr>
        </p:nvSpPr>
        <p:spPr/>
        <p:txBody>
          <a:bodyPr/>
          <a:lstStyle/>
          <a:p>
            <a:endParaRPr lang="en-GB" noProof="0" dirty="0"/>
          </a:p>
        </p:txBody>
      </p:sp>
      <p:sp>
        <p:nvSpPr>
          <p:cNvPr id="8" name="Picture Placeholder 7"/>
          <p:cNvSpPr>
            <a:spLocks noGrp="1"/>
          </p:cNvSpPr>
          <p:nvPr>
            <p:ph type="pic" sz="quarter" idx="13" hasCustomPrompt="1"/>
          </p:nvPr>
        </p:nvSpPr>
        <p:spPr>
          <a:xfrm>
            <a:off x="10618004" y="1741118"/>
            <a:ext cx="6300000" cy="6450904"/>
          </a:xfrm>
        </p:spPr>
        <p:txBody>
          <a:bodyPr/>
          <a:lstStyle>
            <a:lvl1pPr>
              <a:defRPr>
                <a:solidFill>
                  <a:schemeClr val="bg1">
                    <a:lumMod val="50000"/>
                  </a:schemeClr>
                </a:solidFill>
              </a:defRPr>
            </a:lvl1pPr>
          </a:lstStyle>
          <a:p>
            <a:r>
              <a:rPr lang="en-GB" noProof="0" dirty="0"/>
              <a:t>Photo</a:t>
            </a:r>
          </a:p>
        </p:txBody>
      </p:sp>
      <p:sp>
        <p:nvSpPr>
          <p:cNvPr id="9"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
        <p:nvSpPr>
          <p:cNvPr id="12" name="Content Placeholder 2"/>
          <p:cNvSpPr>
            <a:spLocks noGrp="1"/>
          </p:cNvSpPr>
          <p:nvPr>
            <p:ph idx="1"/>
          </p:nvPr>
        </p:nvSpPr>
        <p:spPr>
          <a:xfrm>
            <a:off x="384888" y="1791222"/>
            <a:ext cx="9498148" cy="6412292"/>
          </a:xfrm>
        </p:spPr>
        <p:txBody>
          <a:bodyPr>
            <a:normAutofit/>
          </a:bodyPr>
          <a:lstStyle>
            <a:lvl1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defTabSz="457200">
              <a:lnSpc>
                <a:spcPct val="120000"/>
              </a:lnSpc>
              <a:defRPr sz="28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cxnSp>
        <p:nvCxnSpPr>
          <p:cNvPr id="11" name="Straight Connector 10">
            <a:extLst>
              <a:ext uri="{FF2B5EF4-FFF2-40B4-BE49-F238E27FC236}">
                <a16:creationId xmlns:a16="http://schemas.microsoft.com/office/drawing/2014/main" id="{5C7E4AD1-092F-4246-B8DF-50863AA501DE}"/>
              </a:ext>
            </a:extLst>
          </p:cNvPr>
          <p:cNvCxnSpPr/>
          <p:nvPr userDrawn="1"/>
        </p:nvCxnSpPr>
        <p:spPr>
          <a:xfrm>
            <a:off x="225469" y="1422400"/>
            <a:ext cx="16843331" cy="0"/>
          </a:xfrm>
          <a:prstGeom prst="line">
            <a:avLst/>
          </a:prstGeom>
          <a:ln w="317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Afbeelding 9">
            <a:extLst>
              <a:ext uri="{FF2B5EF4-FFF2-40B4-BE49-F238E27FC236}">
                <a16:creationId xmlns:a16="http://schemas.microsoft.com/office/drawing/2014/main" id="{067956E7-09EC-49DF-8978-D863564898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38" y="-713705"/>
            <a:ext cx="2017657" cy="2848634"/>
          </a:xfrm>
          <a:prstGeom prst="rect">
            <a:avLst/>
          </a:prstGeom>
        </p:spPr>
      </p:pic>
    </p:spTree>
    <p:extLst>
      <p:ext uri="{BB962C8B-B14F-4D97-AF65-F5344CB8AC3E}">
        <p14:creationId xmlns:p14="http://schemas.microsoft.com/office/powerpoint/2010/main" val="1314887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C3CC51D8-D8AC-457C-9F02-366E63E6A03C}"/>
              </a:ext>
            </a:extLst>
          </p:cNvPr>
          <p:cNvSpPr/>
          <p:nvPr userDrawn="1"/>
        </p:nvSpPr>
        <p:spPr>
          <a:xfrm>
            <a:off x="712340" y="8068235"/>
            <a:ext cx="1708131" cy="1411941"/>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9" name="Logo Large EN">
            <a:extLst>
              <a:ext uri="{FF2B5EF4-FFF2-40B4-BE49-F238E27FC236}">
                <a16:creationId xmlns:a16="http://schemas.microsoft.com/office/drawing/2014/main" id="{5641CB9D-E30E-4DBA-83E7-A4B3DBE6076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819" y="8863728"/>
            <a:ext cx="817818" cy="710852"/>
          </a:xfrm>
          <a:prstGeom prst="rect">
            <a:avLst/>
          </a:prstGeom>
        </p:spPr>
      </p:pic>
      <p:sp>
        <p:nvSpPr>
          <p:cNvPr id="2" name="Title 1"/>
          <p:cNvSpPr>
            <a:spLocks noGrp="1"/>
          </p:cNvSpPr>
          <p:nvPr>
            <p:ph type="title"/>
          </p:nvPr>
        </p:nvSpPr>
        <p:spPr/>
        <p:txBody>
          <a:bodyPr/>
          <a:lstStyle/>
          <a:p>
            <a:r>
              <a:rPr lang="en-US" noProof="0"/>
              <a:t>Click to edit Master title style</a:t>
            </a:r>
            <a:endParaRPr lang="en-GB" noProof="0" dirty="0"/>
          </a:p>
        </p:txBody>
      </p:sp>
      <p:sp>
        <p:nvSpPr>
          <p:cNvPr id="3" name="Date Placeholder 2"/>
          <p:cNvSpPr>
            <a:spLocks noGrp="1"/>
          </p:cNvSpPr>
          <p:nvPr>
            <p:ph type="dt" sz="half" idx="10"/>
          </p:nvPr>
        </p:nvSpPr>
        <p:spPr/>
        <p:txBody>
          <a:bodyPr/>
          <a:lstStyle/>
          <a:p>
            <a:fld id="{F2443E58-CDC3-4782-B82C-4D381C795B98}" type="datetime1">
              <a:rPr lang="en-GB" noProof="0" smtClean="0"/>
              <a:t>05/11/2024</a:t>
            </a:fld>
            <a:endParaRPr lang="en-GB" noProof="0" dirty="0"/>
          </a:p>
        </p:txBody>
      </p:sp>
      <p:sp>
        <p:nvSpPr>
          <p:cNvPr id="4" name="Footer Placeholder 3"/>
          <p:cNvSpPr>
            <a:spLocks noGrp="1"/>
          </p:cNvSpPr>
          <p:nvPr>
            <p:ph type="ftr" sz="quarter" idx="11"/>
          </p:nvPr>
        </p:nvSpPr>
        <p:spPr/>
        <p:txBody>
          <a:bodyPr/>
          <a:lstStyle/>
          <a:p>
            <a:endParaRPr lang="en-GB" noProof="0" dirty="0"/>
          </a:p>
        </p:txBody>
      </p:sp>
      <p:sp>
        <p:nvSpPr>
          <p:cNvPr id="5" name="Slide Number Placeholder 4"/>
          <p:cNvSpPr>
            <a:spLocks noGrp="1"/>
          </p:cNvSpPr>
          <p:nvPr>
            <p:ph type="sldNum" sz="quarter" idx="12"/>
          </p:nvPr>
        </p:nvSpPr>
        <p:spPr/>
        <p:txBody>
          <a:bodyPr/>
          <a:lstStyle/>
          <a:p>
            <a:fld id="{7AE184E0-0BD4-4705-A12B-9B71DDE63301}" type="slidenum">
              <a:rPr lang="en-GB" noProof="0" smtClean="0"/>
              <a:t>‹nr.›</a:t>
            </a:fld>
            <a:endParaRPr lang="en-GB" noProof="0" dirty="0"/>
          </a:p>
        </p:txBody>
      </p:sp>
      <p:sp>
        <p:nvSpPr>
          <p:cNvPr id="7" name="Picture Placeholder 6"/>
          <p:cNvSpPr>
            <a:spLocks noGrp="1"/>
          </p:cNvSpPr>
          <p:nvPr>
            <p:ph type="pic" sz="quarter" idx="13" hasCustomPrompt="1"/>
          </p:nvPr>
        </p:nvSpPr>
        <p:spPr>
          <a:xfrm>
            <a:off x="952038" y="1371600"/>
            <a:ext cx="15480000" cy="6501600"/>
          </a:xfrm>
        </p:spPr>
        <p:txBody>
          <a:bodyPr/>
          <a:lstStyle>
            <a:lvl1pPr>
              <a:defRPr>
                <a:solidFill>
                  <a:schemeClr val="bg1">
                    <a:lumMod val="50000"/>
                  </a:schemeClr>
                </a:solidFill>
              </a:defRPr>
            </a:lvl1pPr>
          </a:lstStyle>
          <a:p>
            <a:r>
              <a:rPr lang="en-GB" noProof="0" dirty="0"/>
              <a:t>Photo</a:t>
            </a:r>
          </a:p>
        </p:txBody>
      </p:sp>
    </p:spTree>
    <p:extLst>
      <p:ext uri="{BB962C8B-B14F-4D97-AF65-F5344CB8AC3E}">
        <p14:creationId xmlns:p14="http://schemas.microsoft.com/office/powerpoint/2010/main" val="374516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3465D1-804F-429B-83CD-3EFA8410E123}" type="datetime1">
              <a:rPr lang="en-GB" smtClean="0"/>
              <a:t>05/11/2024</a:t>
            </a:fld>
            <a:endParaRPr lang="en-GB"/>
          </a:p>
        </p:txBody>
      </p:sp>
      <p:sp>
        <p:nvSpPr>
          <p:cNvPr id="3" name="Footer Placeholder 2"/>
          <p:cNvSpPr>
            <a:spLocks noGrp="1"/>
          </p:cNvSpPr>
          <p:nvPr>
            <p:ph type="ftr" sz="quarter" idx="11"/>
          </p:nvPr>
        </p:nvSpPr>
        <p:spPr/>
        <p:txBody>
          <a:bodyPr/>
          <a:lstStyle/>
          <a:p>
            <a:endParaRPr lang="en-GB"/>
          </a:p>
        </p:txBody>
      </p:sp>
      <p:sp>
        <p:nvSpPr>
          <p:cNvPr id="7" name="Covering Background"/>
          <p:cNvSpPr/>
          <p:nvPr userDrawn="1"/>
        </p:nvSpPr>
        <p:spPr>
          <a:xfrm>
            <a:off x="-1" y="0"/>
            <a:ext cx="17337600" cy="975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2" hasCustomPrompt="1"/>
          </p:nvPr>
        </p:nvSpPr>
        <p:spPr>
          <a:xfrm>
            <a:off x="-1" y="0"/>
            <a:ext cx="17337600" cy="9753600"/>
          </a:xfrm>
        </p:spPr>
        <p:txBody>
          <a:bodyPr/>
          <a:lstStyle>
            <a:lvl1pPr>
              <a:defRPr>
                <a:solidFill>
                  <a:schemeClr val="bg1">
                    <a:lumMod val="50000"/>
                  </a:schemeClr>
                </a:solidFill>
              </a:defRPr>
            </a:lvl1pPr>
          </a:lstStyle>
          <a:p>
            <a:r>
              <a:rPr lang="en-GB" noProof="0" dirty="0"/>
              <a:t>Photo</a:t>
            </a:r>
          </a:p>
        </p:txBody>
      </p:sp>
    </p:spTree>
    <p:extLst>
      <p:ext uri="{BB962C8B-B14F-4D97-AF65-F5344CB8AC3E}">
        <p14:creationId xmlns:p14="http://schemas.microsoft.com/office/powerpoint/2010/main" val="2949418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p:cNvSpPr>
            <a:spLocks noGrp="1"/>
          </p:cNvSpPr>
          <p:nvPr>
            <p:ph type="ctrTitle" hasCustomPrompt="1"/>
          </p:nvPr>
        </p:nvSpPr>
        <p:spPr bwMode="white">
          <a:xfrm>
            <a:off x="1291074" y="1743240"/>
            <a:ext cx="15183366" cy="5769600"/>
          </a:xfrm>
        </p:spPr>
        <p:txBody>
          <a:bodyPr anchor="t" anchorCtr="0">
            <a:noAutofit/>
          </a:bodyPr>
          <a:lstStyle>
            <a:lvl1pPr algn="l">
              <a:lnSpc>
                <a:spcPts val="3500"/>
              </a:lnSpc>
              <a:defRPr sz="2500" u="none" cap="none" baseline="0">
                <a:solidFill>
                  <a:schemeClr val="bg1"/>
                </a:solidFill>
                <a:uFill>
                  <a:solidFill>
                    <a:schemeClr val="bg1"/>
                  </a:solidFill>
                </a:uFill>
                <a:latin typeface="+mn-lt"/>
              </a:defRPr>
            </a:lvl1pPr>
          </a:lstStyle>
          <a:p>
            <a:r>
              <a:rPr lang="en-GB" noProof="0" dirty="0"/>
              <a:t>Click to add presenters contact data</a:t>
            </a:r>
          </a:p>
        </p:txBody>
      </p:sp>
      <p:sp>
        <p:nvSpPr>
          <p:cNvPr id="8" name="Titles positoning box" hidden="1"/>
          <p:cNvSpPr/>
          <p:nvPr userDrawn="1"/>
        </p:nvSpPr>
        <p:spPr>
          <a:xfrm>
            <a:off x="1371600" y="1828800"/>
            <a:ext cx="15012000" cy="59997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jdelijke aanduiding voor tekst 4"/>
          <p:cNvSpPr>
            <a:spLocks noGrp="1"/>
          </p:cNvSpPr>
          <p:nvPr>
            <p:ph type="body" sz="quarter" idx="10" hasCustomPrompt="1"/>
          </p:nvPr>
        </p:nvSpPr>
        <p:spPr bwMode="white">
          <a:xfrm>
            <a:off x="9215999" y="3095999"/>
            <a:ext cx="7257600" cy="1717969"/>
          </a:xfrm>
        </p:spPr>
        <p:txBody>
          <a:bodyPr>
            <a:normAutofit/>
          </a:bodyPr>
          <a:lstStyle>
            <a:lvl1pPr>
              <a:lnSpc>
                <a:spcPts val="3500"/>
              </a:lnSpc>
              <a:defRPr sz="2400">
                <a:solidFill>
                  <a:schemeClr val="bg1"/>
                </a:solidFill>
              </a:defRPr>
            </a:lvl1pPr>
          </a:lstStyle>
          <a:p>
            <a:pPr lvl="0"/>
            <a:r>
              <a:rPr lang="en-GB" noProof="0" dirty="0"/>
              <a:t>Click to add social media names</a:t>
            </a:r>
            <a:endParaRPr lang="nl-NL" dirty="0"/>
          </a:p>
        </p:txBody>
      </p:sp>
      <p:pic>
        <p:nvPicPr>
          <p:cNvPr id="16" name="Afbeelding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3714979" cy="1393200"/>
          </a:xfrm>
          <a:prstGeom prst="rect">
            <a:avLst/>
          </a:prstGeom>
        </p:spPr>
      </p:pic>
    </p:spTree>
    <p:extLst>
      <p:ext uri="{BB962C8B-B14F-4D97-AF65-F5344CB8AC3E}">
        <p14:creationId xmlns:p14="http://schemas.microsoft.com/office/powerpoint/2010/main" val="3103785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0118" y="136025"/>
            <a:ext cx="15705282" cy="863693"/>
          </a:xfrm>
          <a:prstGeom prst="rect">
            <a:avLst/>
          </a:prstGeom>
        </p:spPr>
        <p:txBody>
          <a:bodyPr vert="horz" lIns="91440" tIns="45720" rIns="91440" bIns="45720" rtlCol="0" anchor="b" anchorCtr="0">
            <a:noAutofit/>
          </a:bodyPr>
          <a:lstStyle/>
          <a:p>
            <a:r>
              <a:rPr lang="en-US" noProof="0"/>
              <a:t>Click to edit Master title style</a:t>
            </a:r>
            <a:endParaRPr lang="en-GB" noProof="0" dirty="0"/>
          </a:p>
        </p:txBody>
      </p:sp>
      <p:sp>
        <p:nvSpPr>
          <p:cNvPr id="3" name="Text Placeholder 2"/>
          <p:cNvSpPr>
            <a:spLocks noGrp="1"/>
          </p:cNvSpPr>
          <p:nvPr>
            <p:ph type="body" idx="1"/>
          </p:nvPr>
        </p:nvSpPr>
        <p:spPr>
          <a:xfrm>
            <a:off x="835825" y="1194364"/>
            <a:ext cx="15699575" cy="66960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Date Placeholder 3"/>
          <p:cNvSpPr>
            <a:spLocks noGrp="1"/>
          </p:cNvSpPr>
          <p:nvPr>
            <p:ph type="dt" sz="half" idx="2"/>
          </p:nvPr>
        </p:nvSpPr>
        <p:spPr>
          <a:xfrm>
            <a:off x="4072394" y="8948703"/>
            <a:ext cx="2297926"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434BA3CA-1064-434F-B179-AB3B0298C0D6}" type="datetime1">
              <a:rPr lang="en-GB" noProof="0" smtClean="0"/>
              <a:t>05/11/2024</a:t>
            </a:fld>
            <a:endParaRPr lang="en-GB" noProof="0" dirty="0"/>
          </a:p>
        </p:txBody>
      </p:sp>
      <p:sp>
        <p:nvSpPr>
          <p:cNvPr id="5" name="Footer Placeholder 4"/>
          <p:cNvSpPr>
            <a:spLocks noGrp="1"/>
          </p:cNvSpPr>
          <p:nvPr>
            <p:ph type="ftr" sz="quarter" idx="3"/>
          </p:nvPr>
        </p:nvSpPr>
        <p:spPr>
          <a:xfrm>
            <a:off x="6810236" y="8994423"/>
            <a:ext cx="8353564" cy="437932"/>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en-GB" noProof="0" dirty="0"/>
          </a:p>
        </p:txBody>
      </p:sp>
      <p:sp>
        <p:nvSpPr>
          <p:cNvPr id="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en-GB" noProof="0" smtClean="0"/>
              <a:pPr/>
              <a:t>‹nr.›</a:t>
            </a:fld>
            <a:endParaRPr lang="en-GB" noProof="0" dirty="0"/>
          </a:p>
        </p:txBody>
      </p:sp>
      <p:sp>
        <p:nvSpPr>
          <p:cNvPr id="7" name="Title positioning box" hidden="1"/>
          <p:cNvSpPr/>
          <p:nvPr/>
        </p:nvSpPr>
        <p:spPr>
          <a:xfrm>
            <a:off x="927265" y="367200"/>
            <a:ext cx="15480000" cy="463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p:nvSpPr>
        <p:spPr>
          <a:xfrm>
            <a:off x="927265" y="1584000"/>
            <a:ext cx="82296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p:nvSpPr>
        <p:spPr>
          <a:xfrm flipV="1">
            <a:off x="928800" y="7878842"/>
            <a:ext cx="15478465" cy="14163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ositoning box" hidden="1"/>
          <p:cNvSpPr/>
          <p:nvPr/>
        </p:nvSpPr>
        <p:spPr>
          <a:xfrm>
            <a:off x="9172105" y="1584000"/>
            <a:ext cx="9144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p:nvSpPr>
        <p:spPr>
          <a:xfrm>
            <a:off x="10099369" y="1356360"/>
            <a:ext cx="6307895" cy="652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Logo EN"/>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7200" y="7909180"/>
            <a:ext cx="2307600" cy="1846822"/>
          </a:xfrm>
          <a:prstGeom prst="rect">
            <a:avLst/>
          </a:prstGeom>
        </p:spPr>
      </p:pic>
    </p:spTree>
    <p:extLst>
      <p:ext uri="{BB962C8B-B14F-4D97-AF65-F5344CB8AC3E}">
        <p14:creationId xmlns:p14="http://schemas.microsoft.com/office/powerpoint/2010/main" val="3770589907"/>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73" r:id="rId3"/>
    <p:sldLayoutId id="2147483662" r:id="rId4"/>
    <p:sldLayoutId id="2147483678" r:id="rId5"/>
    <p:sldLayoutId id="2147483674" r:id="rId6"/>
    <p:sldLayoutId id="2147483666" r:id="rId7"/>
    <p:sldLayoutId id="2147483675" r:id="rId8"/>
    <p:sldLayoutId id="2147483676" r:id="rId9"/>
    <p:sldLayoutId id="2147483679" r:id="rId10"/>
  </p:sldLayoutIdLst>
  <p:hf hdr="0" ftr="0" dt="0"/>
  <p:txStyles>
    <p:title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p:titleStyle>
    <p:bodyStyle>
      <a:lvl1pPr marL="0" indent="0"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1pPr>
      <a:lvl2pPr marL="457200" indent="-36000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900113" indent="-45878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4133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5.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7.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10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9.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0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10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3.xml"/><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5.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11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86.png"/></Relationships>
</file>

<file path=ppt/slides/_rels/slide1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8.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1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113.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1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4.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5.xml"/><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94.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8.xml"/><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9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3.xml"/><Relationship Id="rId1" Type="http://schemas.openxmlformats.org/officeDocument/2006/relationships/slideLayout" Target="../slideLayouts/slideLayout4.xml"/><Relationship Id="rId5" Type="http://schemas.openxmlformats.org/officeDocument/2006/relationships/image" Target="../media/image104.png"/><Relationship Id="rId4" Type="http://schemas.openxmlformats.org/officeDocument/2006/relationships/image" Target="../media/image103.png"/></Relationships>
</file>

<file path=ppt/slides/_rels/slide1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9.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460.png"/></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0.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9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8.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94.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99.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28B7A-3168-440C-A60C-A036931164EC}"/>
              </a:ext>
            </a:extLst>
          </p:cNvPr>
          <p:cNvSpPr>
            <a:spLocks noGrp="1"/>
          </p:cNvSpPr>
          <p:nvPr>
            <p:ph type="ctrTitle"/>
          </p:nvPr>
        </p:nvSpPr>
        <p:spPr>
          <a:xfrm>
            <a:off x="712340" y="2295685"/>
            <a:ext cx="16023586" cy="3465036"/>
          </a:xfrm>
        </p:spPr>
        <p:txBody>
          <a:bodyPr/>
          <a:lstStyle/>
          <a:p>
            <a:r>
              <a:rPr lang="nl-BE" sz="3400" dirty="0"/>
              <a:t>Hst 8: </a:t>
            </a:r>
            <a:r>
              <a:rPr lang="nl-BE" sz="3400" dirty="0" err="1"/>
              <a:t>Inferentiële</a:t>
            </a:r>
            <a:r>
              <a:rPr lang="nl-BE" sz="3400" dirty="0"/>
              <a:t> statistiek in zes stappen</a:t>
            </a:r>
            <a:br>
              <a:rPr lang="nl-BE" sz="3400" dirty="0"/>
            </a:br>
            <a:r>
              <a:rPr lang="nl-BE" sz="3400" dirty="0"/>
              <a:t>HST 9: kruistabellen</a:t>
            </a:r>
            <a:br>
              <a:rPr lang="nl-BE" sz="3400" dirty="0"/>
            </a:br>
            <a:endParaRPr lang="nl-BE" sz="3400" dirty="0"/>
          </a:p>
        </p:txBody>
      </p:sp>
      <p:sp>
        <p:nvSpPr>
          <p:cNvPr id="3" name="Subtitle 2">
            <a:extLst>
              <a:ext uri="{FF2B5EF4-FFF2-40B4-BE49-F238E27FC236}">
                <a16:creationId xmlns:a16="http://schemas.microsoft.com/office/drawing/2014/main" id="{70FE6360-0905-4150-BEDD-4BF877AD22CF}"/>
              </a:ext>
            </a:extLst>
          </p:cNvPr>
          <p:cNvSpPr>
            <a:spLocks noGrp="1"/>
          </p:cNvSpPr>
          <p:nvPr>
            <p:ph type="subTitle" idx="1"/>
          </p:nvPr>
        </p:nvSpPr>
        <p:spPr/>
        <p:txBody>
          <a:bodyPr/>
          <a:lstStyle/>
          <a:p>
            <a:r>
              <a:rPr lang="nl-BE" dirty="0"/>
              <a:t>Prof. dr. Wim Hardyns (titularis)                dr. Ann De Buck (medelesgever)</a:t>
            </a:r>
          </a:p>
        </p:txBody>
      </p:sp>
      <p:sp>
        <p:nvSpPr>
          <p:cNvPr id="4" name="Text Placeholder 3">
            <a:extLst>
              <a:ext uri="{FF2B5EF4-FFF2-40B4-BE49-F238E27FC236}">
                <a16:creationId xmlns:a16="http://schemas.microsoft.com/office/drawing/2014/main" id="{AFADBEE7-7DB1-4468-A19F-EE1EC696AF82}"/>
              </a:ext>
            </a:extLst>
          </p:cNvPr>
          <p:cNvSpPr>
            <a:spLocks noGrp="1"/>
          </p:cNvSpPr>
          <p:nvPr>
            <p:ph type="body" sz="quarter" idx="15"/>
          </p:nvPr>
        </p:nvSpPr>
        <p:spPr/>
        <p:txBody>
          <a:bodyPr/>
          <a:lstStyle/>
          <a:p>
            <a:r>
              <a:rPr lang="nl-BE" dirty="0"/>
              <a:t>Toegepaste data-analyse en rapportage</a:t>
            </a:r>
          </a:p>
        </p:txBody>
      </p:sp>
    </p:spTree>
    <p:extLst>
      <p:ext uri="{BB962C8B-B14F-4D97-AF65-F5344CB8AC3E}">
        <p14:creationId xmlns:p14="http://schemas.microsoft.com/office/powerpoint/2010/main" val="2565385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C28D1E-BDD8-4D77-BC29-04A7017CEB76}"/>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gelijkaardige of verschillende respondenten in verschillende categorieën??</a:t>
            </a:r>
          </a:p>
        </p:txBody>
      </p:sp>
      <p:sp>
        <p:nvSpPr>
          <p:cNvPr id="4" name="Slide Number Placeholder 3">
            <a:extLst>
              <a:ext uri="{FF2B5EF4-FFF2-40B4-BE49-F238E27FC236}">
                <a16:creationId xmlns:a16="http://schemas.microsoft.com/office/drawing/2014/main" id="{F2B1EC54-5023-43DF-89B5-48C932B61BD6}"/>
              </a:ext>
            </a:extLst>
          </p:cNvPr>
          <p:cNvSpPr txBox="1">
            <a:spLocks/>
          </p:cNvSpPr>
          <p:nvPr/>
        </p:nvSpPr>
        <p:spPr>
          <a:xfrm>
            <a:off x="14669331" y="8161967"/>
            <a:ext cx="797801" cy="449396"/>
          </a:xfrm>
          <a:prstGeom prst="rect">
            <a:avLst/>
          </a:prstGeom>
        </p:spPr>
        <p:txBody>
          <a:bodyPr vert="horz" lIns="91440" tIns="45720" rIns="91440" bIns="45720" rtlCol="0">
            <a:normAutofit fontScale="47500" lnSpcReduction="20000"/>
          </a:bodyPr>
          <a:lstStyle>
            <a:lvl1pPr marL="0" indent="0" algn="l" defTabSz="1300368" rtl="0" eaLnBrk="1" latinLnBrk="0" hangingPunct="1">
              <a:lnSpc>
                <a:spcPct val="120000"/>
              </a:lnSpc>
              <a:spcBef>
                <a:spcPts val="0"/>
              </a:spcBef>
              <a:buFont typeface="Arial" panose="020B0604020202020204" pitchFamily="34" charset="0"/>
              <a:buNone/>
              <a:defRPr sz="4800" kern="1200">
                <a:solidFill>
                  <a:schemeClr val="bg1">
                    <a:lumMod val="50000"/>
                  </a:schemeClr>
                </a:solidFill>
                <a:latin typeface="+mn-lt"/>
                <a:ea typeface="+mn-ea"/>
                <a:cs typeface="+mn-cs"/>
              </a:defRPr>
            </a:lvl1pPr>
            <a:lvl2pPr marL="457200" indent="-36000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900113" indent="-45878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4133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defTabSz="476448"/>
            <a:fld id="{7AE184E0-0BD4-4705-A12B-9B71DDE63301}" type="slidenum">
              <a:rPr lang="en-GB" smtClean="0">
                <a:solidFill>
                  <a:prstClr val="black">
                    <a:tint val="75000"/>
                  </a:prstClr>
                </a:solidFill>
                <a:latin typeface="Calibri" panose="020F0502020204030204"/>
              </a:rPr>
              <a:pPr defTabSz="476448"/>
              <a:t>10</a:t>
            </a:fld>
            <a:endParaRPr lang="en-GB" dirty="0">
              <a:solidFill>
                <a:prstClr val="black">
                  <a:tint val="75000"/>
                </a:prstClr>
              </a:solidFill>
              <a:latin typeface="Calibri" panose="020F0502020204030204"/>
            </a:endParaRPr>
          </a:p>
        </p:txBody>
      </p:sp>
      <p:sp>
        <p:nvSpPr>
          <p:cNvPr id="5" name="TextBox 4">
            <a:extLst>
              <a:ext uri="{FF2B5EF4-FFF2-40B4-BE49-F238E27FC236}">
                <a16:creationId xmlns:a16="http://schemas.microsoft.com/office/drawing/2014/main" id="{17F07302-3269-4882-A209-3936D8E84DCD}"/>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 </a:t>
            </a:r>
          </a:p>
          <a:p>
            <a:pPr algn="ctr" defTabSz="476448"/>
            <a:r>
              <a:rPr lang="nl-BE" sz="940" dirty="0">
                <a:solidFill>
                  <a:prstClr val="black"/>
                </a:solidFill>
                <a:latin typeface="Calibri" panose="020F0502020204030204"/>
              </a:rPr>
              <a:t>afhankelijke variabelen</a:t>
            </a:r>
          </a:p>
        </p:txBody>
      </p:sp>
      <p:sp>
        <p:nvSpPr>
          <p:cNvPr id="6" name="TextBox 5">
            <a:extLst>
              <a:ext uri="{FF2B5EF4-FFF2-40B4-BE49-F238E27FC236}">
                <a16:creationId xmlns:a16="http://schemas.microsoft.com/office/drawing/2014/main" id="{6850856A-2B4C-46D1-8E1A-E0E24B80C588}"/>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afhankelijke variabele</a:t>
            </a:r>
          </a:p>
        </p:txBody>
      </p:sp>
      <p:sp>
        <p:nvSpPr>
          <p:cNvPr id="7" name="TextBox 6">
            <a:extLst>
              <a:ext uri="{FF2B5EF4-FFF2-40B4-BE49-F238E27FC236}">
                <a16:creationId xmlns:a16="http://schemas.microsoft.com/office/drawing/2014/main" id="{A21F89FB-E87A-47A2-9477-A2A0E8B0D4DA}"/>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a:t>
            </a:r>
          </a:p>
          <a:p>
            <a:pPr algn="ctr" defTabSz="476448"/>
            <a:r>
              <a:rPr lang="nl-BE" sz="940" dirty="0">
                <a:solidFill>
                  <a:prstClr val="black"/>
                </a:solidFill>
                <a:latin typeface="Calibri" panose="020F0502020204030204"/>
              </a:rPr>
              <a:t> onafhankelijke variabelen</a:t>
            </a:r>
          </a:p>
        </p:txBody>
      </p:sp>
      <p:sp>
        <p:nvSpPr>
          <p:cNvPr id="8" name="TextBox 7">
            <a:extLst>
              <a:ext uri="{FF2B5EF4-FFF2-40B4-BE49-F238E27FC236}">
                <a16:creationId xmlns:a16="http://schemas.microsoft.com/office/drawing/2014/main" id="{03F6525C-2281-4663-B1FA-E0F8BC132D52}"/>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onafhankelijke variabelen</a:t>
            </a:r>
          </a:p>
        </p:txBody>
      </p:sp>
      <p:sp>
        <p:nvSpPr>
          <p:cNvPr id="9" name="TextBox 8">
            <a:extLst>
              <a:ext uri="{FF2B5EF4-FFF2-40B4-BE49-F238E27FC236}">
                <a16:creationId xmlns:a16="http://schemas.microsoft.com/office/drawing/2014/main" id="{DA0F87A9-663F-496B-B3A4-DB04B00DCB96}"/>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hoeveel categorieën?</a:t>
            </a:r>
          </a:p>
        </p:txBody>
      </p:sp>
      <p:sp>
        <p:nvSpPr>
          <p:cNvPr id="10" name="Rectangle 9">
            <a:extLst>
              <a:ext uri="{FF2B5EF4-FFF2-40B4-BE49-F238E27FC236}">
                <a16:creationId xmlns:a16="http://schemas.microsoft.com/office/drawing/2014/main" id="{EED52C2B-AFD3-4AAB-BFBF-9EBDF2FE8865}"/>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1" name="Rectangle 10">
            <a:extLst>
              <a:ext uri="{FF2B5EF4-FFF2-40B4-BE49-F238E27FC236}">
                <a16:creationId xmlns:a16="http://schemas.microsoft.com/office/drawing/2014/main" id="{EC8C9A91-C6B9-473A-BED7-57435E09EA3B}"/>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cxnSp>
        <p:nvCxnSpPr>
          <p:cNvPr id="12" name="Straight Arrow Connector 11">
            <a:extLst>
              <a:ext uri="{FF2B5EF4-FFF2-40B4-BE49-F238E27FC236}">
                <a16:creationId xmlns:a16="http://schemas.microsoft.com/office/drawing/2014/main" id="{6F226889-5D2C-41FC-A5C5-B62D32E509A9}"/>
              </a:ext>
            </a:extLst>
          </p:cNvPr>
          <p:cNvCxnSpPr>
            <a:cxnSpLocks/>
            <a:stCxn id="11" idx="0"/>
            <a:endCxn id="10" idx="2"/>
          </p:cNvCxnSpPr>
          <p:nvPr/>
        </p:nvCxnSpPr>
        <p:spPr>
          <a:xfrm flipV="1">
            <a:off x="1970469" y="2479100"/>
            <a:ext cx="1501215" cy="15275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089FF5AF-41C7-4ACE-B1A2-5A93198CDDF0}"/>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14" name="Rectangle 13">
            <a:extLst>
              <a:ext uri="{FF2B5EF4-FFF2-40B4-BE49-F238E27FC236}">
                <a16:creationId xmlns:a16="http://schemas.microsoft.com/office/drawing/2014/main" id="{5B5E570E-CA27-43AB-9FA6-2ED6CCAB5650}"/>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5" name="Rectangle 14">
            <a:extLst>
              <a:ext uri="{FF2B5EF4-FFF2-40B4-BE49-F238E27FC236}">
                <a16:creationId xmlns:a16="http://schemas.microsoft.com/office/drawing/2014/main" id="{D901C0D0-0A98-4906-B01C-951A7971F6BC}"/>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16" name="Rectangle 15">
            <a:extLst>
              <a:ext uri="{FF2B5EF4-FFF2-40B4-BE49-F238E27FC236}">
                <a16:creationId xmlns:a16="http://schemas.microsoft.com/office/drawing/2014/main" id="{61102207-D6FC-4519-A08A-0410010A2A01}"/>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17" name="Rectangle 16">
            <a:extLst>
              <a:ext uri="{FF2B5EF4-FFF2-40B4-BE49-F238E27FC236}">
                <a16:creationId xmlns:a16="http://schemas.microsoft.com/office/drawing/2014/main" id="{C28DFACC-087B-43F2-B065-E6F3A421F7A6}"/>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18" name="Rectangle 17">
            <a:extLst>
              <a:ext uri="{FF2B5EF4-FFF2-40B4-BE49-F238E27FC236}">
                <a16:creationId xmlns:a16="http://schemas.microsoft.com/office/drawing/2014/main" id="{1271BB37-2709-4FAE-8F62-755D214BB5E9}"/>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9" name="Rectangle 18">
            <a:extLst>
              <a:ext uri="{FF2B5EF4-FFF2-40B4-BE49-F238E27FC236}">
                <a16:creationId xmlns:a16="http://schemas.microsoft.com/office/drawing/2014/main" id="{7D35FB29-324E-470F-B460-D38102371DD3}"/>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0" name="Rectangle 19">
            <a:extLst>
              <a:ext uri="{FF2B5EF4-FFF2-40B4-BE49-F238E27FC236}">
                <a16:creationId xmlns:a16="http://schemas.microsoft.com/office/drawing/2014/main" id="{29E4364A-0F72-412A-9BA8-561DAF9FD432}"/>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1" name="Rectangle 20">
            <a:extLst>
              <a:ext uri="{FF2B5EF4-FFF2-40B4-BE49-F238E27FC236}">
                <a16:creationId xmlns:a16="http://schemas.microsoft.com/office/drawing/2014/main" id="{639C4C8E-1783-4D0F-9317-1B6C45608158}"/>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2" name="Rectangle 21">
            <a:extLst>
              <a:ext uri="{FF2B5EF4-FFF2-40B4-BE49-F238E27FC236}">
                <a16:creationId xmlns:a16="http://schemas.microsoft.com/office/drawing/2014/main" id="{57984BB9-6445-42A5-8AE6-62831FB52797}"/>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23" name="Rectangle 22">
            <a:extLst>
              <a:ext uri="{FF2B5EF4-FFF2-40B4-BE49-F238E27FC236}">
                <a16:creationId xmlns:a16="http://schemas.microsoft.com/office/drawing/2014/main" id="{D42D70B6-423A-405A-8D0B-0071206385B8}"/>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24" name="Rectangle 23">
            <a:extLst>
              <a:ext uri="{FF2B5EF4-FFF2-40B4-BE49-F238E27FC236}">
                <a16:creationId xmlns:a16="http://schemas.microsoft.com/office/drawing/2014/main" id="{8A28A9C1-EAF8-441E-9287-739B288C316E}"/>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cxnSp>
        <p:nvCxnSpPr>
          <p:cNvPr id="25" name="Straight Arrow Connector 24">
            <a:extLst>
              <a:ext uri="{FF2B5EF4-FFF2-40B4-BE49-F238E27FC236}">
                <a16:creationId xmlns:a16="http://schemas.microsoft.com/office/drawing/2014/main" id="{D8377038-F2FD-42BA-993E-9197F66C53D0}"/>
              </a:ext>
            </a:extLst>
          </p:cNvPr>
          <p:cNvCxnSpPr>
            <a:cxnSpLocks/>
            <a:stCxn id="10" idx="3"/>
            <a:endCxn id="13" idx="1"/>
          </p:cNvCxnSpPr>
          <p:nvPr/>
        </p:nvCxnSpPr>
        <p:spPr>
          <a:xfrm flipV="1">
            <a:off x="3948075" y="1416278"/>
            <a:ext cx="550189" cy="93551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A76D2BA0-CA1A-48B0-AC65-FFC38C1A1EBE}"/>
              </a:ext>
            </a:extLst>
          </p:cNvPr>
          <p:cNvCxnSpPr>
            <a:cxnSpLocks/>
            <a:stCxn id="10" idx="3"/>
            <a:endCxn id="22"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FBF8A325-31D3-442C-A75A-1830D16A4441}"/>
              </a:ext>
            </a:extLst>
          </p:cNvPr>
          <p:cNvCxnSpPr>
            <a:cxnSpLocks/>
            <a:stCxn id="13" idx="3"/>
            <a:endCxn id="14" idx="1"/>
          </p:cNvCxnSpPr>
          <p:nvPr/>
        </p:nvCxnSpPr>
        <p:spPr>
          <a:xfrm flipV="1">
            <a:off x="5451044" y="1003011"/>
            <a:ext cx="559890" cy="4132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9974351F-1193-4C56-BBFA-73FF5DA2C36D}"/>
              </a:ext>
            </a:extLst>
          </p:cNvPr>
          <p:cNvCxnSpPr>
            <a:cxnSpLocks/>
            <a:stCxn id="13" idx="3"/>
            <a:endCxn id="15" idx="1"/>
          </p:cNvCxnSpPr>
          <p:nvPr/>
        </p:nvCxnSpPr>
        <p:spPr>
          <a:xfrm>
            <a:off x="5451044" y="1416279"/>
            <a:ext cx="556853" cy="38563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D92C6DA2-66D1-47A4-85D1-4C48B1F56575}"/>
              </a:ext>
            </a:extLst>
          </p:cNvPr>
          <p:cNvCxnSpPr>
            <a:cxnSpLocks/>
            <a:stCxn id="14" idx="3"/>
          </p:cNvCxnSpPr>
          <p:nvPr/>
        </p:nvCxnSpPr>
        <p:spPr>
          <a:xfrm flipV="1">
            <a:off x="6963715" y="991078"/>
            <a:ext cx="5230053"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2FAA99CB-C10E-496B-B581-A1072FC9CE66}"/>
              </a:ext>
            </a:extLst>
          </p:cNvPr>
          <p:cNvCxnSpPr>
            <a:cxnSpLocks/>
            <a:stCxn id="15" idx="3"/>
            <a:endCxn id="16" idx="1"/>
          </p:cNvCxnSpPr>
          <p:nvPr/>
        </p:nvCxnSpPr>
        <p:spPr>
          <a:xfrm flipV="1">
            <a:off x="6960679" y="1489995"/>
            <a:ext cx="2050817" cy="3119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BA2CF1E6-FCD2-488C-9E8E-406CFDFBEEB2}"/>
              </a:ext>
            </a:extLst>
          </p:cNvPr>
          <p:cNvCxnSpPr>
            <a:cxnSpLocks/>
            <a:stCxn id="15" idx="3"/>
            <a:endCxn id="17" idx="1"/>
          </p:cNvCxnSpPr>
          <p:nvPr/>
        </p:nvCxnSpPr>
        <p:spPr>
          <a:xfrm>
            <a:off x="6960678" y="1801916"/>
            <a:ext cx="2053281" cy="4467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5CCBEC0E-0F81-42C2-A576-E4754BF705B0}"/>
              </a:ext>
            </a:extLst>
          </p:cNvPr>
          <p:cNvCxnSpPr>
            <a:cxnSpLocks/>
            <a:stCxn id="16" idx="3"/>
            <a:endCxn id="18"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92854B5C-B77F-4883-93BE-AB63C9A5EB8C}"/>
              </a:ext>
            </a:extLst>
          </p:cNvPr>
          <p:cNvCxnSpPr>
            <a:cxnSpLocks/>
            <a:stCxn id="16" idx="3"/>
            <a:endCxn id="19" idx="1"/>
          </p:cNvCxnSpPr>
          <p:nvPr/>
        </p:nvCxnSpPr>
        <p:spPr>
          <a:xfrm>
            <a:off x="9964277" y="1489995"/>
            <a:ext cx="711166" cy="19991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13B2D14D-1963-4163-807E-A6D62819C048}"/>
              </a:ext>
            </a:extLst>
          </p:cNvPr>
          <p:cNvCxnSpPr>
            <a:cxnSpLocks/>
            <a:stCxn id="17" idx="3"/>
            <a:endCxn id="20"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CF690483-9D20-43B3-85A8-EE45EA580696}"/>
              </a:ext>
            </a:extLst>
          </p:cNvPr>
          <p:cNvCxnSpPr>
            <a:cxnSpLocks/>
            <a:stCxn id="17" idx="3"/>
            <a:endCxn id="21" idx="1"/>
          </p:cNvCxnSpPr>
          <p:nvPr/>
        </p:nvCxnSpPr>
        <p:spPr>
          <a:xfrm>
            <a:off x="9966740" y="2248670"/>
            <a:ext cx="706823" cy="18631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A0986F06-D896-45A7-AE9F-AC58328E667B}"/>
              </a:ext>
            </a:extLst>
          </p:cNvPr>
          <p:cNvCxnSpPr>
            <a:cxnSpLocks/>
            <a:stCxn id="18"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1A11D95F-BFB3-42C7-B0A0-BEBE1A0C68F3}"/>
              </a:ext>
            </a:extLst>
          </p:cNvPr>
          <p:cNvCxnSpPr>
            <a:cxnSpLocks/>
            <a:stCxn id="19" idx="3"/>
          </p:cNvCxnSpPr>
          <p:nvPr/>
        </p:nvCxnSpPr>
        <p:spPr>
          <a:xfrm flipV="1">
            <a:off x="11628225" y="1684592"/>
            <a:ext cx="555334" cy="531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AE49F6AE-F07D-4658-BFA9-58F0053CDDC5}"/>
              </a:ext>
            </a:extLst>
          </p:cNvPr>
          <p:cNvCxnSpPr>
            <a:cxnSpLocks/>
            <a:stCxn id="20"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F8C734EF-3705-4B71-B4D7-77AD194CA9CB}"/>
              </a:ext>
            </a:extLst>
          </p:cNvPr>
          <p:cNvCxnSpPr>
            <a:cxnSpLocks/>
            <a:stCxn id="21" idx="3"/>
          </p:cNvCxnSpPr>
          <p:nvPr/>
        </p:nvCxnSpPr>
        <p:spPr>
          <a:xfrm>
            <a:off x="11626345" y="2434989"/>
            <a:ext cx="55721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AB7FDB16-0E83-4738-B1E2-DE7FC34C0D44}"/>
              </a:ext>
            </a:extLst>
          </p:cNvPr>
          <p:cNvCxnSpPr>
            <a:cxnSpLocks/>
            <a:stCxn id="22" idx="3"/>
            <a:endCxn id="23"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AD5CF54B-F477-480C-918D-9C6E9E10AEB2}"/>
              </a:ext>
            </a:extLst>
          </p:cNvPr>
          <p:cNvCxnSpPr>
            <a:cxnSpLocks/>
            <a:stCxn id="22" idx="3"/>
            <a:endCxn id="24"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4678150E-F4E3-4EF0-82A5-69ACD47D1281}"/>
              </a:ext>
            </a:extLst>
          </p:cNvPr>
          <p:cNvCxnSpPr>
            <a:cxnSpLocks/>
            <a:stCxn id="23"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3" name="Rectangle 42">
            <a:extLst>
              <a:ext uri="{FF2B5EF4-FFF2-40B4-BE49-F238E27FC236}">
                <a16:creationId xmlns:a16="http://schemas.microsoft.com/office/drawing/2014/main" id="{D4A55C30-7507-44A7-B966-F3D7141C560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44" name="Rectangle 43">
            <a:extLst>
              <a:ext uri="{FF2B5EF4-FFF2-40B4-BE49-F238E27FC236}">
                <a16:creationId xmlns:a16="http://schemas.microsoft.com/office/drawing/2014/main" id="{454E494D-D9AD-41ED-8DEA-38EB681F168F}"/>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45" name="Straight Arrow Connector 44">
            <a:extLst>
              <a:ext uri="{FF2B5EF4-FFF2-40B4-BE49-F238E27FC236}">
                <a16:creationId xmlns:a16="http://schemas.microsoft.com/office/drawing/2014/main" id="{98859607-E6F7-46B0-9E95-DEA0F557EE7D}"/>
              </a:ext>
            </a:extLst>
          </p:cNvPr>
          <p:cNvCxnSpPr>
            <a:cxnSpLocks/>
            <a:stCxn id="24" idx="3"/>
            <a:endCxn id="43"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2FB2F055-1CA8-409F-BCB1-FE37B0E69B76}"/>
              </a:ext>
            </a:extLst>
          </p:cNvPr>
          <p:cNvCxnSpPr>
            <a:cxnSpLocks/>
            <a:stCxn id="24" idx="3"/>
            <a:endCxn id="44"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74642669-28B5-4E72-8DA7-BEC9BF03DD1C}"/>
              </a:ext>
            </a:extLst>
          </p:cNvPr>
          <p:cNvCxnSpPr>
            <a:cxnSpLocks/>
            <a:stCxn id="43"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9B632857-3E84-4F2D-A2C2-D75873DEF360}"/>
              </a:ext>
            </a:extLst>
          </p:cNvPr>
          <p:cNvCxnSpPr>
            <a:cxnSpLocks/>
            <a:stCxn id="44"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9" name="Rectangle 48">
            <a:extLst>
              <a:ext uri="{FF2B5EF4-FFF2-40B4-BE49-F238E27FC236}">
                <a16:creationId xmlns:a16="http://schemas.microsoft.com/office/drawing/2014/main" id="{3F21675A-901F-45AE-8297-EEF0BE572D5A}"/>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0" name="Rectangle 49">
            <a:extLst>
              <a:ext uri="{FF2B5EF4-FFF2-40B4-BE49-F238E27FC236}">
                <a16:creationId xmlns:a16="http://schemas.microsoft.com/office/drawing/2014/main" id="{991866CE-F0DD-4DA6-B8B0-6200FB0400C8}"/>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51" name="Rectangle 50">
            <a:extLst>
              <a:ext uri="{FF2B5EF4-FFF2-40B4-BE49-F238E27FC236}">
                <a16:creationId xmlns:a16="http://schemas.microsoft.com/office/drawing/2014/main" id="{ABF896DE-26FC-484C-9D67-E1891784869E}"/>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2" name="Rectangle 51">
            <a:extLst>
              <a:ext uri="{FF2B5EF4-FFF2-40B4-BE49-F238E27FC236}">
                <a16:creationId xmlns:a16="http://schemas.microsoft.com/office/drawing/2014/main" id="{4C670D08-F20B-44B4-91A7-C7321AB65D14}"/>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3" name="Rectangle 52">
            <a:extLst>
              <a:ext uri="{FF2B5EF4-FFF2-40B4-BE49-F238E27FC236}">
                <a16:creationId xmlns:a16="http://schemas.microsoft.com/office/drawing/2014/main" id="{95119716-FEBE-4697-9932-EDA5D222D9FA}"/>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54" name="Rectangle 53">
            <a:extLst>
              <a:ext uri="{FF2B5EF4-FFF2-40B4-BE49-F238E27FC236}">
                <a16:creationId xmlns:a16="http://schemas.microsoft.com/office/drawing/2014/main" id="{F7021C6E-2F46-4FD6-B96F-FA073E1D0AB4}"/>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5" name="Rectangle 54">
            <a:extLst>
              <a:ext uri="{FF2B5EF4-FFF2-40B4-BE49-F238E27FC236}">
                <a16:creationId xmlns:a16="http://schemas.microsoft.com/office/drawing/2014/main" id="{9E8B4A19-8429-46E0-9B1D-F3C551EEBC38}"/>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6" name="Rectangle 55">
            <a:extLst>
              <a:ext uri="{FF2B5EF4-FFF2-40B4-BE49-F238E27FC236}">
                <a16:creationId xmlns:a16="http://schemas.microsoft.com/office/drawing/2014/main" id="{BB9C6DC1-8EE8-4E86-BA39-E8F2381663F7}"/>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sp>
        <p:nvSpPr>
          <p:cNvPr id="57" name="Rectangle 56">
            <a:extLst>
              <a:ext uri="{FF2B5EF4-FFF2-40B4-BE49-F238E27FC236}">
                <a16:creationId xmlns:a16="http://schemas.microsoft.com/office/drawing/2014/main" id="{17AAC275-56AE-4B8D-95F4-4119EB2EBF76}"/>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8" name="Rectangle 57">
            <a:extLst>
              <a:ext uri="{FF2B5EF4-FFF2-40B4-BE49-F238E27FC236}">
                <a16:creationId xmlns:a16="http://schemas.microsoft.com/office/drawing/2014/main" id="{47323FD3-5388-47DE-98DE-8564C88AEA9E}"/>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9" name="Rectangle 58">
            <a:extLst>
              <a:ext uri="{FF2B5EF4-FFF2-40B4-BE49-F238E27FC236}">
                <a16:creationId xmlns:a16="http://schemas.microsoft.com/office/drawing/2014/main" id="{7A2575BA-6826-4DC5-AF42-158E5D9D1A3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0" name="Rectangle 59">
            <a:extLst>
              <a:ext uri="{FF2B5EF4-FFF2-40B4-BE49-F238E27FC236}">
                <a16:creationId xmlns:a16="http://schemas.microsoft.com/office/drawing/2014/main" id="{D6A0BA8D-77E7-4280-B858-8087B6A49B1E}"/>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61" name="Rectangle 60">
            <a:extLst>
              <a:ext uri="{FF2B5EF4-FFF2-40B4-BE49-F238E27FC236}">
                <a16:creationId xmlns:a16="http://schemas.microsoft.com/office/drawing/2014/main" id="{09D87DB9-0A51-410F-8A9C-A8460425D5B7}"/>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62" name="Rectangle 61">
            <a:extLst>
              <a:ext uri="{FF2B5EF4-FFF2-40B4-BE49-F238E27FC236}">
                <a16:creationId xmlns:a16="http://schemas.microsoft.com/office/drawing/2014/main" id="{984676A3-1E90-425B-BD6F-BAA539A41642}"/>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3" name="Rectangle 62">
            <a:extLst>
              <a:ext uri="{FF2B5EF4-FFF2-40B4-BE49-F238E27FC236}">
                <a16:creationId xmlns:a16="http://schemas.microsoft.com/office/drawing/2014/main" id="{6B80F213-F96C-4834-B1A8-585912462F49}"/>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4" name="Rectangle 63">
            <a:extLst>
              <a:ext uri="{FF2B5EF4-FFF2-40B4-BE49-F238E27FC236}">
                <a16:creationId xmlns:a16="http://schemas.microsoft.com/office/drawing/2014/main" id="{5F230E12-3CDB-4D5A-8BAA-C838EAF52216}"/>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5" name="Rectangle 64">
            <a:extLst>
              <a:ext uri="{FF2B5EF4-FFF2-40B4-BE49-F238E27FC236}">
                <a16:creationId xmlns:a16="http://schemas.microsoft.com/office/drawing/2014/main" id="{A605FA0F-6321-4C4F-ADBE-487B06D2A88C}"/>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66" name="Straight Arrow Connector 65">
            <a:extLst>
              <a:ext uri="{FF2B5EF4-FFF2-40B4-BE49-F238E27FC236}">
                <a16:creationId xmlns:a16="http://schemas.microsoft.com/office/drawing/2014/main" id="{1F533C18-BDBB-4BA9-AB1B-DA769526575E}"/>
              </a:ext>
            </a:extLst>
          </p:cNvPr>
          <p:cNvCxnSpPr>
            <a:cxnSpLocks/>
            <a:stCxn id="49" idx="3"/>
            <a:endCxn id="50" idx="1"/>
          </p:cNvCxnSpPr>
          <p:nvPr/>
        </p:nvCxnSpPr>
        <p:spPr>
          <a:xfrm flipV="1">
            <a:off x="3948074" y="5274727"/>
            <a:ext cx="548430" cy="117242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66">
            <a:extLst>
              <a:ext uri="{FF2B5EF4-FFF2-40B4-BE49-F238E27FC236}">
                <a16:creationId xmlns:a16="http://schemas.microsoft.com/office/drawing/2014/main" id="{7FA5E3A6-DF85-4CC9-AA72-6755FAADCF55}"/>
              </a:ext>
            </a:extLst>
          </p:cNvPr>
          <p:cNvCxnSpPr>
            <a:cxnSpLocks/>
            <a:stCxn id="49" idx="3"/>
            <a:endCxn id="53"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191A128B-0E5E-4439-8093-E199F641F8EE}"/>
              </a:ext>
            </a:extLst>
          </p:cNvPr>
          <p:cNvCxnSpPr>
            <a:cxnSpLocks/>
            <a:stCxn id="50" idx="3"/>
            <a:endCxn id="51"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DFF6685C-6C0C-4CDD-A3F9-C976FA36434C}"/>
              </a:ext>
            </a:extLst>
          </p:cNvPr>
          <p:cNvCxnSpPr>
            <a:cxnSpLocks/>
            <a:stCxn id="50" idx="3"/>
            <a:endCxn id="52" idx="1"/>
          </p:cNvCxnSpPr>
          <p:nvPr/>
        </p:nvCxnSpPr>
        <p:spPr>
          <a:xfrm>
            <a:off x="5449286" y="5274726"/>
            <a:ext cx="543576" cy="61161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0A0A4E83-AEE4-4AF1-B2F1-E1FC6B771163}"/>
              </a:ext>
            </a:extLst>
          </p:cNvPr>
          <p:cNvCxnSpPr>
            <a:cxnSpLocks/>
            <a:stCxn id="90"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C34FE85E-33AB-4220-B84E-FB2BFE451CD8}"/>
              </a:ext>
            </a:extLst>
          </p:cNvPr>
          <p:cNvCxnSpPr>
            <a:cxnSpLocks/>
            <a:stCxn id="54"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9886B378-37DA-47BC-A0F2-A7E5047DD883}"/>
              </a:ext>
            </a:extLst>
          </p:cNvPr>
          <p:cNvCxnSpPr>
            <a:cxnSpLocks/>
            <a:stCxn id="55" idx="3"/>
            <a:endCxn id="57"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2928CA4A-0958-4683-8E81-E8335FE05D67}"/>
              </a:ext>
            </a:extLst>
          </p:cNvPr>
          <p:cNvCxnSpPr>
            <a:cxnSpLocks/>
            <a:stCxn id="56" idx="3"/>
            <a:endCxn id="58"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5D57DA47-D259-426D-BBF1-E662C4B6A8EB}"/>
              </a:ext>
            </a:extLst>
          </p:cNvPr>
          <p:cNvCxnSpPr>
            <a:cxnSpLocks/>
            <a:stCxn id="63"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E1DAADD8-F3EA-4BDF-93C3-2892412A5600}"/>
              </a:ext>
            </a:extLst>
          </p:cNvPr>
          <p:cNvCxnSpPr>
            <a:cxnSpLocks/>
            <a:stCxn id="64"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0F77A84B-6503-4494-B516-9B88DBF6F3A0}"/>
              </a:ext>
            </a:extLst>
          </p:cNvPr>
          <p:cNvCxnSpPr>
            <a:cxnSpLocks/>
            <a:stCxn id="65"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E376EB03-F75F-45F8-BEE4-AFD37E4A00EB}"/>
              </a:ext>
            </a:extLst>
          </p:cNvPr>
          <p:cNvCxnSpPr>
            <a:cxnSpLocks/>
            <a:stCxn id="53" idx="3"/>
            <a:endCxn id="54"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99A28822-9350-4511-8832-7A21EE1DB3F5}"/>
              </a:ext>
            </a:extLst>
          </p:cNvPr>
          <p:cNvCxnSpPr>
            <a:cxnSpLocks/>
            <a:stCxn id="53" idx="3"/>
            <a:endCxn id="55"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5886AF33-C685-4663-A204-8E2424D28457}"/>
              </a:ext>
            </a:extLst>
          </p:cNvPr>
          <p:cNvCxnSpPr>
            <a:cxnSpLocks/>
            <a:stCxn id="53" idx="3"/>
            <a:endCxn id="56"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6A81EA4A-4A46-44A9-8968-6775FB941B83}"/>
              </a:ext>
            </a:extLst>
          </p:cNvPr>
          <p:cNvCxnSpPr>
            <a:cxnSpLocks/>
            <a:stCxn id="61" idx="3"/>
            <a:endCxn id="63"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0AD85642-C1A3-4268-821C-FF17D41532E9}"/>
              </a:ext>
            </a:extLst>
          </p:cNvPr>
          <p:cNvCxnSpPr>
            <a:cxnSpLocks/>
            <a:stCxn id="62" idx="3"/>
            <a:endCxn id="64"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D4137433-DA2D-43DB-8A41-A17344D66928}"/>
              </a:ext>
            </a:extLst>
          </p:cNvPr>
          <p:cNvCxnSpPr>
            <a:cxnSpLocks/>
            <a:stCxn id="62" idx="3"/>
            <a:endCxn id="65"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E631248F-2B9B-4F1A-8D74-8C0D7787652B}"/>
              </a:ext>
            </a:extLst>
          </p:cNvPr>
          <p:cNvCxnSpPr>
            <a:cxnSpLocks/>
            <a:stCxn id="59" idx="3"/>
            <a:endCxn id="60"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FCF3A17C-E494-4DAB-8275-868A94A7B56C}"/>
              </a:ext>
            </a:extLst>
          </p:cNvPr>
          <p:cNvCxnSpPr>
            <a:cxnSpLocks/>
            <a:stCxn id="60" idx="3"/>
            <a:endCxn id="61"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757075C-A96E-4702-BEBF-81FD36B9B90E}"/>
              </a:ext>
            </a:extLst>
          </p:cNvPr>
          <p:cNvCxnSpPr>
            <a:cxnSpLocks/>
            <a:stCxn id="60" idx="3"/>
            <a:endCxn id="62"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50F67600-06EF-4323-B8F9-EC3126594E4A}"/>
              </a:ext>
            </a:extLst>
          </p:cNvPr>
          <p:cNvCxnSpPr>
            <a:cxnSpLocks/>
            <a:stCxn id="57"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50B30369-564E-4012-AA3F-E09815EFA25E}"/>
              </a:ext>
            </a:extLst>
          </p:cNvPr>
          <p:cNvCxnSpPr>
            <a:cxnSpLocks/>
            <a:stCxn id="58"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6FF36756-BC95-4619-A0FD-2036717FA578}"/>
              </a:ext>
            </a:extLst>
          </p:cNvPr>
          <p:cNvCxnSpPr>
            <a:cxnSpLocks/>
            <a:stCxn id="11" idx="2"/>
            <a:endCxn id="49" idx="0"/>
          </p:cNvCxnSpPr>
          <p:nvPr/>
        </p:nvCxnSpPr>
        <p:spPr>
          <a:xfrm>
            <a:off x="1970469" y="4261287"/>
            <a:ext cx="1501214" cy="205855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graphicFrame>
        <p:nvGraphicFramePr>
          <p:cNvPr id="89" name="Table 88">
            <a:extLst>
              <a:ext uri="{FF2B5EF4-FFF2-40B4-BE49-F238E27FC236}">
                <a16:creationId xmlns:a16="http://schemas.microsoft.com/office/drawing/2014/main" id="{6F34EBD7-500B-4A8D-8F5A-CA4FCA8AB416}"/>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0" name="Rectangle 89">
            <a:extLst>
              <a:ext uri="{FF2B5EF4-FFF2-40B4-BE49-F238E27FC236}">
                <a16:creationId xmlns:a16="http://schemas.microsoft.com/office/drawing/2014/main" id="{D0C2BA1E-6807-40AA-B175-DAC0E3CAD840}"/>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91" name="Straight Arrow Connector 90">
            <a:extLst>
              <a:ext uri="{FF2B5EF4-FFF2-40B4-BE49-F238E27FC236}">
                <a16:creationId xmlns:a16="http://schemas.microsoft.com/office/drawing/2014/main" id="{2B4D345B-2B7D-4811-910C-287BBEFB5D07}"/>
              </a:ext>
            </a:extLst>
          </p:cNvPr>
          <p:cNvCxnSpPr>
            <a:cxnSpLocks/>
            <a:stCxn id="22" idx="3"/>
            <a:endCxn id="90"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91">
            <a:extLst>
              <a:ext uri="{FF2B5EF4-FFF2-40B4-BE49-F238E27FC236}">
                <a16:creationId xmlns:a16="http://schemas.microsoft.com/office/drawing/2014/main" id="{A22628F0-70BD-4806-9581-C90F04157B35}"/>
              </a:ext>
            </a:extLst>
          </p:cNvPr>
          <p:cNvCxnSpPr>
            <a:cxnSpLocks/>
            <a:stCxn id="51"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3" name="TextBox 92">
            <a:extLst>
              <a:ext uri="{FF2B5EF4-FFF2-40B4-BE49-F238E27FC236}">
                <a16:creationId xmlns:a16="http://schemas.microsoft.com/office/drawing/2014/main" id="{0E648A71-117A-49A0-811D-D0C8EB7ABCE7}"/>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AV: nominaal of ordinaal?</a:t>
            </a:r>
          </a:p>
        </p:txBody>
      </p:sp>
      <p:sp>
        <p:nvSpPr>
          <p:cNvPr id="94" name="Rectangle 93">
            <a:extLst>
              <a:ext uri="{FF2B5EF4-FFF2-40B4-BE49-F238E27FC236}">
                <a16:creationId xmlns:a16="http://schemas.microsoft.com/office/drawing/2014/main" id="{57660E0A-A050-4687-BB32-AF752FE85275}"/>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95" name="Rectangle 94">
            <a:extLst>
              <a:ext uri="{FF2B5EF4-FFF2-40B4-BE49-F238E27FC236}">
                <a16:creationId xmlns:a16="http://schemas.microsoft.com/office/drawing/2014/main" id="{ADCF1F9F-CC6D-4382-9D12-D803455F0D8D}"/>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96" name="Rectangle 95">
            <a:extLst>
              <a:ext uri="{FF2B5EF4-FFF2-40B4-BE49-F238E27FC236}">
                <a16:creationId xmlns:a16="http://schemas.microsoft.com/office/drawing/2014/main" id="{4D09C230-B426-4E7D-A3F8-DD5388B56705}"/>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7" name="Rectangle 96">
            <a:extLst>
              <a:ext uri="{FF2B5EF4-FFF2-40B4-BE49-F238E27FC236}">
                <a16:creationId xmlns:a16="http://schemas.microsoft.com/office/drawing/2014/main" id="{522AB5C8-8A91-4FCF-BFA2-73AC3ABABC4D}"/>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98" name="Rectangle 97">
            <a:extLst>
              <a:ext uri="{FF2B5EF4-FFF2-40B4-BE49-F238E27FC236}">
                <a16:creationId xmlns:a16="http://schemas.microsoft.com/office/drawing/2014/main" id="{37C26B08-5DE3-4C82-9B44-32DABAD446C2}"/>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9" name="Rectangle 98">
            <a:extLst>
              <a:ext uri="{FF2B5EF4-FFF2-40B4-BE49-F238E27FC236}">
                <a16:creationId xmlns:a16="http://schemas.microsoft.com/office/drawing/2014/main" id="{19B905C7-0069-402F-98FE-5B0F176DB881}"/>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00" name="Straight Arrow Connector 99">
            <a:extLst>
              <a:ext uri="{FF2B5EF4-FFF2-40B4-BE49-F238E27FC236}">
                <a16:creationId xmlns:a16="http://schemas.microsoft.com/office/drawing/2014/main" id="{BF2749E2-FABE-4A4D-A269-1A84503E9967}"/>
              </a:ext>
            </a:extLst>
          </p:cNvPr>
          <p:cNvCxnSpPr>
            <a:cxnSpLocks/>
            <a:stCxn id="94" idx="3"/>
            <a:endCxn id="96"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1" name="Straight Arrow Connector 100">
            <a:extLst>
              <a:ext uri="{FF2B5EF4-FFF2-40B4-BE49-F238E27FC236}">
                <a16:creationId xmlns:a16="http://schemas.microsoft.com/office/drawing/2014/main" id="{B5FB8E66-FC4E-4DED-9A57-4DB5219F87B6}"/>
              </a:ext>
            </a:extLst>
          </p:cNvPr>
          <p:cNvCxnSpPr>
            <a:cxnSpLocks/>
            <a:stCxn id="94" idx="3"/>
            <a:endCxn id="97"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2" name="Straight Arrow Connector 101">
            <a:extLst>
              <a:ext uri="{FF2B5EF4-FFF2-40B4-BE49-F238E27FC236}">
                <a16:creationId xmlns:a16="http://schemas.microsoft.com/office/drawing/2014/main" id="{4713EB08-3216-4AF1-87D1-AE255173D3F6}"/>
              </a:ext>
            </a:extLst>
          </p:cNvPr>
          <p:cNvCxnSpPr>
            <a:cxnSpLocks/>
            <a:stCxn id="95" idx="3"/>
            <a:endCxn id="98"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770CE9DF-2D5C-4F58-8F01-30EFE4CB3299}"/>
              </a:ext>
            </a:extLst>
          </p:cNvPr>
          <p:cNvCxnSpPr>
            <a:cxnSpLocks/>
            <a:stCxn id="95" idx="3"/>
            <a:endCxn id="99"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1A69C61E-AA54-4246-A185-DAF56EC4EA09}"/>
              </a:ext>
            </a:extLst>
          </p:cNvPr>
          <p:cNvCxnSpPr>
            <a:cxnSpLocks/>
            <a:stCxn id="96"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1CA0D34F-1208-443D-8ADC-21B5A54DCA39}"/>
              </a:ext>
            </a:extLst>
          </p:cNvPr>
          <p:cNvCxnSpPr>
            <a:cxnSpLocks/>
            <a:stCxn id="97"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F9F54BEC-BB05-483D-B9B6-80B02641B3DD}"/>
              </a:ext>
            </a:extLst>
          </p:cNvPr>
          <p:cNvCxnSpPr>
            <a:cxnSpLocks/>
            <a:stCxn id="98"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E9CD0DF1-489A-4198-A9C7-864147B59100}"/>
              </a:ext>
            </a:extLst>
          </p:cNvPr>
          <p:cNvCxnSpPr>
            <a:cxnSpLocks/>
            <a:stCxn id="99"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08" name="Rectangle 107">
            <a:extLst>
              <a:ext uri="{FF2B5EF4-FFF2-40B4-BE49-F238E27FC236}">
                <a16:creationId xmlns:a16="http://schemas.microsoft.com/office/drawing/2014/main" id="{02A0CD68-3E9C-4DBC-9A2C-E232A1FAB98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Nominaal</a:t>
            </a:r>
          </a:p>
        </p:txBody>
      </p:sp>
      <p:sp>
        <p:nvSpPr>
          <p:cNvPr id="109" name="Rectangle 108">
            <a:extLst>
              <a:ext uri="{FF2B5EF4-FFF2-40B4-BE49-F238E27FC236}">
                <a16:creationId xmlns:a16="http://schemas.microsoft.com/office/drawing/2014/main" id="{0A268FFE-6D7D-4DB8-98E5-C948A1E860BF}"/>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Ordinaal</a:t>
            </a:r>
          </a:p>
        </p:txBody>
      </p:sp>
      <p:cxnSp>
        <p:nvCxnSpPr>
          <p:cNvPr id="110" name="Straight Arrow Connector 109">
            <a:extLst>
              <a:ext uri="{FF2B5EF4-FFF2-40B4-BE49-F238E27FC236}">
                <a16:creationId xmlns:a16="http://schemas.microsoft.com/office/drawing/2014/main" id="{6EC63615-920D-4F0C-B74A-56CE9700418C}"/>
              </a:ext>
            </a:extLst>
          </p:cNvPr>
          <p:cNvCxnSpPr>
            <a:cxnSpLocks/>
            <a:stCxn id="52" idx="3"/>
            <a:endCxn id="108" idx="1"/>
          </p:cNvCxnSpPr>
          <p:nvPr/>
        </p:nvCxnSpPr>
        <p:spPr>
          <a:xfrm flipV="1">
            <a:off x="6945643" y="5363735"/>
            <a:ext cx="561863" cy="52260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a:extLst>
              <a:ext uri="{FF2B5EF4-FFF2-40B4-BE49-F238E27FC236}">
                <a16:creationId xmlns:a16="http://schemas.microsoft.com/office/drawing/2014/main" id="{432BC8A8-28C1-4BA2-A03B-EB7BC7E62D6C}"/>
              </a:ext>
            </a:extLst>
          </p:cNvPr>
          <p:cNvCxnSpPr>
            <a:cxnSpLocks/>
            <a:stCxn id="52" idx="3"/>
            <a:endCxn id="109" idx="1"/>
          </p:cNvCxnSpPr>
          <p:nvPr/>
        </p:nvCxnSpPr>
        <p:spPr>
          <a:xfrm>
            <a:off x="6945643" y="5886342"/>
            <a:ext cx="574499" cy="51014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2" name="Straight Arrow Connector 111">
            <a:extLst>
              <a:ext uri="{FF2B5EF4-FFF2-40B4-BE49-F238E27FC236}">
                <a16:creationId xmlns:a16="http://schemas.microsoft.com/office/drawing/2014/main" id="{75DEE2B7-BEB6-4AD3-ADFE-875BA0808428}"/>
              </a:ext>
            </a:extLst>
          </p:cNvPr>
          <p:cNvCxnSpPr>
            <a:cxnSpLocks/>
            <a:stCxn id="108" idx="3"/>
            <a:endCxn id="115"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06F1499-7520-479A-803F-46F08E13636E}"/>
              </a:ext>
            </a:extLst>
          </p:cNvPr>
          <p:cNvCxnSpPr>
            <a:cxnSpLocks/>
            <a:stCxn id="109" idx="3"/>
            <a:endCxn id="94"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B22D764F-7589-4AC0-8FAE-A5C33710C3E2}"/>
              </a:ext>
            </a:extLst>
          </p:cNvPr>
          <p:cNvCxnSpPr>
            <a:cxnSpLocks/>
            <a:stCxn id="109" idx="3"/>
            <a:endCxn id="95"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5" name="Rectangle 114">
            <a:extLst>
              <a:ext uri="{FF2B5EF4-FFF2-40B4-BE49-F238E27FC236}">
                <a16:creationId xmlns:a16="http://schemas.microsoft.com/office/drawing/2014/main" id="{2B759F94-3CF5-4C4F-860E-26F905895465}"/>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16" name="Rectangle 115">
            <a:extLst>
              <a:ext uri="{FF2B5EF4-FFF2-40B4-BE49-F238E27FC236}">
                <a16:creationId xmlns:a16="http://schemas.microsoft.com/office/drawing/2014/main" id="{2B6D9E89-B075-4A58-AD81-AC8A6F1F0367}"/>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17" name="Straight Arrow Connector 116">
            <a:extLst>
              <a:ext uri="{FF2B5EF4-FFF2-40B4-BE49-F238E27FC236}">
                <a16:creationId xmlns:a16="http://schemas.microsoft.com/office/drawing/2014/main" id="{50525E0D-755A-4E55-BC44-FB93640EECA9}"/>
              </a:ext>
            </a:extLst>
          </p:cNvPr>
          <p:cNvCxnSpPr>
            <a:cxnSpLocks/>
            <a:stCxn id="108" idx="3"/>
            <a:endCxn id="116" idx="1"/>
          </p:cNvCxnSpPr>
          <p:nvPr/>
        </p:nvCxnSpPr>
        <p:spPr>
          <a:xfrm>
            <a:off x="8460288" y="5363735"/>
            <a:ext cx="2186292" cy="2008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8" name="Straight Arrow Connector 117">
            <a:extLst>
              <a:ext uri="{FF2B5EF4-FFF2-40B4-BE49-F238E27FC236}">
                <a16:creationId xmlns:a16="http://schemas.microsoft.com/office/drawing/2014/main" id="{C6FA02E2-3B59-4BD3-A742-4EF35E44B854}"/>
              </a:ext>
            </a:extLst>
          </p:cNvPr>
          <p:cNvCxnSpPr>
            <a:cxnSpLocks/>
            <a:stCxn id="115"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9" name="Straight Arrow Connector 118">
            <a:extLst>
              <a:ext uri="{FF2B5EF4-FFF2-40B4-BE49-F238E27FC236}">
                <a16:creationId xmlns:a16="http://schemas.microsoft.com/office/drawing/2014/main" id="{34C50A80-7B4D-4AD7-BA95-9B1A637B0B37}"/>
              </a:ext>
            </a:extLst>
          </p:cNvPr>
          <p:cNvCxnSpPr>
            <a:cxnSpLocks/>
            <a:stCxn id="116" idx="3"/>
          </p:cNvCxnSpPr>
          <p:nvPr/>
        </p:nvCxnSpPr>
        <p:spPr>
          <a:xfrm>
            <a:off x="11599362" y="5564592"/>
            <a:ext cx="57721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0" name="Rectangle 119">
            <a:extLst>
              <a:ext uri="{FF2B5EF4-FFF2-40B4-BE49-F238E27FC236}">
                <a16:creationId xmlns:a16="http://schemas.microsoft.com/office/drawing/2014/main" id="{7E04B632-D7CA-41D8-87F6-09FB46424BB4}"/>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 en verschillende</a:t>
            </a:r>
          </a:p>
        </p:txBody>
      </p:sp>
      <p:cxnSp>
        <p:nvCxnSpPr>
          <p:cNvPr id="121" name="Straight Arrow Connector 120">
            <a:extLst>
              <a:ext uri="{FF2B5EF4-FFF2-40B4-BE49-F238E27FC236}">
                <a16:creationId xmlns:a16="http://schemas.microsoft.com/office/drawing/2014/main" id="{21476C06-183F-4DFE-ADC3-B5B443139E06}"/>
              </a:ext>
            </a:extLst>
          </p:cNvPr>
          <p:cNvCxnSpPr>
            <a:cxnSpLocks/>
            <a:stCxn id="24" idx="3"/>
            <a:endCxn id="120"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22" name="Straight Arrow Connector 121">
            <a:extLst>
              <a:ext uri="{FF2B5EF4-FFF2-40B4-BE49-F238E27FC236}">
                <a16:creationId xmlns:a16="http://schemas.microsoft.com/office/drawing/2014/main" id="{367129BB-F8D6-4E89-9EE7-FD175000A4A3}"/>
              </a:ext>
            </a:extLst>
          </p:cNvPr>
          <p:cNvCxnSpPr>
            <a:cxnSpLocks/>
            <a:stCxn id="120"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48158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Partitioneren</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240016" y="1812263"/>
            <a:ext cx="16858641" cy="7164888"/>
          </a:xfrm>
        </p:spPr>
        <p:txBody>
          <a:bodyPr>
            <a:normAutofit/>
          </a:bodyPr>
          <a:lstStyle/>
          <a:p>
            <a:r>
              <a:rPr lang="nl-BE" b="1" dirty="0"/>
              <a:t>Stap 5. </a:t>
            </a:r>
            <a:r>
              <a:rPr lang="nl-BE" dirty="0"/>
              <a:t>Toetsingsgrootheid en p-waarde berekenen</a:t>
            </a:r>
          </a:p>
          <a:p>
            <a:pPr lvl="1"/>
            <a:r>
              <a:rPr lang="nl-BE" b="1" i="1" dirty="0">
                <a:solidFill>
                  <a:srgbClr val="002060"/>
                </a:solidFill>
              </a:rPr>
              <a:t>Syntax </a:t>
            </a:r>
            <a:r>
              <a:rPr lang="nl-BE" b="1" dirty="0">
                <a:solidFill>
                  <a:srgbClr val="002060"/>
                </a:solidFill>
              </a:rPr>
              <a:t>en output</a:t>
            </a:r>
            <a:r>
              <a:rPr lang="nl-BE" b="1" dirty="0"/>
              <a:t>:</a:t>
            </a:r>
          </a:p>
        </p:txBody>
      </p:sp>
      <p:pic>
        <p:nvPicPr>
          <p:cNvPr id="9" name="Tijdelijke aanduiding voor inhoud 8">
            <a:extLst>
              <a:ext uri="{FF2B5EF4-FFF2-40B4-BE49-F238E27FC236}">
                <a16:creationId xmlns:a16="http://schemas.microsoft.com/office/drawing/2014/main" id="{92C8F183-D020-4287-AB5E-569122FE2AA3}"/>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7284958" y="2432856"/>
            <a:ext cx="9726648" cy="4716996"/>
          </a:xfrm>
        </p:spPr>
      </p:pic>
      <p:sp>
        <p:nvSpPr>
          <p:cNvPr id="8" name="Tijdelijke aanduiding voor dianummer 3">
            <a:extLst>
              <a:ext uri="{FF2B5EF4-FFF2-40B4-BE49-F238E27FC236}">
                <a16:creationId xmlns:a16="http://schemas.microsoft.com/office/drawing/2014/main" id="{C2A1AC9A-7B3C-43F5-930D-626BDBFCC4F8}"/>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100</a:t>
            </a:fld>
            <a:endParaRPr lang="en-GB" noProof="0" dirty="0"/>
          </a:p>
        </p:txBody>
      </p:sp>
      <p:pic>
        <p:nvPicPr>
          <p:cNvPr id="3" name="Afbeelding 2">
            <a:extLst>
              <a:ext uri="{FF2B5EF4-FFF2-40B4-BE49-F238E27FC236}">
                <a16:creationId xmlns:a16="http://schemas.microsoft.com/office/drawing/2014/main" id="{1A94FEE9-52D9-4641-BB6C-C1403A167AA6}"/>
              </a:ext>
            </a:extLst>
          </p:cNvPr>
          <p:cNvPicPr>
            <a:picLocks noChangeAspect="1"/>
          </p:cNvPicPr>
          <p:nvPr/>
        </p:nvPicPr>
        <p:blipFill>
          <a:blip r:embed="rId4"/>
          <a:stretch>
            <a:fillRect/>
          </a:stretch>
        </p:blipFill>
        <p:spPr>
          <a:xfrm>
            <a:off x="1612662" y="2920022"/>
            <a:ext cx="5317083" cy="2738009"/>
          </a:xfrm>
          <a:prstGeom prst="rect">
            <a:avLst/>
          </a:prstGeom>
        </p:spPr>
      </p:pic>
      <p:pic>
        <p:nvPicPr>
          <p:cNvPr id="10" name="Afbeelding 9">
            <a:extLst>
              <a:ext uri="{FF2B5EF4-FFF2-40B4-BE49-F238E27FC236}">
                <a16:creationId xmlns:a16="http://schemas.microsoft.com/office/drawing/2014/main" id="{3ACCD34F-D115-4468-BAFC-D5A2A0D21B85}"/>
              </a:ext>
            </a:extLst>
          </p:cNvPr>
          <p:cNvPicPr>
            <a:picLocks noChangeAspect="1"/>
          </p:cNvPicPr>
          <p:nvPr/>
        </p:nvPicPr>
        <p:blipFill>
          <a:blip r:embed="rId5"/>
          <a:stretch>
            <a:fillRect/>
          </a:stretch>
        </p:blipFill>
        <p:spPr>
          <a:xfrm>
            <a:off x="1255819" y="5725715"/>
            <a:ext cx="5855035" cy="3385169"/>
          </a:xfrm>
          <a:prstGeom prst="rect">
            <a:avLst/>
          </a:prstGeom>
        </p:spPr>
      </p:pic>
      <p:pic>
        <p:nvPicPr>
          <p:cNvPr id="11" name="Afbeelding 10">
            <a:extLst>
              <a:ext uri="{FF2B5EF4-FFF2-40B4-BE49-F238E27FC236}">
                <a16:creationId xmlns:a16="http://schemas.microsoft.com/office/drawing/2014/main" id="{8852E8D0-4295-4B3D-A055-7DF5E06A5CC0}"/>
              </a:ext>
            </a:extLst>
          </p:cNvPr>
          <p:cNvPicPr>
            <a:picLocks noChangeAspect="1"/>
          </p:cNvPicPr>
          <p:nvPr/>
        </p:nvPicPr>
        <p:blipFill>
          <a:blip r:embed="rId6"/>
          <a:stretch>
            <a:fillRect/>
          </a:stretch>
        </p:blipFill>
        <p:spPr>
          <a:xfrm>
            <a:off x="7103849" y="7150617"/>
            <a:ext cx="5600789" cy="2055070"/>
          </a:xfrm>
          <a:prstGeom prst="rect">
            <a:avLst/>
          </a:prstGeom>
        </p:spPr>
      </p:pic>
      <p:sp>
        <p:nvSpPr>
          <p:cNvPr id="12" name="Rechthoek 11">
            <a:extLst>
              <a:ext uri="{FF2B5EF4-FFF2-40B4-BE49-F238E27FC236}">
                <a16:creationId xmlns:a16="http://schemas.microsoft.com/office/drawing/2014/main" id="{C2C1C866-ED72-40E4-B236-73EF7D67CAD0}"/>
              </a:ext>
            </a:extLst>
          </p:cNvPr>
          <p:cNvSpPr/>
          <p:nvPr/>
        </p:nvSpPr>
        <p:spPr>
          <a:xfrm>
            <a:off x="3601459" y="6918158"/>
            <a:ext cx="3398041" cy="385011"/>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hthoek 12">
            <a:extLst>
              <a:ext uri="{FF2B5EF4-FFF2-40B4-BE49-F238E27FC236}">
                <a16:creationId xmlns:a16="http://schemas.microsoft.com/office/drawing/2014/main" id="{F8EE02EF-1D1E-4ED7-AA5A-9FD56BDD3639}"/>
              </a:ext>
            </a:extLst>
          </p:cNvPr>
          <p:cNvSpPr/>
          <p:nvPr/>
        </p:nvSpPr>
        <p:spPr>
          <a:xfrm>
            <a:off x="9117575" y="8447226"/>
            <a:ext cx="3452738" cy="338086"/>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hthoek 13">
            <a:extLst>
              <a:ext uri="{FF2B5EF4-FFF2-40B4-BE49-F238E27FC236}">
                <a16:creationId xmlns:a16="http://schemas.microsoft.com/office/drawing/2014/main" id="{5FF18C93-F18D-476C-A8B6-D4753F4084B2}"/>
              </a:ext>
            </a:extLst>
          </p:cNvPr>
          <p:cNvSpPr/>
          <p:nvPr/>
        </p:nvSpPr>
        <p:spPr>
          <a:xfrm>
            <a:off x="14015670" y="4110013"/>
            <a:ext cx="1866014" cy="474019"/>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hthoek 14">
            <a:extLst>
              <a:ext uri="{FF2B5EF4-FFF2-40B4-BE49-F238E27FC236}">
                <a16:creationId xmlns:a16="http://schemas.microsoft.com/office/drawing/2014/main" id="{9201C935-BF12-41B1-818F-17D7D2C50AF6}"/>
              </a:ext>
            </a:extLst>
          </p:cNvPr>
          <p:cNvSpPr/>
          <p:nvPr/>
        </p:nvSpPr>
        <p:spPr>
          <a:xfrm>
            <a:off x="14015670" y="4920688"/>
            <a:ext cx="1866014" cy="474019"/>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hthoek 15">
            <a:extLst>
              <a:ext uri="{FF2B5EF4-FFF2-40B4-BE49-F238E27FC236}">
                <a16:creationId xmlns:a16="http://schemas.microsoft.com/office/drawing/2014/main" id="{33A34219-EAA8-4559-89BE-368E95FA721C}"/>
              </a:ext>
            </a:extLst>
          </p:cNvPr>
          <p:cNvSpPr/>
          <p:nvPr/>
        </p:nvSpPr>
        <p:spPr>
          <a:xfrm>
            <a:off x="14015670" y="5658031"/>
            <a:ext cx="1866014" cy="474019"/>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Pijl: omlaag 16">
            <a:extLst>
              <a:ext uri="{FF2B5EF4-FFF2-40B4-BE49-F238E27FC236}">
                <a16:creationId xmlns:a16="http://schemas.microsoft.com/office/drawing/2014/main" id="{DF1A04CE-FD8D-4DC4-BC33-4ADC934E182C}"/>
              </a:ext>
            </a:extLst>
          </p:cNvPr>
          <p:cNvSpPr/>
          <p:nvPr/>
        </p:nvSpPr>
        <p:spPr>
          <a:xfrm>
            <a:off x="14788978" y="6533147"/>
            <a:ext cx="319397" cy="1233288"/>
          </a:xfrm>
          <a:prstGeom prst="downArrow">
            <a:avLst/>
          </a:prstGeom>
          <a:no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Rechthoek 17">
            <a:extLst>
              <a:ext uri="{FF2B5EF4-FFF2-40B4-BE49-F238E27FC236}">
                <a16:creationId xmlns:a16="http://schemas.microsoft.com/office/drawing/2014/main" id="{D4DB1778-4A05-40F6-833C-4AE6AC7EB183}"/>
              </a:ext>
            </a:extLst>
          </p:cNvPr>
          <p:cNvSpPr/>
          <p:nvPr/>
        </p:nvSpPr>
        <p:spPr>
          <a:xfrm>
            <a:off x="12704638" y="7843688"/>
            <a:ext cx="4394019" cy="1200329"/>
          </a:xfrm>
          <a:prstGeom prst="rect">
            <a:avLst/>
          </a:prstGeom>
          <a:ln>
            <a:solidFill>
              <a:srgbClr val="003366"/>
            </a:solidFill>
          </a:ln>
        </p:spPr>
        <p:txBody>
          <a:bodyPr wrap="square">
            <a:spAutoFit/>
          </a:bodyPr>
          <a:lstStyle/>
          <a:p>
            <a:pPr algn="ctr"/>
            <a:r>
              <a:rPr lang="nl-BE" sz="2400" dirty="0">
                <a:solidFill>
                  <a:srgbClr val="003366"/>
                </a:solidFill>
                <a:latin typeface="Verdana" panose="020B0604030504040204" pitchFamily="34" charset="0"/>
                <a:ea typeface="Verdana" panose="020B0604030504040204" pitchFamily="34" charset="0"/>
              </a:rPr>
              <a:t>Moeilijk interpreteerbaar:</a:t>
            </a:r>
          </a:p>
          <a:p>
            <a:pPr algn="ctr"/>
            <a:r>
              <a:rPr lang="nl-BE" sz="2400" dirty="0">
                <a:solidFill>
                  <a:srgbClr val="003366"/>
                </a:solidFill>
                <a:latin typeface="Verdana" panose="020B0604030504040204" pitchFamily="34" charset="0"/>
                <a:ea typeface="Verdana" panose="020B0604030504040204" pitchFamily="34" charset="0"/>
              </a:rPr>
              <a:t>Welk(e) verschil(</a:t>
            </a:r>
            <a:r>
              <a:rPr lang="nl-BE" sz="2400" dirty="0" err="1">
                <a:solidFill>
                  <a:srgbClr val="003366"/>
                </a:solidFill>
                <a:latin typeface="Verdana" panose="020B0604030504040204" pitchFamily="34" charset="0"/>
                <a:ea typeface="Verdana" panose="020B0604030504040204" pitchFamily="34" charset="0"/>
              </a:rPr>
              <a:t>len</a:t>
            </a:r>
            <a:r>
              <a:rPr lang="nl-BE" sz="2400" dirty="0">
                <a:solidFill>
                  <a:srgbClr val="003366"/>
                </a:solidFill>
                <a:latin typeface="Verdana" panose="020B0604030504040204" pitchFamily="34" charset="0"/>
                <a:ea typeface="Verdana" panose="020B0604030504040204" pitchFamily="34" charset="0"/>
              </a:rPr>
              <a:t>) zorgen voor significante</a:t>
            </a:r>
            <a:r>
              <a:rPr lang="nl-BE" sz="2400" i="1" dirty="0">
                <a:solidFill>
                  <a:srgbClr val="003366"/>
                </a:solidFill>
                <a:latin typeface="Verdana" panose="020B0604030504040204" pitchFamily="34" charset="0"/>
                <a:ea typeface="Verdana" panose="020B0604030504040204" pitchFamily="34" charset="0"/>
              </a:rPr>
              <a:t> p</a:t>
            </a:r>
            <a:r>
              <a:rPr lang="nl-BE" sz="2400" dirty="0">
                <a:solidFill>
                  <a:srgbClr val="003366"/>
                </a:solidFill>
                <a:latin typeface="Verdana" panose="020B0604030504040204" pitchFamily="34" charset="0"/>
                <a:ea typeface="Verdana" panose="020B0604030504040204" pitchFamily="34" charset="0"/>
              </a:rPr>
              <a:t>?</a:t>
            </a:r>
          </a:p>
        </p:txBody>
      </p:sp>
      <p:sp>
        <p:nvSpPr>
          <p:cNvPr id="19" name="Rechthoek 18">
            <a:extLst>
              <a:ext uri="{FF2B5EF4-FFF2-40B4-BE49-F238E27FC236}">
                <a16:creationId xmlns:a16="http://schemas.microsoft.com/office/drawing/2014/main" id="{2CB1D703-653C-4BE1-8A5D-35ADFED0892F}"/>
              </a:ext>
            </a:extLst>
          </p:cNvPr>
          <p:cNvSpPr/>
          <p:nvPr/>
        </p:nvSpPr>
        <p:spPr>
          <a:xfrm>
            <a:off x="1498886" y="8495612"/>
            <a:ext cx="4577061" cy="481539"/>
          </a:xfrm>
          <a:prstGeom prst="rect">
            <a:avLst/>
          </a:prstGeom>
          <a:noFill/>
          <a:ln w="3810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hthoek 19">
            <a:extLst>
              <a:ext uri="{FF2B5EF4-FFF2-40B4-BE49-F238E27FC236}">
                <a16:creationId xmlns:a16="http://schemas.microsoft.com/office/drawing/2014/main" id="{7E724A1E-28EC-4BFE-B879-10BA792CC6A3}"/>
              </a:ext>
            </a:extLst>
          </p:cNvPr>
          <p:cNvSpPr/>
          <p:nvPr/>
        </p:nvSpPr>
        <p:spPr>
          <a:xfrm>
            <a:off x="1708532" y="9044017"/>
            <a:ext cx="3785853" cy="461665"/>
          </a:xfrm>
          <a:prstGeom prst="rect">
            <a:avLst/>
          </a:prstGeom>
        </p:spPr>
        <p:txBody>
          <a:bodyPr wrap="square">
            <a:spAutoFit/>
          </a:bodyPr>
          <a:lstStyle/>
          <a:p>
            <a:pPr algn="ctr"/>
            <a:r>
              <a:rPr lang="nl-BE" sz="2400" dirty="0">
                <a:solidFill>
                  <a:srgbClr val="003366"/>
                </a:solidFill>
                <a:latin typeface="Verdana" panose="020B0604030504040204" pitchFamily="34" charset="0"/>
                <a:ea typeface="Verdana" panose="020B0604030504040204" pitchFamily="34" charset="0"/>
              </a:rPr>
              <a:t>Assumptie 4 oké!</a:t>
            </a:r>
          </a:p>
        </p:txBody>
      </p:sp>
    </p:spTree>
    <p:extLst>
      <p:ext uri="{BB962C8B-B14F-4D97-AF65-F5344CB8AC3E}">
        <p14:creationId xmlns:p14="http://schemas.microsoft.com/office/powerpoint/2010/main" val="13061006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50AE10-A5BD-4854-95D1-EDB41A7F14B7}"/>
              </a:ext>
            </a:extLst>
          </p:cNvPr>
          <p:cNvSpPr>
            <a:spLocks noGrp="1"/>
          </p:cNvSpPr>
          <p:nvPr>
            <p:ph type="title"/>
          </p:nvPr>
        </p:nvSpPr>
        <p:spPr/>
        <p:txBody>
          <a:bodyPr/>
          <a:lstStyle/>
          <a:p>
            <a:r>
              <a:rPr lang="nl-BE" dirty="0" err="1"/>
              <a:t>Partitioneren</a:t>
            </a:r>
            <a:endParaRPr lang="nl-BE" dirty="0"/>
          </a:p>
        </p:txBody>
      </p:sp>
      <p:sp>
        <p:nvSpPr>
          <p:cNvPr id="3" name="Tijdelijke aanduiding voor inhoud 2">
            <a:extLst>
              <a:ext uri="{FF2B5EF4-FFF2-40B4-BE49-F238E27FC236}">
                <a16:creationId xmlns:a16="http://schemas.microsoft.com/office/drawing/2014/main" id="{B88BCCE3-B86C-461D-8331-7A61191A346A}"/>
              </a:ext>
            </a:extLst>
          </p:cNvPr>
          <p:cNvSpPr>
            <a:spLocks noGrp="1"/>
          </p:cNvSpPr>
          <p:nvPr>
            <p:ph idx="1"/>
          </p:nvPr>
        </p:nvSpPr>
        <p:spPr/>
        <p:txBody>
          <a:bodyPr/>
          <a:lstStyle/>
          <a:p>
            <a:pPr marL="86400" indent="0">
              <a:buNone/>
            </a:pPr>
            <a:r>
              <a:rPr lang="nl-BE" b="1" dirty="0"/>
              <a:t>Moeilijk interpreteerbaar, </a:t>
            </a:r>
            <a:r>
              <a:rPr lang="nl-BE" dirty="0"/>
              <a:t>dus </a:t>
            </a:r>
            <a:r>
              <a:rPr lang="nl-BE" b="1" dirty="0" err="1"/>
              <a:t>partitioneren</a:t>
            </a:r>
            <a:endParaRPr lang="nl-BE" b="1" dirty="0"/>
          </a:p>
          <a:p>
            <a:r>
              <a:rPr lang="nl-BE" b="1" i="1" dirty="0"/>
              <a:t>Select cases</a:t>
            </a:r>
            <a:r>
              <a:rPr lang="nl-BE" b="1" dirty="0"/>
              <a:t>:</a:t>
            </a:r>
          </a:p>
          <a:p>
            <a:pPr lvl="1"/>
            <a:r>
              <a:rPr lang="nl-BE" dirty="0"/>
              <a:t>W1_ACT = 1 | W1_ACT = 2 (Alleen thuis studeren vs. thuis werken)</a:t>
            </a:r>
            <a:br>
              <a:rPr lang="nl-BE" dirty="0"/>
            </a:br>
            <a:r>
              <a:rPr lang="nl-BE" dirty="0"/>
              <a:t>W1_ACT = 1 | W1_ACT = 3 (Alleen thuis studeren vs. werkplek werken)</a:t>
            </a:r>
            <a:br>
              <a:rPr lang="nl-BE" dirty="0"/>
            </a:br>
            <a:r>
              <a:rPr lang="nl-BE" dirty="0"/>
              <a:t>W1_ACT = 2 | W1_ACT = 3 (Alleen thuis werken vs. werkplek werken)</a:t>
            </a:r>
          </a:p>
          <a:p>
            <a:pPr lvl="1"/>
            <a:endParaRPr lang="nl-BE" dirty="0"/>
          </a:p>
          <a:p>
            <a:r>
              <a:rPr lang="nl-BE" dirty="0"/>
              <a:t>Bij elke selectie vragen we </a:t>
            </a:r>
            <a:r>
              <a:rPr lang="nl-BE" dirty="0" err="1"/>
              <a:t>Chi-kwadraat-toets</a:t>
            </a:r>
            <a:r>
              <a:rPr lang="nl-BE" dirty="0"/>
              <a:t> op</a:t>
            </a:r>
          </a:p>
          <a:p>
            <a:pPr lvl="1"/>
            <a:r>
              <a:rPr lang="nl-BE" dirty="0"/>
              <a:t>Zo telkens significantietoets van 2X2-kruistabel</a:t>
            </a:r>
          </a:p>
          <a:p>
            <a:pPr lvl="1"/>
            <a:r>
              <a:rPr lang="nl-BE" dirty="0"/>
              <a:t>Ontdekken welke verschillen zorgen voor de significante algemene toets</a:t>
            </a:r>
          </a:p>
          <a:p>
            <a:pPr lvl="1"/>
            <a:endParaRPr lang="nl-BE" dirty="0"/>
          </a:p>
        </p:txBody>
      </p:sp>
      <p:sp>
        <p:nvSpPr>
          <p:cNvPr id="4" name="Tijdelijke aanduiding voor dianummer 3">
            <a:extLst>
              <a:ext uri="{FF2B5EF4-FFF2-40B4-BE49-F238E27FC236}">
                <a16:creationId xmlns:a16="http://schemas.microsoft.com/office/drawing/2014/main" id="{4D1ADF43-4372-4701-8586-3C5141AB16A5}"/>
              </a:ext>
            </a:extLst>
          </p:cNvPr>
          <p:cNvSpPr>
            <a:spLocks noGrp="1"/>
          </p:cNvSpPr>
          <p:nvPr>
            <p:ph type="sldNum" sz="quarter" idx="12"/>
          </p:nvPr>
        </p:nvSpPr>
        <p:spPr/>
        <p:txBody>
          <a:bodyPr/>
          <a:lstStyle/>
          <a:p>
            <a:fld id="{7AE184E0-0BD4-4705-A12B-9B71DDE63301}" type="slidenum">
              <a:rPr lang="en-GB" noProof="0" smtClean="0"/>
              <a:t>101</a:t>
            </a:fld>
            <a:endParaRPr lang="en-GB" noProof="0" dirty="0"/>
          </a:p>
        </p:txBody>
      </p:sp>
      <p:sp>
        <p:nvSpPr>
          <p:cNvPr id="5" name="Tijdelijke aanduiding voor inhoud 4">
            <a:extLst>
              <a:ext uri="{FF2B5EF4-FFF2-40B4-BE49-F238E27FC236}">
                <a16:creationId xmlns:a16="http://schemas.microsoft.com/office/drawing/2014/main" id="{EE9A7A91-4093-4DD2-9CE4-0BD7470DE859}"/>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7612590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336451-C94F-471A-AA79-3DED3462D119}"/>
              </a:ext>
            </a:extLst>
          </p:cNvPr>
          <p:cNvSpPr>
            <a:spLocks noGrp="1"/>
          </p:cNvSpPr>
          <p:nvPr>
            <p:ph type="title"/>
          </p:nvPr>
        </p:nvSpPr>
        <p:spPr/>
        <p:txBody>
          <a:bodyPr/>
          <a:lstStyle/>
          <a:p>
            <a:r>
              <a:rPr lang="nl-BE" dirty="0" err="1"/>
              <a:t>Partitioneren</a:t>
            </a:r>
            <a:endParaRPr lang="nl-BE" dirty="0"/>
          </a:p>
        </p:txBody>
      </p:sp>
      <p:sp>
        <p:nvSpPr>
          <p:cNvPr id="3" name="Tijdelijke aanduiding voor inhoud 2">
            <a:extLst>
              <a:ext uri="{FF2B5EF4-FFF2-40B4-BE49-F238E27FC236}">
                <a16:creationId xmlns:a16="http://schemas.microsoft.com/office/drawing/2014/main" id="{C742DD29-62F0-4196-B7E6-CC90F3A90E46}"/>
              </a:ext>
            </a:extLst>
          </p:cNvPr>
          <p:cNvSpPr>
            <a:spLocks noGrp="1"/>
          </p:cNvSpPr>
          <p:nvPr>
            <p:ph idx="1"/>
          </p:nvPr>
        </p:nvSpPr>
        <p:spPr/>
        <p:txBody>
          <a:bodyPr/>
          <a:lstStyle/>
          <a:p>
            <a:r>
              <a:rPr lang="nl-BE" b="1" i="1" dirty="0">
                <a:solidFill>
                  <a:srgbClr val="002060"/>
                </a:solidFill>
              </a:rPr>
              <a:t>Syntax </a:t>
            </a:r>
            <a:r>
              <a:rPr lang="nl-BE" b="1" dirty="0">
                <a:solidFill>
                  <a:srgbClr val="002060"/>
                </a:solidFill>
              </a:rPr>
              <a:t>en output</a:t>
            </a:r>
            <a:r>
              <a:rPr lang="nl-BE" b="1" dirty="0"/>
              <a:t>:</a:t>
            </a:r>
          </a:p>
        </p:txBody>
      </p:sp>
      <p:sp>
        <p:nvSpPr>
          <p:cNvPr id="4" name="Tijdelijke aanduiding voor dianummer 3">
            <a:extLst>
              <a:ext uri="{FF2B5EF4-FFF2-40B4-BE49-F238E27FC236}">
                <a16:creationId xmlns:a16="http://schemas.microsoft.com/office/drawing/2014/main" id="{76A3C51B-BDBD-40B8-BFC2-BC8E952C8FF8}"/>
              </a:ext>
            </a:extLst>
          </p:cNvPr>
          <p:cNvSpPr>
            <a:spLocks noGrp="1"/>
          </p:cNvSpPr>
          <p:nvPr>
            <p:ph type="sldNum" sz="quarter" idx="12"/>
          </p:nvPr>
        </p:nvSpPr>
        <p:spPr/>
        <p:txBody>
          <a:bodyPr/>
          <a:lstStyle/>
          <a:p>
            <a:fld id="{7AE184E0-0BD4-4705-A12B-9B71DDE63301}" type="slidenum">
              <a:rPr lang="en-GB" noProof="0" smtClean="0"/>
              <a:t>102</a:t>
            </a:fld>
            <a:endParaRPr lang="en-GB" noProof="0" dirty="0"/>
          </a:p>
        </p:txBody>
      </p:sp>
      <p:pic>
        <p:nvPicPr>
          <p:cNvPr id="6" name="Afbeelding 5">
            <a:extLst>
              <a:ext uri="{FF2B5EF4-FFF2-40B4-BE49-F238E27FC236}">
                <a16:creationId xmlns:a16="http://schemas.microsoft.com/office/drawing/2014/main" id="{B928606F-2974-4F49-9D6D-4E00FD61E3C4}"/>
              </a:ext>
            </a:extLst>
          </p:cNvPr>
          <p:cNvPicPr>
            <a:picLocks noChangeAspect="1"/>
          </p:cNvPicPr>
          <p:nvPr/>
        </p:nvPicPr>
        <p:blipFill>
          <a:blip r:embed="rId3"/>
          <a:stretch>
            <a:fillRect/>
          </a:stretch>
        </p:blipFill>
        <p:spPr>
          <a:xfrm>
            <a:off x="634903" y="2421387"/>
            <a:ext cx="7787214" cy="3069872"/>
          </a:xfrm>
          <a:prstGeom prst="rect">
            <a:avLst/>
          </a:prstGeom>
        </p:spPr>
      </p:pic>
      <p:pic>
        <p:nvPicPr>
          <p:cNvPr id="7" name="Afbeelding 6">
            <a:extLst>
              <a:ext uri="{FF2B5EF4-FFF2-40B4-BE49-F238E27FC236}">
                <a16:creationId xmlns:a16="http://schemas.microsoft.com/office/drawing/2014/main" id="{B4CA0026-E5E9-484C-85BE-FF96E75135F1}"/>
              </a:ext>
            </a:extLst>
          </p:cNvPr>
          <p:cNvPicPr>
            <a:picLocks noChangeAspect="1"/>
          </p:cNvPicPr>
          <p:nvPr/>
        </p:nvPicPr>
        <p:blipFill>
          <a:blip r:embed="rId4"/>
          <a:stretch>
            <a:fillRect/>
          </a:stretch>
        </p:blipFill>
        <p:spPr>
          <a:xfrm>
            <a:off x="634903" y="5491259"/>
            <a:ext cx="4622909" cy="2593966"/>
          </a:xfrm>
          <a:prstGeom prst="rect">
            <a:avLst/>
          </a:prstGeom>
        </p:spPr>
      </p:pic>
      <p:pic>
        <p:nvPicPr>
          <p:cNvPr id="8" name="Picture 5">
            <a:extLst>
              <a:ext uri="{FF2B5EF4-FFF2-40B4-BE49-F238E27FC236}">
                <a16:creationId xmlns:a16="http://schemas.microsoft.com/office/drawing/2014/main" id="{E1F160B2-B80C-44E7-B2DF-EA6C456FCF57}"/>
              </a:ext>
            </a:extLst>
          </p:cNvPr>
          <p:cNvPicPr>
            <a:picLocks noChangeAspect="1"/>
          </p:cNvPicPr>
          <p:nvPr/>
        </p:nvPicPr>
        <p:blipFill>
          <a:blip r:embed="rId5"/>
          <a:stretch>
            <a:fillRect/>
          </a:stretch>
        </p:blipFill>
        <p:spPr>
          <a:xfrm>
            <a:off x="8422117" y="2195555"/>
            <a:ext cx="8302653" cy="7228192"/>
          </a:xfrm>
          <a:prstGeom prst="rect">
            <a:avLst/>
          </a:prstGeom>
        </p:spPr>
      </p:pic>
      <p:sp>
        <p:nvSpPr>
          <p:cNvPr id="9" name="TextBox 7">
            <a:extLst>
              <a:ext uri="{FF2B5EF4-FFF2-40B4-BE49-F238E27FC236}">
                <a16:creationId xmlns:a16="http://schemas.microsoft.com/office/drawing/2014/main" id="{4299FC94-8528-4E66-B73B-760AD63C3921}"/>
              </a:ext>
            </a:extLst>
          </p:cNvPr>
          <p:cNvSpPr txBox="1"/>
          <p:nvPr/>
        </p:nvSpPr>
        <p:spPr>
          <a:xfrm>
            <a:off x="9846310" y="1599163"/>
            <a:ext cx="5454265" cy="628955"/>
          </a:xfrm>
          <a:prstGeom prst="rect">
            <a:avLst/>
          </a:prstGeom>
          <a:solidFill>
            <a:srgbClr val="DC8621"/>
          </a:solidFill>
          <a:ln>
            <a:noFill/>
          </a:ln>
        </p:spPr>
        <p:txBody>
          <a:bodyPr wrap="square" rtlCol="0">
            <a:spAutoFit/>
          </a:bodyPr>
          <a:lstStyle/>
          <a:p>
            <a:pPr>
              <a:lnSpc>
                <a:spcPct val="120000"/>
              </a:lnSpc>
            </a:pPr>
            <a:r>
              <a:rPr lang="nl-BE" sz="3200" b="1" dirty="0">
                <a:solidFill>
                  <a:srgbClr val="003366"/>
                </a:solidFill>
              </a:rPr>
              <a:t>W1_ACT = 1 | W1_ACT = 2</a:t>
            </a:r>
          </a:p>
        </p:txBody>
      </p:sp>
      <p:sp>
        <p:nvSpPr>
          <p:cNvPr id="10" name="Rechthoek 9">
            <a:extLst>
              <a:ext uri="{FF2B5EF4-FFF2-40B4-BE49-F238E27FC236}">
                <a16:creationId xmlns:a16="http://schemas.microsoft.com/office/drawing/2014/main" id="{9307FAC9-2DAB-42ED-A162-8030C2C0BC19}"/>
              </a:ext>
            </a:extLst>
          </p:cNvPr>
          <p:cNvSpPr/>
          <p:nvPr/>
        </p:nvSpPr>
        <p:spPr>
          <a:xfrm>
            <a:off x="12403438" y="3729789"/>
            <a:ext cx="1866014" cy="332474"/>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extLst>
              <a:ext uri="{FF2B5EF4-FFF2-40B4-BE49-F238E27FC236}">
                <a16:creationId xmlns:a16="http://schemas.microsoft.com/office/drawing/2014/main" id="{8BABE38D-4B6E-4254-9E47-E43BB85649D9}"/>
              </a:ext>
            </a:extLst>
          </p:cNvPr>
          <p:cNvSpPr/>
          <p:nvPr/>
        </p:nvSpPr>
        <p:spPr>
          <a:xfrm>
            <a:off x="8669336" y="6767789"/>
            <a:ext cx="5263231" cy="246622"/>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hthoek 11">
            <a:extLst>
              <a:ext uri="{FF2B5EF4-FFF2-40B4-BE49-F238E27FC236}">
                <a16:creationId xmlns:a16="http://schemas.microsoft.com/office/drawing/2014/main" id="{4C3C4AA3-6C06-4581-8F03-D7FBC39398D2}"/>
              </a:ext>
            </a:extLst>
          </p:cNvPr>
          <p:cNvSpPr/>
          <p:nvPr/>
        </p:nvSpPr>
        <p:spPr>
          <a:xfrm>
            <a:off x="8669336" y="8827007"/>
            <a:ext cx="6951694" cy="232812"/>
          </a:xfrm>
          <a:prstGeom prst="rect">
            <a:avLst/>
          </a:prstGeom>
          <a:noFill/>
          <a:ln w="3810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hthoek 12">
            <a:extLst>
              <a:ext uri="{FF2B5EF4-FFF2-40B4-BE49-F238E27FC236}">
                <a16:creationId xmlns:a16="http://schemas.microsoft.com/office/drawing/2014/main" id="{6161F8D0-6C5B-4809-BF0B-EE1556C7E3BB}"/>
              </a:ext>
            </a:extLst>
          </p:cNvPr>
          <p:cNvSpPr/>
          <p:nvPr/>
        </p:nvSpPr>
        <p:spPr>
          <a:xfrm>
            <a:off x="5065343" y="8757489"/>
            <a:ext cx="3785853" cy="461665"/>
          </a:xfrm>
          <a:prstGeom prst="rect">
            <a:avLst/>
          </a:prstGeom>
        </p:spPr>
        <p:txBody>
          <a:bodyPr wrap="square">
            <a:spAutoFit/>
          </a:bodyPr>
          <a:lstStyle/>
          <a:p>
            <a:pPr algn="ctr"/>
            <a:r>
              <a:rPr lang="nl-BE" sz="2400" dirty="0">
                <a:solidFill>
                  <a:srgbClr val="003366"/>
                </a:solidFill>
                <a:latin typeface="Verdana" panose="020B0604030504040204" pitchFamily="34" charset="0"/>
                <a:ea typeface="Verdana" panose="020B0604030504040204" pitchFamily="34" charset="0"/>
              </a:rPr>
              <a:t>Assumptie 4 oké!</a:t>
            </a:r>
          </a:p>
        </p:txBody>
      </p:sp>
    </p:spTree>
    <p:extLst>
      <p:ext uri="{BB962C8B-B14F-4D97-AF65-F5344CB8AC3E}">
        <p14:creationId xmlns:p14="http://schemas.microsoft.com/office/powerpoint/2010/main" val="24094326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6">
            <a:extLst>
              <a:ext uri="{FF2B5EF4-FFF2-40B4-BE49-F238E27FC236}">
                <a16:creationId xmlns:a16="http://schemas.microsoft.com/office/drawing/2014/main" id="{805C23D2-4BD1-4678-9D48-E496E38BA624}"/>
              </a:ext>
            </a:extLst>
          </p:cNvPr>
          <p:cNvPicPr>
            <a:picLocks noChangeAspect="1"/>
          </p:cNvPicPr>
          <p:nvPr/>
        </p:nvPicPr>
        <p:blipFill>
          <a:blip r:embed="rId3"/>
          <a:stretch>
            <a:fillRect/>
          </a:stretch>
        </p:blipFill>
        <p:spPr>
          <a:xfrm>
            <a:off x="460177" y="2203907"/>
            <a:ext cx="8085549" cy="7015247"/>
          </a:xfrm>
          <a:prstGeom prst="rect">
            <a:avLst/>
          </a:prstGeom>
        </p:spPr>
      </p:pic>
      <p:sp>
        <p:nvSpPr>
          <p:cNvPr id="2" name="Titel 1">
            <a:extLst>
              <a:ext uri="{FF2B5EF4-FFF2-40B4-BE49-F238E27FC236}">
                <a16:creationId xmlns:a16="http://schemas.microsoft.com/office/drawing/2014/main" id="{7E336451-C94F-471A-AA79-3DED3462D119}"/>
              </a:ext>
            </a:extLst>
          </p:cNvPr>
          <p:cNvSpPr>
            <a:spLocks noGrp="1"/>
          </p:cNvSpPr>
          <p:nvPr>
            <p:ph type="title"/>
          </p:nvPr>
        </p:nvSpPr>
        <p:spPr/>
        <p:txBody>
          <a:bodyPr/>
          <a:lstStyle/>
          <a:p>
            <a:r>
              <a:rPr lang="nl-BE" dirty="0" err="1"/>
              <a:t>Partitioneren</a:t>
            </a:r>
            <a:endParaRPr lang="nl-BE" dirty="0"/>
          </a:p>
        </p:txBody>
      </p:sp>
      <p:sp>
        <p:nvSpPr>
          <p:cNvPr id="4" name="Tijdelijke aanduiding voor dianummer 3">
            <a:extLst>
              <a:ext uri="{FF2B5EF4-FFF2-40B4-BE49-F238E27FC236}">
                <a16:creationId xmlns:a16="http://schemas.microsoft.com/office/drawing/2014/main" id="{76A3C51B-BDBD-40B8-BFC2-BC8E952C8FF8}"/>
              </a:ext>
            </a:extLst>
          </p:cNvPr>
          <p:cNvSpPr>
            <a:spLocks noGrp="1"/>
          </p:cNvSpPr>
          <p:nvPr>
            <p:ph type="sldNum" sz="quarter" idx="12"/>
          </p:nvPr>
        </p:nvSpPr>
        <p:spPr/>
        <p:txBody>
          <a:bodyPr/>
          <a:lstStyle/>
          <a:p>
            <a:fld id="{7AE184E0-0BD4-4705-A12B-9B71DDE63301}" type="slidenum">
              <a:rPr lang="en-GB" noProof="0" smtClean="0"/>
              <a:t>103</a:t>
            </a:fld>
            <a:endParaRPr lang="en-GB" noProof="0" dirty="0"/>
          </a:p>
        </p:txBody>
      </p:sp>
      <p:pic>
        <p:nvPicPr>
          <p:cNvPr id="8" name="Picture 5">
            <a:extLst>
              <a:ext uri="{FF2B5EF4-FFF2-40B4-BE49-F238E27FC236}">
                <a16:creationId xmlns:a16="http://schemas.microsoft.com/office/drawing/2014/main" id="{E1F160B2-B80C-44E7-B2DF-EA6C456FC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2117" y="2219935"/>
            <a:ext cx="8302653" cy="7179430"/>
          </a:xfrm>
          <a:prstGeom prst="rect">
            <a:avLst/>
          </a:prstGeom>
        </p:spPr>
      </p:pic>
      <p:sp>
        <p:nvSpPr>
          <p:cNvPr id="9" name="TextBox 7">
            <a:extLst>
              <a:ext uri="{FF2B5EF4-FFF2-40B4-BE49-F238E27FC236}">
                <a16:creationId xmlns:a16="http://schemas.microsoft.com/office/drawing/2014/main" id="{4299FC94-8528-4E66-B73B-760AD63C3921}"/>
              </a:ext>
            </a:extLst>
          </p:cNvPr>
          <p:cNvSpPr txBox="1"/>
          <p:nvPr/>
        </p:nvSpPr>
        <p:spPr>
          <a:xfrm>
            <a:off x="9846310" y="1599163"/>
            <a:ext cx="5454265" cy="628955"/>
          </a:xfrm>
          <a:prstGeom prst="rect">
            <a:avLst/>
          </a:prstGeom>
          <a:solidFill>
            <a:srgbClr val="DC8621"/>
          </a:solidFill>
          <a:ln>
            <a:noFill/>
          </a:ln>
        </p:spPr>
        <p:txBody>
          <a:bodyPr wrap="square" rtlCol="0">
            <a:spAutoFit/>
          </a:bodyPr>
          <a:lstStyle/>
          <a:p>
            <a:pPr>
              <a:lnSpc>
                <a:spcPct val="120000"/>
              </a:lnSpc>
            </a:pPr>
            <a:r>
              <a:rPr lang="nl-BE" sz="3200" b="1" dirty="0">
                <a:solidFill>
                  <a:srgbClr val="003366"/>
                </a:solidFill>
              </a:rPr>
              <a:t>W1_ACT = 2 | W1_ACT = 3</a:t>
            </a:r>
          </a:p>
        </p:txBody>
      </p:sp>
      <p:sp>
        <p:nvSpPr>
          <p:cNvPr id="11" name="Rechthoek 10">
            <a:extLst>
              <a:ext uri="{FF2B5EF4-FFF2-40B4-BE49-F238E27FC236}">
                <a16:creationId xmlns:a16="http://schemas.microsoft.com/office/drawing/2014/main" id="{8BABE38D-4B6E-4254-9E47-E43BB85649D9}"/>
              </a:ext>
            </a:extLst>
          </p:cNvPr>
          <p:cNvSpPr/>
          <p:nvPr/>
        </p:nvSpPr>
        <p:spPr>
          <a:xfrm>
            <a:off x="8575842" y="6755758"/>
            <a:ext cx="5263231" cy="246622"/>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hthoek 11">
            <a:extLst>
              <a:ext uri="{FF2B5EF4-FFF2-40B4-BE49-F238E27FC236}">
                <a16:creationId xmlns:a16="http://schemas.microsoft.com/office/drawing/2014/main" id="{4C3C4AA3-6C06-4581-8F03-D7FBC39398D2}"/>
              </a:ext>
            </a:extLst>
          </p:cNvPr>
          <p:cNvSpPr/>
          <p:nvPr/>
        </p:nvSpPr>
        <p:spPr>
          <a:xfrm>
            <a:off x="704013" y="8641083"/>
            <a:ext cx="6951694" cy="232812"/>
          </a:xfrm>
          <a:prstGeom prst="rect">
            <a:avLst/>
          </a:prstGeom>
          <a:noFill/>
          <a:ln w="3810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hthoek 12">
            <a:extLst>
              <a:ext uri="{FF2B5EF4-FFF2-40B4-BE49-F238E27FC236}">
                <a16:creationId xmlns:a16="http://schemas.microsoft.com/office/drawing/2014/main" id="{6161F8D0-6C5B-4809-BF0B-EE1556C7E3BB}"/>
              </a:ext>
            </a:extLst>
          </p:cNvPr>
          <p:cNvSpPr/>
          <p:nvPr/>
        </p:nvSpPr>
        <p:spPr>
          <a:xfrm>
            <a:off x="4821678" y="9139302"/>
            <a:ext cx="3785853" cy="461665"/>
          </a:xfrm>
          <a:prstGeom prst="rect">
            <a:avLst/>
          </a:prstGeom>
        </p:spPr>
        <p:txBody>
          <a:bodyPr wrap="square">
            <a:spAutoFit/>
          </a:bodyPr>
          <a:lstStyle/>
          <a:p>
            <a:pPr algn="ctr"/>
            <a:r>
              <a:rPr lang="nl-BE" sz="2400" dirty="0">
                <a:solidFill>
                  <a:srgbClr val="003366"/>
                </a:solidFill>
                <a:latin typeface="Verdana" panose="020B0604030504040204" pitchFamily="34" charset="0"/>
                <a:ea typeface="Verdana" panose="020B0604030504040204" pitchFamily="34" charset="0"/>
              </a:rPr>
              <a:t>Assumptie 4 oké!</a:t>
            </a:r>
          </a:p>
        </p:txBody>
      </p:sp>
      <p:sp>
        <p:nvSpPr>
          <p:cNvPr id="15" name="TextBox 7">
            <a:extLst>
              <a:ext uri="{FF2B5EF4-FFF2-40B4-BE49-F238E27FC236}">
                <a16:creationId xmlns:a16="http://schemas.microsoft.com/office/drawing/2014/main" id="{95A76B62-F75D-4D43-BE74-A7DB7D0A3174}"/>
              </a:ext>
            </a:extLst>
          </p:cNvPr>
          <p:cNvSpPr txBox="1"/>
          <p:nvPr/>
        </p:nvSpPr>
        <p:spPr>
          <a:xfrm>
            <a:off x="1775818" y="1599163"/>
            <a:ext cx="5454265" cy="628955"/>
          </a:xfrm>
          <a:prstGeom prst="rect">
            <a:avLst/>
          </a:prstGeom>
          <a:solidFill>
            <a:srgbClr val="DC8621"/>
          </a:solidFill>
          <a:ln>
            <a:noFill/>
          </a:ln>
        </p:spPr>
        <p:txBody>
          <a:bodyPr wrap="square" rtlCol="0">
            <a:spAutoFit/>
          </a:bodyPr>
          <a:lstStyle/>
          <a:p>
            <a:pPr>
              <a:lnSpc>
                <a:spcPct val="120000"/>
              </a:lnSpc>
            </a:pPr>
            <a:r>
              <a:rPr lang="nl-BE" sz="3200" b="1" dirty="0">
                <a:solidFill>
                  <a:srgbClr val="003366"/>
                </a:solidFill>
              </a:rPr>
              <a:t>W1_ACT = 1 | W1_ACT = 3</a:t>
            </a:r>
          </a:p>
        </p:txBody>
      </p:sp>
      <p:sp>
        <p:nvSpPr>
          <p:cNvPr id="16" name="Rechthoek 15">
            <a:extLst>
              <a:ext uri="{FF2B5EF4-FFF2-40B4-BE49-F238E27FC236}">
                <a16:creationId xmlns:a16="http://schemas.microsoft.com/office/drawing/2014/main" id="{BDB3CDF4-CB19-4998-9920-53E227D8ACF5}"/>
              </a:ext>
            </a:extLst>
          </p:cNvPr>
          <p:cNvSpPr/>
          <p:nvPr/>
        </p:nvSpPr>
        <p:spPr>
          <a:xfrm>
            <a:off x="4944126" y="4244032"/>
            <a:ext cx="1866014" cy="332474"/>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hthoek 16">
            <a:extLst>
              <a:ext uri="{FF2B5EF4-FFF2-40B4-BE49-F238E27FC236}">
                <a16:creationId xmlns:a16="http://schemas.microsoft.com/office/drawing/2014/main" id="{4F4516FC-776B-446F-8FEF-DB9F0EC8EB00}"/>
              </a:ext>
            </a:extLst>
          </p:cNvPr>
          <p:cNvSpPr/>
          <p:nvPr/>
        </p:nvSpPr>
        <p:spPr>
          <a:xfrm>
            <a:off x="613906" y="6590870"/>
            <a:ext cx="5263227" cy="332474"/>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Rechthoek 17">
            <a:extLst>
              <a:ext uri="{FF2B5EF4-FFF2-40B4-BE49-F238E27FC236}">
                <a16:creationId xmlns:a16="http://schemas.microsoft.com/office/drawing/2014/main" id="{A1914804-3AC4-484D-BE4F-7607CA5977F7}"/>
              </a:ext>
            </a:extLst>
          </p:cNvPr>
          <p:cNvSpPr/>
          <p:nvPr/>
        </p:nvSpPr>
        <p:spPr>
          <a:xfrm>
            <a:off x="8669336" y="8827007"/>
            <a:ext cx="6951694" cy="232812"/>
          </a:xfrm>
          <a:prstGeom prst="rect">
            <a:avLst/>
          </a:prstGeom>
          <a:noFill/>
          <a:ln w="3810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4289624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4FCB4E-C0B2-4CD5-9323-8B5D2AB185E1}"/>
              </a:ext>
            </a:extLst>
          </p:cNvPr>
          <p:cNvSpPr>
            <a:spLocks noGrp="1"/>
          </p:cNvSpPr>
          <p:nvPr>
            <p:ph type="title"/>
          </p:nvPr>
        </p:nvSpPr>
        <p:spPr/>
        <p:txBody>
          <a:bodyPr/>
          <a:lstStyle/>
          <a:p>
            <a:r>
              <a:rPr lang="nl-BE" dirty="0" err="1"/>
              <a:t>Partitioneren</a:t>
            </a:r>
            <a:endParaRPr lang="nl-BE" dirty="0"/>
          </a:p>
        </p:txBody>
      </p:sp>
      <p:sp>
        <p:nvSpPr>
          <p:cNvPr id="3" name="Tijdelijke aanduiding voor inhoud 2">
            <a:extLst>
              <a:ext uri="{FF2B5EF4-FFF2-40B4-BE49-F238E27FC236}">
                <a16:creationId xmlns:a16="http://schemas.microsoft.com/office/drawing/2014/main" id="{9944F971-72FD-4256-9B5E-552B6049A4DD}"/>
              </a:ext>
            </a:extLst>
          </p:cNvPr>
          <p:cNvSpPr>
            <a:spLocks noGrp="1"/>
          </p:cNvSpPr>
          <p:nvPr>
            <p:ph idx="1"/>
          </p:nvPr>
        </p:nvSpPr>
        <p:spPr/>
        <p:txBody>
          <a:bodyPr/>
          <a:lstStyle/>
          <a:p>
            <a:r>
              <a:rPr lang="nl-BE" dirty="0"/>
              <a:t>Bij significante p-waardes: effectgrootte checken! </a:t>
            </a:r>
          </a:p>
        </p:txBody>
      </p:sp>
      <p:sp>
        <p:nvSpPr>
          <p:cNvPr id="4" name="Tijdelijke aanduiding voor dianummer 3">
            <a:extLst>
              <a:ext uri="{FF2B5EF4-FFF2-40B4-BE49-F238E27FC236}">
                <a16:creationId xmlns:a16="http://schemas.microsoft.com/office/drawing/2014/main" id="{11E51BB2-7885-4EDE-9286-272F2A065756}"/>
              </a:ext>
            </a:extLst>
          </p:cNvPr>
          <p:cNvSpPr>
            <a:spLocks noGrp="1"/>
          </p:cNvSpPr>
          <p:nvPr>
            <p:ph type="sldNum" sz="quarter" idx="12"/>
          </p:nvPr>
        </p:nvSpPr>
        <p:spPr/>
        <p:txBody>
          <a:bodyPr/>
          <a:lstStyle/>
          <a:p>
            <a:fld id="{7AE184E0-0BD4-4705-A12B-9B71DDE63301}" type="slidenum">
              <a:rPr lang="en-GB" noProof="0" smtClean="0"/>
              <a:t>104</a:t>
            </a:fld>
            <a:endParaRPr lang="en-GB" noProof="0" dirty="0"/>
          </a:p>
        </p:txBody>
      </p:sp>
      <p:sp>
        <p:nvSpPr>
          <p:cNvPr id="5" name="Tijdelijke aanduiding voor inhoud 4">
            <a:extLst>
              <a:ext uri="{FF2B5EF4-FFF2-40B4-BE49-F238E27FC236}">
                <a16:creationId xmlns:a16="http://schemas.microsoft.com/office/drawing/2014/main" id="{99C59AEE-E199-49B8-942C-DA0E693DF301}"/>
              </a:ext>
            </a:extLst>
          </p:cNvPr>
          <p:cNvSpPr>
            <a:spLocks noGrp="1"/>
          </p:cNvSpPr>
          <p:nvPr>
            <p:ph idx="13"/>
          </p:nvPr>
        </p:nvSpPr>
        <p:spPr/>
        <p:txBody>
          <a:bodyPr/>
          <a:lstStyle/>
          <a:p>
            <a:endParaRPr lang="nl-BE"/>
          </a:p>
        </p:txBody>
      </p:sp>
      <p:pic>
        <p:nvPicPr>
          <p:cNvPr id="6" name="Picture 5">
            <a:extLst>
              <a:ext uri="{FF2B5EF4-FFF2-40B4-BE49-F238E27FC236}">
                <a16:creationId xmlns:a16="http://schemas.microsoft.com/office/drawing/2014/main" id="{14EA292C-1E9E-402D-8525-AA7FC5ACA00C}"/>
              </a:ext>
            </a:extLst>
          </p:cNvPr>
          <p:cNvPicPr>
            <a:picLocks noChangeAspect="1"/>
          </p:cNvPicPr>
          <p:nvPr/>
        </p:nvPicPr>
        <p:blipFill rotWithShape="1">
          <a:blip r:embed="rId3"/>
          <a:srcRect t="47263"/>
          <a:stretch/>
        </p:blipFill>
        <p:spPr>
          <a:xfrm>
            <a:off x="461974" y="3261221"/>
            <a:ext cx="8302653" cy="3811925"/>
          </a:xfrm>
          <a:prstGeom prst="rect">
            <a:avLst/>
          </a:prstGeom>
        </p:spPr>
      </p:pic>
      <p:sp>
        <p:nvSpPr>
          <p:cNvPr id="7" name="TextBox 7">
            <a:extLst>
              <a:ext uri="{FF2B5EF4-FFF2-40B4-BE49-F238E27FC236}">
                <a16:creationId xmlns:a16="http://schemas.microsoft.com/office/drawing/2014/main" id="{89C21B7A-A18B-41BF-BE92-AF8EEEE6B926}"/>
              </a:ext>
            </a:extLst>
          </p:cNvPr>
          <p:cNvSpPr txBox="1"/>
          <p:nvPr/>
        </p:nvSpPr>
        <p:spPr>
          <a:xfrm>
            <a:off x="1898199" y="2518011"/>
            <a:ext cx="5454265" cy="628955"/>
          </a:xfrm>
          <a:prstGeom prst="rect">
            <a:avLst/>
          </a:prstGeom>
          <a:solidFill>
            <a:srgbClr val="DC8621"/>
          </a:solidFill>
          <a:ln>
            <a:noFill/>
          </a:ln>
        </p:spPr>
        <p:txBody>
          <a:bodyPr wrap="square" rtlCol="0">
            <a:spAutoFit/>
          </a:bodyPr>
          <a:lstStyle/>
          <a:p>
            <a:pPr>
              <a:lnSpc>
                <a:spcPct val="120000"/>
              </a:lnSpc>
            </a:pPr>
            <a:r>
              <a:rPr lang="nl-BE" sz="3200" b="1" dirty="0">
                <a:solidFill>
                  <a:srgbClr val="003366"/>
                </a:solidFill>
              </a:rPr>
              <a:t>W1_ACT = 1 | W1_ACT = 2</a:t>
            </a:r>
          </a:p>
        </p:txBody>
      </p:sp>
      <p:sp>
        <p:nvSpPr>
          <p:cNvPr id="8" name="Rechthoek 7">
            <a:extLst>
              <a:ext uri="{FF2B5EF4-FFF2-40B4-BE49-F238E27FC236}">
                <a16:creationId xmlns:a16="http://schemas.microsoft.com/office/drawing/2014/main" id="{A282445A-C5BF-4B80-853F-BB30FA22392E}"/>
              </a:ext>
            </a:extLst>
          </p:cNvPr>
          <p:cNvSpPr/>
          <p:nvPr/>
        </p:nvSpPr>
        <p:spPr>
          <a:xfrm>
            <a:off x="709193" y="4417189"/>
            <a:ext cx="5263231" cy="246622"/>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9" name="Afbeelding 8">
            <a:extLst>
              <a:ext uri="{FF2B5EF4-FFF2-40B4-BE49-F238E27FC236}">
                <a16:creationId xmlns:a16="http://schemas.microsoft.com/office/drawing/2014/main" id="{9F454E07-BF6C-4EC1-9B5A-AEC0A4B64B0C}"/>
              </a:ext>
            </a:extLst>
          </p:cNvPr>
          <p:cNvPicPr>
            <a:picLocks noChangeAspect="1"/>
          </p:cNvPicPr>
          <p:nvPr/>
        </p:nvPicPr>
        <p:blipFill rotWithShape="1">
          <a:blip r:embed="rId4"/>
          <a:srcRect t="10703"/>
          <a:stretch/>
        </p:blipFill>
        <p:spPr>
          <a:xfrm>
            <a:off x="1419721" y="7073146"/>
            <a:ext cx="6411220" cy="2296831"/>
          </a:xfrm>
          <a:prstGeom prst="rect">
            <a:avLst/>
          </a:prstGeom>
        </p:spPr>
      </p:pic>
      <p:sp>
        <p:nvSpPr>
          <p:cNvPr id="10" name="Rechthoek 9">
            <a:extLst>
              <a:ext uri="{FF2B5EF4-FFF2-40B4-BE49-F238E27FC236}">
                <a16:creationId xmlns:a16="http://schemas.microsoft.com/office/drawing/2014/main" id="{585BB2B3-E387-42CD-9AF5-A4CDEF7DE407}"/>
              </a:ext>
            </a:extLst>
          </p:cNvPr>
          <p:cNvSpPr/>
          <p:nvPr/>
        </p:nvSpPr>
        <p:spPr>
          <a:xfrm>
            <a:off x="3657600" y="8482264"/>
            <a:ext cx="4006516" cy="366452"/>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Afbeelding 10">
            <a:extLst>
              <a:ext uri="{FF2B5EF4-FFF2-40B4-BE49-F238E27FC236}">
                <a16:creationId xmlns:a16="http://schemas.microsoft.com/office/drawing/2014/main" id="{2D396C69-FA24-4AD3-9804-6C0CF7E9822E}"/>
              </a:ext>
            </a:extLst>
          </p:cNvPr>
          <p:cNvPicPr>
            <a:picLocks noChangeAspect="1"/>
          </p:cNvPicPr>
          <p:nvPr/>
        </p:nvPicPr>
        <p:blipFill>
          <a:blip r:embed="rId5"/>
          <a:stretch>
            <a:fillRect/>
          </a:stretch>
        </p:blipFill>
        <p:spPr>
          <a:xfrm>
            <a:off x="8669337" y="3261221"/>
            <a:ext cx="8133608" cy="3909600"/>
          </a:xfrm>
          <a:prstGeom prst="rect">
            <a:avLst/>
          </a:prstGeom>
        </p:spPr>
      </p:pic>
      <p:sp>
        <p:nvSpPr>
          <p:cNvPr id="12" name="TextBox 7">
            <a:extLst>
              <a:ext uri="{FF2B5EF4-FFF2-40B4-BE49-F238E27FC236}">
                <a16:creationId xmlns:a16="http://schemas.microsoft.com/office/drawing/2014/main" id="{6CDA254F-0795-483A-98A5-AD829DF68802}"/>
              </a:ext>
            </a:extLst>
          </p:cNvPr>
          <p:cNvSpPr txBox="1"/>
          <p:nvPr/>
        </p:nvSpPr>
        <p:spPr>
          <a:xfrm>
            <a:off x="10009008" y="2518010"/>
            <a:ext cx="5454265" cy="628955"/>
          </a:xfrm>
          <a:prstGeom prst="rect">
            <a:avLst/>
          </a:prstGeom>
          <a:solidFill>
            <a:srgbClr val="DC8621"/>
          </a:solidFill>
          <a:ln>
            <a:noFill/>
          </a:ln>
        </p:spPr>
        <p:txBody>
          <a:bodyPr wrap="square" rtlCol="0">
            <a:spAutoFit/>
          </a:bodyPr>
          <a:lstStyle/>
          <a:p>
            <a:pPr>
              <a:lnSpc>
                <a:spcPct val="120000"/>
              </a:lnSpc>
            </a:pPr>
            <a:r>
              <a:rPr lang="nl-BE" sz="3200" b="1" dirty="0">
                <a:solidFill>
                  <a:srgbClr val="003366"/>
                </a:solidFill>
              </a:rPr>
              <a:t>W1_ACT = 1 | W1_ACT = 3</a:t>
            </a:r>
          </a:p>
        </p:txBody>
      </p:sp>
      <p:pic>
        <p:nvPicPr>
          <p:cNvPr id="13" name="Afbeelding 12">
            <a:extLst>
              <a:ext uri="{FF2B5EF4-FFF2-40B4-BE49-F238E27FC236}">
                <a16:creationId xmlns:a16="http://schemas.microsoft.com/office/drawing/2014/main" id="{2CD3141B-3F8F-410B-A048-7EC30083E1CA}"/>
              </a:ext>
            </a:extLst>
          </p:cNvPr>
          <p:cNvPicPr>
            <a:picLocks noChangeAspect="1"/>
          </p:cNvPicPr>
          <p:nvPr/>
        </p:nvPicPr>
        <p:blipFill>
          <a:blip r:embed="rId6"/>
          <a:stretch>
            <a:fillRect/>
          </a:stretch>
        </p:blipFill>
        <p:spPr>
          <a:xfrm>
            <a:off x="9597512" y="7067901"/>
            <a:ext cx="6273967" cy="2302075"/>
          </a:xfrm>
          <a:prstGeom prst="rect">
            <a:avLst/>
          </a:prstGeom>
        </p:spPr>
      </p:pic>
      <p:sp>
        <p:nvSpPr>
          <p:cNvPr id="14" name="Rechthoek 13">
            <a:extLst>
              <a:ext uri="{FF2B5EF4-FFF2-40B4-BE49-F238E27FC236}">
                <a16:creationId xmlns:a16="http://schemas.microsoft.com/office/drawing/2014/main" id="{E702E818-03FB-4CD0-B685-9AE78DBDAA1D}"/>
              </a:ext>
            </a:extLst>
          </p:cNvPr>
          <p:cNvSpPr/>
          <p:nvPr/>
        </p:nvSpPr>
        <p:spPr>
          <a:xfrm>
            <a:off x="11677817" y="8511635"/>
            <a:ext cx="4006516" cy="366452"/>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hthoek 14">
            <a:extLst>
              <a:ext uri="{FF2B5EF4-FFF2-40B4-BE49-F238E27FC236}">
                <a16:creationId xmlns:a16="http://schemas.microsoft.com/office/drawing/2014/main" id="{4A045512-33FE-4C8F-96B5-F592D993996C}"/>
              </a:ext>
            </a:extLst>
          </p:cNvPr>
          <p:cNvSpPr/>
          <p:nvPr/>
        </p:nvSpPr>
        <p:spPr>
          <a:xfrm>
            <a:off x="8745108" y="4417189"/>
            <a:ext cx="5263231" cy="246622"/>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2907459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5F7DCD84-4C7B-4985-AA6C-968FD472D143}"/>
              </a:ext>
            </a:extLst>
          </p:cNvPr>
          <p:cNvPicPr>
            <a:picLocks noChangeAspect="1"/>
          </p:cNvPicPr>
          <p:nvPr/>
        </p:nvPicPr>
        <p:blipFill>
          <a:blip r:embed="rId3"/>
          <a:stretch>
            <a:fillRect/>
          </a:stretch>
        </p:blipFill>
        <p:spPr>
          <a:xfrm>
            <a:off x="2838197" y="6431816"/>
            <a:ext cx="11662278" cy="3265063"/>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Partitioneren</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dirty="0"/>
              <a:t>Optie 1: in tekst</a:t>
            </a:r>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105</a:t>
            </a:fld>
            <a:endParaRPr lang="en-GB" noProof="0" dirty="0"/>
          </a:p>
        </p:txBody>
      </p:sp>
      <p:pic>
        <p:nvPicPr>
          <p:cNvPr id="4" name="Afbeelding 3">
            <a:extLst>
              <a:ext uri="{FF2B5EF4-FFF2-40B4-BE49-F238E27FC236}">
                <a16:creationId xmlns:a16="http://schemas.microsoft.com/office/drawing/2014/main" id="{4C3B917B-85AA-4C5B-B54A-664AF755B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877" y="3014457"/>
            <a:ext cx="11834919" cy="3501583"/>
          </a:xfrm>
          <a:prstGeom prst="rect">
            <a:avLst/>
          </a:prstGeom>
        </p:spPr>
      </p:pic>
    </p:spTree>
    <p:extLst>
      <p:ext uri="{BB962C8B-B14F-4D97-AF65-F5344CB8AC3E}">
        <p14:creationId xmlns:p14="http://schemas.microsoft.com/office/powerpoint/2010/main" val="42786348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A5FFC4B5-82BD-48E1-9AD0-FFDEF0B1D361}"/>
              </a:ext>
            </a:extLst>
          </p:cNvPr>
          <p:cNvPicPr>
            <a:picLocks noChangeAspect="1"/>
          </p:cNvPicPr>
          <p:nvPr/>
        </p:nvPicPr>
        <p:blipFill>
          <a:blip r:embed="rId3"/>
          <a:stretch>
            <a:fillRect/>
          </a:stretch>
        </p:blipFill>
        <p:spPr>
          <a:xfrm>
            <a:off x="4953903" y="1856601"/>
            <a:ext cx="12231807" cy="7373379"/>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Partitioneren</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dirty="0"/>
              <a:t>Optie 2: in tabel</a:t>
            </a:r>
          </a:p>
          <a:p>
            <a:pPr lvl="1"/>
            <a:r>
              <a:rPr lang="nl-BE" dirty="0"/>
              <a:t>Altijd n + %</a:t>
            </a:r>
          </a:p>
          <a:p>
            <a:pPr lvl="1"/>
            <a:r>
              <a:rPr lang="nl-BE" dirty="0"/>
              <a:t>Totaal in hoofding</a:t>
            </a:r>
          </a:p>
          <a:p>
            <a:pPr lvl="1"/>
            <a:r>
              <a:rPr lang="nl-BE" dirty="0"/>
              <a:t>APA-</a:t>
            </a:r>
            <a:r>
              <a:rPr lang="nl-BE" dirty="0" err="1"/>
              <a:t>style</a:t>
            </a:r>
            <a:endParaRPr lang="nl-BE" dirty="0"/>
          </a:p>
          <a:p>
            <a:pPr lvl="1"/>
            <a:endParaRPr lang="nl-BE" dirty="0"/>
          </a:p>
          <a:p>
            <a:pPr marL="86400" indent="0">
              <a:buNone/>
            </a:pPr>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106</a:t>
            </a:fld>
            <a:endParaRPr lang="en-GB" noProof="0" dirty="0"/>
          </a:p>
        </p:txBody>
      </p:sp>
      <p:sp>
        <p:nvSpPr>
          <p:cNvPr id="3" name="Tijdelijke aanduiding voor inhoud 2">
            <a:extLst>
              <a:ext uri="{FF2B5EF4-FFF2-40B4-BE49-F238E27FC236}">
                <a16:creationId xmlns:a16="http://schemas.microsoft.com/office/drawing/2014/main" id="{9E039ADD-5649-430F-8C55-604FBF04157C}"/>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3514781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9.1 Inleiding</a:t>
            </a:r>
          </a:p>
          <a:p>
            <a:pPr marL="86400" indent="0">
              <a:buNone/>
            </a:pPr>
            <a:r>
              <a:rPr lang="nl-BE" dirty="0">
                <a:solidFill>
                  <a:srgbClr val="5D9CC7"/>
                </a:solidFill>
              </a:rPr>
              <a:t>9.2 </a:t>
            </a:r>
            <a:r>
              <a:rPr lang="nl-BE" dirty="0" err="1">
                <a:solidFill>
                  <a:srgbClr val="5D9CC7"/>
                </a:solidFill>
              </a:rPr>
              <a:t>Chi-kwadraat-toets</a:t>
            </a:r>
            <a:endParaRPr lang="nl-BE" dirty="0">
              <a:solidFill>
                <a:srgbClr val="5D9CC7"/>
              </a:solidFill>
            </a:endParaRPr>
          </a:p>
          <a:p>
            <a:pPr marL="86400" indent="0">
              <a:buNone/>
            </a:pPr>
            <a:r>
              <a:rPr lang="nl-BE" dirty="0">
                <a:solidFill>
                  <a:srgbClr val="5D9CC7"/>
                </a:solidFill>
              </a:rPr>
              <a:t>9.3 </a:t>
            </a:r>
            <a:r>
              <a:rPr lang="nl-BE" dirty="0" err="1">
                <a:solidFill>
                  <a:srgbClr val="5D9CC7"/>
                </a:solidFill>
              </a:rPr>
              <a:t>Partitioneren</a:t>
            </a:r>
            <a:r>
              <a:rPr lang="nl-BE" dirty="0">
                <a:solidFill>
                  <a:srgbClr val="5D9CC7"/>
                </a:solidFill>
              </a:rPr>
              <a:t> van kruistabellen</a:t>
            </a:r>
          </a:p>
          <a:p>
            <a:pPr marL="86400" indent="0">
              <a:buNone/>
            </a:pPr>
            <a:r>
              <a:rPr lang="nl-BE" b="1" dirty="0">
                <a:solidFill>
                  <a:srgbClr val="C00000"/>
                </a:solidFill>
              </a:rPr>
              <a:t>9.4 Fisher-Exact-toets</a:t>
            </a:r>
          </a:p>
          <a:p>
            <a:pPr marL="86400" indent="0">
              <a:buNone/>
            </a:pPr>
            <a:r>
              <a:rPr lang="nl-BE" dirty="0">
                <a:solidFill>
                  <a:srgbClr val="5D9CC7"/>
                </a:solidFill>
              </a:rPr>
              <a:t>9.5 </a:t>
            </a:r>
            <a:r>
              <a:rPr lang="nl-BE" dirty="0" err="1">
                <a:solidFill>
                  <a:srgbClr val="5D9CC7"/>
                </a:solidFill>
              </a:rPr>
              <a:t>McNemar</a:t>
            </a:r>
            <a:r>
              <a:rPr lang="nl-BE" dirty="0">
                <a:solidFill>
                  <a:srgbClr val="5D9CC7"/>
                </a:solidFill>
              </a:rPr>
              <a:t>-toets</a:t>
            </a:r>
          </a:p>
          <a:p>
            <a:pPr marL="86400" indent="0">
              <a:buNone/>
            </a:pPr>
            <a:r>
              <a:rPr lang="nl-BE" dirty="0">
                <a:solidFill>
                  <a:srgbClr val="5D9CC7"/>
                </a:solidFill>
              </a:rPr>
              <a:t>9.6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107</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4230433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87FA35-A2A9-47D2-B705-6EA42514C1AE}"/>
              </a:ext>
            </a:extLst>
          </p:cNvPr>
          <p:cNvSpPr>
            <a:spLocks noGrp="1"/>
          </p:cNvSpPr>
          <p:nvPr>
            <p:ph type="title"/>
          </p:nvPr>
        </p:nvSpPr>
        <p:spPr/>
        <p:txBody>
          <a:bodyPr/>
          <a:lstStyle/>
          <a:p>
            <a:r>
              <a:rPr lang="nl-BE" dirty="0"/>
              <a:t>Fisher-Exact-toets</a:t>
            </a:r>
          </a:p>
        </p:txBody>
      </p:sp>
      <p:sp>
        <p:nvSpPr>
          <p:cNvPr id="3" name="Tijdelijke aanduiding voor inhoud 2">
            <a:extLst>
              <a:ext uri="{FF2B5EF4-FFF2-40B4-BE49-F238E27FC236}">
                <a16:creationId xmlns:a16="http://schemas.microsoft.com/office/drawing/2014/main" id="{AFA9732D-AB41-4AF6-9647-B5196F5786EE}"/>
              </a:ext>
            </a:extLst>
          </p:cNvPr>
          <p:cNvSpPr>
            <a:spLocks noGrp="1"/>
          </p:cNvSpPr>
          <p:nvPr>
            <p:ph idx="1"/>
          </p:nvPr>
        </p:nvSpPr>
        <p:spPr/>
        <p:txBody>
          <a:bodyPr>
            <a:normAutofit/>
          </a:bodyPr>
          <a:lstStyle/>
          <a:p>
            <a:pPr marL="86400" indent="0">
              <a:buNone/>
            </a:pPr>
            <a:r>
              <a:rPr lang="nl-BE" b="1" dirty="0">
                <a:solidFill>
                  <a:srgbClr val="7030A0"/>
                </a:solidFill>
                <a:highlight>
                  <a:srgbClr val="FFFF00"/>
                </a:highlight>
              </a:rPr>
              <a:t>Bv. 	Is er </a:t>
            </a:r>
            <a:r>
              <a:rPr lang="nl-BE" b="1" u="sng" dirty="0">
                <a:solidFill>
                  <a:srgbClr val="7030A0"/>
                </a:solidFill>
                <a:highlight>
                  <a:srgbClr val="FFFF00"/>
                </a:highlight>
              </a:rPr>
              <a:t>onder de respondenten die gescheiden </a:t>
            </a:r>
            <a:r>
              <a:rPr lang="nl-BE" b="1" dirty="0">
                <a:solidFill>
                  <a:srgbClr val="7030A0"/>
                </a:solidFill>
                <a:highlight>
                  <a:srgbClr val="FFFF00"/>
                </a:highlight>
              </a:rPr>
              <a:t>zijn een verschil tussen mannen en vrouwen omtrent het hebben van een langdurig gezondheidsprobleem?</a:t>
            </a:r>
            <a:br>
              <a:rPr lang="nl-BE" dirty="0"/>
            </a:br>
            <a:r>
              <a:rPr lang="nl-BE" dirty="0"/>
              <a:t>		(DATA_WAVE1_CenW.sav)</a:t>
            </a:r>
          </a:p>
          <a:p>
            <a:r>
              <a:rPr lang="nl-BE" b="1" dirty="0">
                <a:solidFill>
                  <a:srgbClr val="7030A0"/>
                </a:solidFill>
              </a:rPr>
              <a:t>Analyse uitvoeren op subset van de data:</a:t>
            </a:r>
          </a:p>
          <a:p>
            <a:pPr lvl="1"/>
            <a:r>
              <a:rPr lang="nl-BE" dirty="0"/>
              <a:t>Filter aanzetten</a:t>
            </a:r>
          </a:p>
        </p:txBody>
      </p:sp>
      <p:sp>
        <p:nvSpPr>
          <p:cNvPr id="4" name="Tijdelijke aanduiding voor dianummer 3">
            <a:extLst>
              <a:ext uri="{FF2B5EF4-FFF2-40B4-BE49-F238E27FC236}">
                <a16:creationId xmlns:a16="http://schemas.microsoft.com/office/drawing/2014/main" id="{842742EB-C86D-4FDA-9C6D-61B10DA12878}"/>
              </a:ext>
            </a:extLst>
          </p:cNvPr>
          <p:cNvSpPr>
            <a:spLocks noGrp="1"/>
          </p:cNvSpPr>
          <p:nvPr>
            <p:ph type="sldNum" sz="quarter" idx="12"/>
          </p:nvPr>
        </p:nvSpPr>
        <p:spPr/>
        <p:txBody>
          <a:bodyPr/>
          <a:lstStyle/>
          <a:p>
            <a:fld id="{7AE184E0-0BD4-4705-A12B-9B71DDE63301}" type="slidenum">
              <a:rPr lang="en-GB" noProof="0" smtClean="0"/>
              <a:t>108</a:t>
            </a:fld>
            <a:endParaRPr lang="en-GB" noProof="0" dirty="0"/>
          </a:p>
        </p:txBody>
      </p:sp>
      <p:sp>
        <p:nvSpPr>
          <p:cNvPr id="7" name="Tijdelijke aanduiding voor inhoud 6">
            <a:extLst>
              <a:ext uri="{FF2B5EF4-FFF2-40B4-BE49-F238E27FC236}">
                <a16:creationId xmlns:a16="http://schemas.microsoft.com/office/drawing/2014/main" id="{0D0C018F-1C9A-48DA-BABB-9289EDFCDCAD}"/>
              </a:ext>
            </a:extLst>
          </p:cNvPr>
          <p:cNvSpPr>
            <a:spLocks noGrp="1"/>
          </p:cNvSpPr>
          <p:nvPr>
            <p:ph idx="13"/>
          </p:nvPr>
        </p:nvSpPr>
        <p:spPr/>
        <p:txBody>
          <a:bodyPr/>
          <a:lstStyle/>
          <a:p>
            <a:r>
              <a:rPr lang="nl-BE" dirty="0"/>
              <a:t>																Opgelet: foutieve syntax op p. 269!</a:t>
            </a:r>
          </a:p>
        </p:txBody>
      </p:sp>
      <p:pic>
        <p:nvPicPr>
          <p:cNvPr id="8" name="Afbeelding 7">
            <a:extLst>
              <a:ext uri="{FF2B5EF4-FFF2-40B4-BE49-F238E27FC236}">
                <a16:creationId xmlns:a16="http://schemas.microsoft.com/office/drawing/2014/main" id="{1F1A04C8-0DCE-4C36-9DC4-181A14242C2C}"/>
              </a:ext>
            </a:extLst>
          </p:cNvPr>
          <p:cNvPicPr>
            <a:picLocks noChangeAspect="1"/>
          </p:cNvPicPr>
          <p:nvPr/>
        </p:nvPicPr>
        <p:blipFill>
          <a:blip r:embed="rId3"/>
          <a:stretch>
            <a:fillRect/>
          </a:stretch>
        </p:blipFill>
        <p:spPr>
          <a:xfrm>
            <a:off x="1568837" y="4738352"/>
            <a:ext cx="6349179" cy="4221158"/>
          </a:xfrm>
          <a:prstGeom prst="rect">
            <a:avLst/>
          </a:prstGeom>
        </p:spPr>
      </p:pic>
      <p:pic>
        <p:nvPicPr>
          <p:cNvPr id="10" name="Afbeelding 9">
            <a:extLst>
              <a:ext uri="{FF2B5EF4-FFF2-40B4-BE49-F238E27FC236}">
                <a16:creationId xmlns:a16="http://schemas.microsoft.com/office/drawing/2014/main" id="{AF2531F1-6C0C-4C52-9652-4788CF37B7BC}"/>
              </a:ext>
            </a:extLst>
          </p:cNvPr>
          <p:cNvPicPr>
            <a:picLocks noChangeAspect="1"/>
          </p:cNvPicPr>
          <p:nvPr/>
        </p:nvPicPr>
        <p:blipFill>
          <a:blip r:embed="rId4"/>
          <a:stretch>
            <a:fillRect/>
          </a:stretch>
        </p:blipFill>
        <p:spPr>
          <a:xfrm>
            <a:off x="8105817" y="4088816"/>
            <a:ext cx="8892092" cy="3045910"/>
          </a:xfrm>
          <a:prstGeom prst="rect">
            <a:avLst/>
          </a:prstGeom>
        </p:spPr>
      </p:pic>
      <p:pic>
        <p:nvPicPr>
          <p:cNvPr id="11" name="Afbeelding 10">
            <a:extLst>
              <a:ext uri="{FF2B5EF4-FFF2-40B4-BE49-F238E27FC236}">
                <a16:creationId xmlns:a16="http://schemas.microsoft.com/office/drawing/2014/main" id="{B2DA3AD1-22AE-4BB5-B547-B076504B806F}"/>
              </a:ext>
            </a:extLst>
          </p:cNvPr>
          <p:cNvPicPr>
            <a:picLocks noChangeAspect="1"/>
          </p:cNvPicPr>
          <p:nvPr/>
        </p:nvPicPr>
        <p:blipFill>
          <a:blip r:embed="rId5"/>
          <a:stretch>
            <a:fillRect/>
          </a:stretch>
        </p:blipFill>
        <p:spPr>
          <a:xfrm>
            <a:off x="9059779" y="7156377"/>
            <a:ext cx="7951827" cy="1600162"/>
          </a:xfrm>
          <a:prstGeom prst="rect">
            <a:avLst/>
          </a:prstGeom>
        </p:spPr>
      </p:pic>
    </p:spTree>
    <p:extLst>
      <p:ext uri="{BB962C8B-B14F-4D97-AF65-F5344CB8AC3E}">
        <p14:creationId xmlns:p14="http://schemas.microsoft.com/office/powerpoint/2010/main" val="38562036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87FA35-A2A9-47D2-B705-6EA42514C1AE}"/>
              </a:ext>
            </a:extLst>
          </p:cNvPr>
          <p:cNvSpPr>
            <a:spLocks noGrp="1"/>
          </p:cNvSpPr>
          <p:nvPr>
            <p:ph type="title"/>
          </p:nvPr>
        </p:nvSpPr>
        <p:spPr/>
        <p:txBody>
          <a:bodyPr/>
          <a:lstStyle/>
          <a:p>
            <a:r>
              <a:rPr lang="nl-BE" dirty="0"/>
              <a:t>Fisher-Exact-toets</a:t>
            </a:r>
          </a:p>
        </p:txBody>
      </p:sp>
      <p:sp>
        <p:nvSpPr>
          <p:cNvPr id="3" name="Tijdelijke aanduiding voor inhoud 2">
            <a:extLst>
              <a:ext uri="{FF2B5EF4-FFF2-40B4-BE49-F238E27FC236}">
                <a16:creationId xmlns:a16="http://schemas.microsoft.com/office/drawing/2014/main" id="{AFA9732D-AB41-4AF6-9647-B5196F5786EE}"/>
              </a:ext>
            </a:extLst>
          </p:cNvPr>
          <p:cNvSpPr>
            <a:spLocks noGrp="1"/>
          </p:cNvSpPr>
          <p:nvPr>
            <p:ph idx="1"/>
          </p:nvPr>
        </p:nvSpPr>
        <p:spPr>
          <a:xfrm>
            <a:off x="327069" y="1816272"/>
            <a:ext cx="16858641" cy="7937327"/>
          </a:xfrm>
        </p:spPr>
        <p:txBody>
          <a:bodyPr>
            <a:normAutofit/>
          </a:bodyPr>
          <a:lstStyle/>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t>Twee variabelen</a:t>
            </a:r>
          </a:p>
          <a:p>
            <a:pPr marL="1234350" lvl="1" indent="-514350">
              <a:buFont typeface="+mj-lt"/>
              <a:buAutoNum type="arabicPeriod"/>
            </a:pPr>
            <a:r>
              <a:rPr lang="nl-BE" b="1" dirty="0"/>
              <a:t>Welk meetniveau?</a:t>
            </a:r>
            <a:endParaRPr lang="nl-BE" dirty="0"/>
          </a:p>
          <a:p>
            <a:pPr lvl="2"/>
            <a:r>
              <a:rPr lang="nl-BE" dirty="0"/>
              <a:t>Geslacht: nominaal, twee categorieën</a:t>
            </a:r>
          </a:p>
          <a:p>
            <a:pPr lvl="2"/>
            <a:r>
              <a:rPr lang="nl-BE" dirty="0"/>
              <a:t>Hebben van gezondheidsprobleem (W1_Handicap): nominaal, twee categorieën</a:t>
            </a:r>
          </a:p>
          <a:p>
            <a:pPr marL="1234350" lvl="1" indent="-514350">
              <a:buFont typeface="+mj-lt"/>
              <a:buAutoNum type="arabicPeriod"/>
            </a:pPr>
            <a:r>
              <a:rPr lang="nl-BE" b="1" dirty="0"/>
              <a:t>Welke rol?</a:t>
            </a:r>
            <a:endParaRPr lang="nl-BE" dirty="0"/>
          </a:p>
          <a:p>
            <a:pPr lvl="2"/>
            <a:r>
              <a:rPr lang="nl-BE" dirty="0"/>
              <a:t>W1_Geslacht: onafhankelijke variabele</a:t>
            </a:r>
          </a:p>
          <a:p>
            <a:pPr lvl="2"/>
            <a:r>
              <a:rPr lang="nl-BE" dirty="0"/>
              <a:t>W1_Handicap: afhankelijke variabele</a:t>
            </a:r>
          </a:p>
          <a:p>
            <a:pPr lvl="2"/>
            <a:endParaRPr lang="nl-BE" dirty="0"/>
          </a:p>
          <a:p>
            <a:pPr lvl="4"/>
            <a:r>
              <a:rPr lang="nl-BE" b="1" dirty="0"/>
              <a:t>Flowchart: opnieuw </a:t>
            </a:r>
            <a:r>
              <a:rPr lang="nl-BE" b="1" dirty="0" err="1"/>
              <a:t>Chi-kwadraat-toets</a:t>
            </a:r>
            <a:endParaRPr lang="nl-BE" b="1" dirty="0"/>
          </a:p>
        </p:txBody>
      </p:sp>
      <p:sp>
        <p:nvSpPr>
          <p:cNvPr id="4" name="Tijdelijke aanduiding voor dianummer 3">
            <a:extLst>
              <a:ext uri="{FF2B5EF4-FFF2-40B4-BE49-F238E27FC236}">
                <a16:creationId xmlns:a16="http://schemas.microsoft.com/office/drawing/2014/main" id="{842742EB-C86D-4FDA-9C6D-61B10DA12878}"/>
              </a:ext>
            </a:extLst>
          </p:cNvPr>
          <p:cNvSpPr>
            <a:spLocks noGrp="1"/>
          </p:cNvSpPr>
          <p:nvPr>
            <p:ph type="sldNum" sz="quarter" idx="12"/>
          </p:nvPr>
        </p:nvSpPr>
        <p:spPr/>
        <p:txBody>
          <a:bodyPr/>
          <a:lstStyle/>
          <a:p>
            <a:fld id="{7AE184E0-0BD4-4705-A12B-9B71DDE63301}" type="slidenum">
              <a:rPr lang="en-GB" noProof="0" smtClean="0"/>
              <a:t>109</a:t>
            </a:fld>
            <a:endParaRPr lang="en-GB" noProof="0" dirty="0"/>
          </a:p>
        </p:txBody>
      </p:sp>
    </p:spTree>
    <p:extLst>
      <p:ext uri="{BB962C8B-B14F-4D97-AF65-F5344CB8AC3E}">
        <p14:creationId xmlns:p14="http://schemas.microsoft.com/office/powerpoint/2010/main" val="2919799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BBC8AD-BDA6-44DB-82BA-78F8168EA020}"/>
              </a:ext>
            </a:extLst>
          </p:cNvPr>
          <p:cNvSpPr>
            <a:spLocks noGrp="1"/>
          </p:cNvSpPr>
          <p:nvPr>
            <p:ph type="title"/>
          </p:nvPr>
        </p:nvSpPr>
        <p:spPr/>
        <p:txBody>
          <a:bodyPr/>
          <a:lstStyle/>
          <a:p>
            <a:r>
              <a:rPr lang="nl-BE" dirty="0"/>
              <a:t>Stap 1: Kiezen van de juiste analysemethode</a:t>
            </a:r>
          </a:p>
        </p:txBody>
      </p:sp>
      <p:sp>
        <p:nvSpPr>
          <p:cNvPr id="3" name="Tijdelijke aanduiding voor inhoud 2">
            <a:extLst>
              <a:ext uri="{FF2B5EF4-FFF2-40B4-BE49-F238E27FC236}">
                <a16:creationId xmlns:a16="http://schemas.microsoft.com/office/drawing/2014/main" id="{009FBF2F-BEF3-458A-8677-81A754169173}"/>
              </a:ext>
            </a:extLst>
          </p:cNvPr>
          <p:cNvSpPr>
            <a:spLocks noGrp="1"/>
          </p:cNvSpPr>
          <p:nvPr>
            <p:ph idx="1"/>
          </p:nvPr>
        </p:nvSpPr>
        <p:spPr>
          <a:xfrm>
            <a:off x="327069" y="1816272"/>
            <a:ext cx="16858641" cy="7469043"/>
          </a:xfrm>
        </p:spPr>
        <p:txBody>
          <a:bodyPr>
            <a:normAutofit/>
          </a:bodyPr>
          <a:lstStyle/>
          <a:p>
            <a:pPr marL="86400" indent="0">
              <a:buNone/>
            </a:pPr>
            <a:r>
              <a:rPr lang="nl-BE" b="1" dirty="0"/>
              <a:t>Gebruik Flowchart</a:t>
            </a:r>
          </a:p>
          <a:p>
            <a:r>
              <a:rPr lang="nl-BE" dirty="0"/>
              <a:t>Bv. Onderzoek naar gebruik stimulerende middelen onder studenten</a:t>
            </a:r>
          </a:p>
          <a:p>
            <a:pPr lvl="1"/>
            <a:r>
              <a:rPr lang="nl-BE" b="1" i="1" dirty="0">
                <a:solidFill>
                  <a:srgbClr val="C00000"/>
                </a:solidFill>
                <a:highlight>
                  <a:srgbClr val="FFFF00"/>
                </a:highlight>
              </a:rPr>
              <a:t>“Hebben leeftijd, geslacht, mate van uitstelgedrag en mate van normbesef een invloed op het gebruik van stimulerende middelen?”</a:t>
            </a:r>
          </a:p>
          <a:p>
            <a:pPr lvl="1"/>
            <a:r>
              <a:rPr lang="nl-BE" b="1" dirty="0"/>
              <a:t>Drie bepalende factoren</a:t>
            </a:r>
            <a:r>
              <a:rPr lang="nl-BE" dirty="0"/>
              <a:t>:</a:t>
            </a:r>
          </a:p>
          <a:p>
            <a:pPr marL="1821150" lvl="2" indent="-514350">
              <a:buFont typeface="+mj-lt"/>
              <a:buAutoNum type="arabicPeriod"/>
            </a:pPr>
            <a:r>
              <a:rPr lang="nl-BE" dirty="0"/>
              <a:t>Hoeveel variabelen? 		</a:t>
            </a:r>
          </a:p>
          <a:p>
            <a:pPr marL="1821150" lvl="2" indent="-514350">
              <a:buFont typeface="+mj-lt"/>
              <a:buAutoNum type="arabicPeriod"/>
            </a:pPr>
            <a:r>
              <a:rPr lang="nl-BE" dirty="0"/>
              <a:t>Meetniveau variabelen? (bekijk operationalisering van het kenmerk)					</a:t>
            </a:r>
          </a:p>
          <a:p>
            <a:pPr marL="1306800" lvl="2" indent="0">
              <a:buNone/>
            </a:pPr>
            <a:r>
              <a:rPr lang="nl-BE" dirty="0"/>
              <a:t>3. Afhankelijke variabele(n)</a:t>
            </a:r>
            <a:br>
              <a:rPr lang="nl-BE" dirty="0"/>
            </a:br>
            <a:r>
              <a:rPr lang="nl-BE" dirty="0"/>
              <a:t>		Onafhankelijke variabele(n)</a:t>
            </a:r>
          </a:p>
          <a:p>
            <a:pPr lvl="1"/>
            <a:endParaRPr lang="nl-BE" dirty="0"/>
          </a:p>
          <a:p>
            <a:pPr lvl="1"/>
            <a:endParaRPr lang="nl-BE" dirty="0"/>
          </a:p>
        </p:txBody>
      </p:sp>
      <p:sp>
        <p:nvSpPr>
          <p:cNvPr id="4" name="Tijdelijke aanduiding voor dianummer 3">
            <a:extLst>
              <a:ext uri="{FF2B5EF4-FFF2-40B4-BE49-F238E27FC236}">
                <a16:creationId xmlns:a16="http://schemas.microsoft.com/office/drawing/2014/main" id="{A5261FE9-1B25-4A44-BABC-180DDCB59BD2}"/>
              </a:ext>
            </a:extLst>
          </p:cNvPr>
          <p:cNvSpPr>
            <a:spLocks noGrp="1"/>
          </p:cNvSpPr>
          <p:nvPr>
            <p:ph type="sldNum" sz="quarter" idx="12"/>
          </p:nvPr>
        </p:nvSpPr>
        <p:spPr/>
        <p:txBody>
          <a:bodyPr/>
          <a:lstStyle/>
          <a:p>
            <a:fld id="{7AE184E0-0BD4-4705-A12B-9B71DDE63301}" type="slidenum">
              <a:rPr lang="en-GB" noProof="0" smtClean="0"/>
              <a:t>11</a:t>
            </a:fld>
            <a:endParaRPr lang="en-GB" noProof="0" dirty="0"/>
          </a:p>
        </p:txBody>
      </p:sp>
      <p:sp>
        <p:nvSpPr>
          <p:cNvPr id="6" name="Tijdelijke aanduiding voor inhoud 5">
            <a:extLst>
              <a:ext uri="{FF2B5EF4-FFF2-40B4-BE49-F238E27FC236}">
                <a16:creationId xmlns:a16="http://schemas.microsoft.com/office/drawing/2014/main" id="{6AFE4732-972F-4A8C-A703-ACF2508AD0BA}"/>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1185800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Fisher-Exact-toets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662526"/>
          </a:xfrm>
        </p:spPr>
        <p:txBody>
          <a:bodyPr>
            <a:normAutofit lnSpcReduction="10000"/>
          </a:bodyPr>
          <a:lstStyle/>
          <a:p>
            <a:r>
              <a:rPr lang="nl-BE" b="1" dirty="0"/>
              <a:t>Stap 2. </a:t>
            </a:r>
            <a:r>
              <a:rPr lang="nl-BE" dirty="0"/>
              <a:t>Datacontrole</a:t>
            </a:r>
          </a:p>
          <a:p>
            <a:pPr lvl="1"/>
            <a:r>
              <a:rPr lang="nl-BE" b="1" dirty="0"/>
              <a:t>Inconsistentiecheck</a:t>
            </a:r>
            <a:r>
              <a:rPr lang="nl-BE" dirty="0"/>
              <a:t>:</a:t>
            </a:r>
          </a:p>
          <a:p>
            <a:pPr lvl="2"/>
            <a:r>
              <a:rPr lang="nl-BE" dirty="0"/>
              <a:t>Geslacht: voorheen al gecontroleerd</a:t>
            </a:r>
          </a:p>
          <a:p>
            <a:pPr lvl="2"/>
            <a:endParaRPr lang="nl-BE" dirty="0"/>
          </a:p>
          <a:p>
            <a:pPr lvl="2"/>
            <a:endParaRPr lang="nl-BE" dirty="0"/>
          </a:p>
          <a:p>
            <a:pPr lvl="2"/>
            <a:endParaRPr lang="nl-BE" dirty="0"/>
          </a:p>
          <a:p>
            <a:pPr lvl="2"/>
            <a:endParaRPr lang="nl-BE" dirty="0"/>
          </a:p>
          <a:p>
            <a:pPr lvl="2"/>
            <a:endParaRPr lang="nl-BE" dirty="0"/>
          </a:p>
          <a:p>
            <a:pPr marL="1306800" lvl="2" indent="0">
              <a:buNone/>
            </a:pPr>
            <a:endParaRPr lang="nl-BE" dirty="0"/>
          </a:p>
          <a:p>
            <a:pPr lvl="1"/>
            <a:r>
              <a:rPr lang="nl-BE" b="1" dirty="0"/>
              <a:t>Assumptiecheck:</a:t>
            </a:r>
          </a:p>
          <a:p>
            <a:pPr marL="1821150" lvl="2" indent="-514350">
              <a:buFont typeface="+mj-lt"/>
              <a:buAutoNum type="arabicPeriod"/>
            </a:pPr>
            <a:r>
              <a:rPr lang="nl-BE" dirty="0"/>
              <a:t>Absolute frequenties: OK</a:t>
            </a:r>
          </a:p>
          <a:p>
            <a:pPr marL="1821150" lvl="2" indent="-514350">
              <a:buFont typeface="+mj-lt"/>
              <a:buAutoNum type="arabicPeriod"/>
            </a:pPr>
            <a:r>
              <a:rPr lang="nl-BE" dirty="0"/>
              <a:t>Mutueel exclusief: OK</a:t>
            </a:r>
          </a:p>
          <a:p>
            <a:pPr marL="1821150" lvl="2" indent="-514350">
              <a:buFont typeface="+mj-lt"/>
              <a:buAutoNum type="arabicPeriod"/>
            </a:pPr>
            <a:r>
              <a:rPr lang="nl-BE" dirty="0"/>
              <a:t>Onafhankelijke groepen: OK</a:t>
            </a:r>
          </a:p>
          <a:p>
            <a:pPr marL="1821150" lvl="2" indent="-514350">
              <a:buFont typeface="+mj-lt"/>
              <a:buAutoNum type="arabicPeriod"/>
            </a:pPr>
            <a:r>
              <a:rPr lang="nl-BE" i="1" dirty="0"/>
              <a:t>f(e) </a:t>
            </a:r>
            <a:r>
              <a:rPr lang="nl-BE" dirty="0"/>
              <a:t>van elke cel &gt; 5: Checken bij output</a:t>
            </a:r>
          </a:p>
          <a:p>
            <a:pPr lvl="2"/>
            <a:endParaRPr lang="nl-BE" dirty="0"/>
          </a:p>
          <a:p>
            <a:endParaRPr lang="nl-BE" dirty="0"/>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110</a:t>
            </a:fld>
            <a:endParaRPr lang="en-GB" noProof="0" dirty="0"/>
          </a:p>
        </p:txBody>
      </p:sp>
      <p:pic>
        <p:nvPicPr>
          <p:cNvPr id="2" name="Afbeelding 1">
            <a:extLst>
              <a:ext uri="{FF2B5EF4-FFF2-40B4-BE49-F238E27FC236}">
                <a16:creationId xmlns:a16="http://schemas.microsoft.com/office/drawing/2014/main" id="{BBEF3AE8-E1BA-46C3-A7DB-D64ED1F3E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295" y="3593539"/>
            <a:ext cx="6451526" cy="1199050"/>
          </a:xfrm>
          <a:prstGeom prst="rect">
            <a:avLst/>
          </a:prstGeom>
        </p:spPr>
      </p:pic>
      <p:pic>
        <p:nvPicPr>
          <p:cNvPr id="4" name="Tijdelijke aanduiding voor inhoud 3">
            <a:extLst>
              <a:ext uri="{FF2B5EF4-FFF2-40B4-BE49-F238E27FC236}">
                <a16:creationId xmlns:a16="http://schemas.microsoft.com/office/drawing/2014/main" id="{367968DB-2526-4DA9-A873-34ABECAF9CF5}"/>
              </a:ext>
            </a:extLst>
          </p:cNvPr>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8109283" y="4504868"/>
            <a:ext cx="8423113" cy="3070107"/>
          </a:xfrm>
        </p:spPr>
      </p:pic>
    </p:spTree>
    <p:extLst>
      <p:ext uri="{BB962C8B-B14F-4D97-AF65-F5344CB8AC3E}">
        <p14:creationId xmlns:p14="http://schemas.microsoft.com/office/powerpoint/2010/main" val="32766961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Fisher-Exact-toets</a:t>
            </a:r>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3. </a:t>
                </a:r>
                <a:r>
                  <a:rPr lang="nl-BE" dirty="0"/>
                  <a:t>Hypothesen formuleren</a:t>
                </a:r>
              </a:p>
              <a:p>
                <a:pPr lvl="1"/>
                <a:r>
                  <a:rPr lang="nl-BE" dirty="0"/>
                  <a:t>Best tweezijdig toetsen!</a:t>
                </a:r>
              </a:p>
              <a:p>
                <a:endParaRPr lang="nl-BE" dirty="0"/>
              </a:p>
              <a:p>
                <a:pPr marL="720000" lvl="1" indent="0">
                  <a:buNone/>
                </a:pPr>
                <a:r>
                  <a:rPr lang="nl-BE" b="1" dirty="0"/>
                  <a:t>	H</a:t>
                </a:r>
                <a:r>
                  <a:rPr lang="nl-BE" b="1" baseline="-25000" dirty="0"/>
                  <a:t>0</a:t>
                </a:r>
                <a:r>
                  <a:rPr lang="nl-BE" b="1" dirty="0"/>
                  <a:t>:	</a:t>
                </a:r>
                <a:r>
                  <a:rPr lang="nl-BE" i="1" dirty="0"/>
                  <a:t>Er is geen verband tussen geslacht en het hebben van een langdurig 								gezondheidsprobleem: er zijn geen verschillen tussen mannen en vrouwen</a:t>
                </a:r>
                <a:br>
                  <a:rPr lang="nl-BE" i="1" dirty="0"/>
                </a:br>
                <a:endParaRPr lang="nl-BE" b="1" dirty="0"/>
              </a:p>
              <a:p>
                <a:pPr marL="720000" lvl="1" indent="0">
                  <a:buNone/>
                </a:pPr>
                <a:r>
                  <a:rPr lang="nl-BE" b="1" dirty="0"/>
                  <a:t>	H</a:t>
                </a:r>
                <a:r>
                  <a:rPr lang="nl-BE" b="1" baseline="-25000" dirty="0"/>
                  <a:t>A</a:t>
                </a:r>
                <a:r>
                  <a:rPr lang="nl-BE" b="1" dirty="0"/>
                  <a:t>:	</a:t>
                </a:r>
                <a:r>
                  <a:rPr lang="nl-BE" i="1" dirty="0"/>
                  <a:t>Er is een verband tussen geslacht en het hebben van een langdurig 									gezondheidsprobleem: er zijn wel verschillen tussen mannen en vrouwen</a:t>
                </a:r>
                <a:br>
                  <a:rPr lang="nl-BE" i="1" dirty="0"/>
                </a:br>
                <a:endParaRPr lang="nl-BE" i="1" dirty="0"/>
              </a:p>
              <a:p>
                <a:r>
                  <a:rPr lang="nl-BE" b="1" dirty="0"/>
                  <a:t>Stap 4. </a:t>
                </a:r>
                <a:r>
                  <a:rPr lang="nl-BE" dirty="0"/>
                  <a:t>Significantieniveau bepalen</a:t>
                </a:r>
              </a:p>
              <a:p>
                <a:pPr lvl="1"/>
                <a:r>
                  <a:rPr lang="nl-BE" dirty="0"/>
                  <a:t>Minimaal </a:t>
                </a:r>
                <a14:m>
                  <m:oMath xmlns:m="http://schemas.openxmlformats.org/officeDocument/2006/math">
                    <m:r>
                      <a:rPr lang="nl-BE" i="1" smtClean="0">
                        <a:latin typeface="Cambria Math" panose="02040503050406030204" pitchFamily="18" charset="0"/>
                        <a:ea typeface="Cambria Math" panose="02040503050406030204" pitchFamily="18" charset="0"/>
                      </a:rPr>
                      <m:t>𝛼</m:t>
                    </m:r>
                  </m:oMath>
                </a14:m>
                <a:r>
                  <a:rPr lang="nl-BE" dirty="0"/>
                  <a:t> = .05</a:t>
                </a:r>
              </a:p>
              <a:p>
                <a:pPr lvl="1"/>
                <a:r>
                  <a:rPr lang="nl-BE" dirty="0"/>
                  <a:t>Wanneer n &gt; 400: </a:t>
                </a:r>
                <a:r>
                  <a:rPr lang="nl-BE" b="1" dirty="0"/>
                  <a:t>beter </a:t>
                </a:r>
                <a:r>
                  <a:rPr lang="nl-BE" b="1" dirty="0">
                    <a:solidFill>
                      <a:srgbClr val="C00000"/>
                    </a:solidFill>
                  </a:rPr>
                  <a:t>n = 96, dus hanteer .05</a:t>
                </a:r>
              </a:p>
              <a:p>
                <a:endParaRPr lang="nl-BE" dirty="0"/>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164888"/>
              </a:xfrm>
              <a:blipFill>
                <a:blip r:embed="rId3"/>
                <a:stretch>
                  <a:fillRect l="-145" t="-511"/>
                </a:stretch>
              </a:blipFill>
            </p:spPr>
            <p:txBody>
              <a:bodyPr/>
              <a:lstStyle/>
              <a:p>
                <a:r>
                  <a:rPr lang="nl-BE">
                    <a:noFill/>
                  </a:rPr>
                  <a:t> </a:t>
                </a:r>
              </a:p>
            </p:txBody>
          </p:sp>
        </mc:Fallback>
      </mc:AlternateContent>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111</a:t>
            </a:fld>
            <a:endParaRPr lang="en-GB" noProof="0" dirty="0"/>
          </a:p>
        </p:txBody>
      </p:sp>
    </p:spTree>
    <p:extLst>
      <p:ext uri="{BB962C8B-B14F-4D97-AF65-F5344CB8AC3E}">
        <p14:creationId xmlns:p14="http://schemas.microsoft.com/office/powerpoint/2010/main" val="39802738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3ACCD34F-D115-4468-BAFC-D5A2A0D21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95" y="5565108"/>
            <a:ext cx="8573903" cy="4121236"/>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Fisher-Exact-toets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240016" y="1812263"/>
            <a:ext cx="16858641" cy="7164888"/>
          </a:xfrm>
        </p:spPr>
        <p:txBody>
          <a:bodyPr>
            <a:normAutofit/>
          </a:bodyPr>
          <a:lstStyle/>
          <a:p>
            <a:r>
              <a:rPr lang="nl-BE" b="1" dirty="0"/>
              <a:t>Stap 5. </a:t>
            </a:r>
            <a:r>
              <a:rPr lang="nl-BE" dirty="0"/>
              <a:t>Toetsingsgrootheid en p-waarde berekenen</a:t>
            </a:r>
          </a:p>
          <a:p>
            <a:pPr lvl="1"/>
            <a:r>
              <a:rPr lang="nl-BE" b="1" i="1" dirty="0">
                <a:solidFill>
                  <a:srgbClr val="002060"/>
                </a:solidFill>
              </a:rPr>
              <a:t>Syntax </a:t>
            </a:r>
            <a:r>
              <a:rPr lang="nl-BE" b="1" dirty="0">
                <a:solidFill>
                  <a:srgbClr val="002060"/>
                </a:solidFill>
              </a:rPr>
              <a:t>en output</a:t>
            </a:r>
            <a:r>
              <a:rPr lang="nl-BE" b="1" dirty="0"/>
              <a:t>:</a:t>
            </a:r>
          </a:p>
        </p:txBody>
      </p:sp>
      <p:pic>
        <p:nvPicPr>
          <p:cNvPr id="9" name="Tijdelijke aanduiding voor inhoud 8">
            <a:extLst>
              <a:ext uri="{FF2B5EF4-FFF2-40B4-BE49-F238E27FC236}">
                <a16:creationId xmlns:a16="http://schemas.microsoft.com/office/drawing/2014/main" id="{92C8F183-D020-4287-AB5E-569122FE2AA3}"/>
              </a:ext>
            </a:extLst>
          </p:cNvPr>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8302391" y="2521456"/>
            <a:ext cx="8342269" cy="3535139"/>
          </a:xfrm>
        </p:spPr>
      </p:pic>
      <p:sp>
        <p:nvSpPr>
          <p:cNvPr id="8" name="Tijdelijke aanduiding voor dianummer 3">
            <a:extLst>
              <a:ext uri="{FF2B5EF4-FFF2-40B4-BE49-F238E27FC236}">
                <a16:creationId xmlns:a16="http://schemas.microsoft.com/office/drawing/2014/main" id="{C2A1AC9A-7B3C-43F5-930D-626BDBFCC4F8}"/>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112</a:t>
            </a:fld>
            <a:endParaRPr lang="en-GB" noProof="0" dirty="0"/>
          </a:p>
        </p:txBody>
      </p:sp>
      <p:pic>
        <p:nvPicPr>
          <p:cNvPr id="3" name="Afbeelding 2">
            <a:extLst>
              <a:ext uri="{FF2B5EF4-FFF2-40B4-BE49-F238E27FC236}">
                <a16:creationId xmlns:a16="http://schemas.microsoft.com/office/drawing/2014/main" id="{1A94FEE9-52D9-4641-BB6C-C1403A167A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2662" y="3079661"/>
            <a:ext cx="5317083" cy="2485447"/>
          </a:xfrm>
          <a:prstGeom prst="rect">
            <a:avLst/>
          </a:prstGeom>
        </p:spPr>
      </p:pic>
      <p:sp>
        <p:nvSpPr>
          <p:cNvPr id="17" name="Pijl: omlaag 16">
            <a:extLst>
              <a:ext uri="{FF2B5EF4-FFF2-40B4-BE49-F238E27FC236}">
                <a16:creationId xmlns:a16="http://schemas.microsoft.com/office/drawing/2014/main" id="{DF1A04CE-FD8D-4DC4-BC33-4ADC934E182C}"/>
              </a:ext>
            </a:extLst>
          </p:cNvPr>
          <p:cNvSpPr/>
          <p:nvPr/>
        </p:nvSpPr>
        <p:spPr>
          <a:xfrm rot="15092193">
            <a:off x="10138695" y="8245609"/>
            <a:ext cx="319397" cy="1233288"/>
          </a:xfrm>
          <a:prstGeom prst="downArrow">
            <a:avLst/>
          </a:prstGeom>
          <a:solidFill>
            <a:schemeClr val="bg1"/>
          </a:solidFill>
          <a:ln w="317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Rechthoek 17">
            <a:extLst>
              <a:ext uri="{FF2B5EF4-FFF2-40B4-BE49-F238E27FC236}">
                <a16:creationId xmlns:a16="http://schemas.microsoft.com/office/drawing/2014/main" id="{D4DB1778-4A05-40F6-833C-4AE6AC7EB183}"/>
              </a:ext>
            </a:extLst>
          </p:cNvPr>
          <p:cNvSpPr/>
          <p:nvPr/>
        </p:nvSpPr>
        <p:spPr>
          <a:xfrm>
            <a:off x="11020926" y="6741008"/>
            <a:ext cx="5729901" cy="1938992"/>
          </a:xfrm>
          <a:prstGeom prst="rect">
            <a:avLst/>
          </a:prstGeom>
          <a:ln w="38100">
            <a:solidFill>
              <a:srgbClr val="003366"/>
            </a:solidFill>
          </a:ln>
        </p:spPr>
        <p:txBody>
          <a:bodyPr wrap="square">
            <a:spAutoFit/>
          </a:bodyPr>
          <a:lstStyle/>
          <a:p>
            <a:r>
              <a:rPr lang="nl-BE" sz="2400" b="1" dirty="0">
                <a:solidFill>
                  <a:srgbClr val="C00000"/>
                </a:solidFill>
                <a:latin typeface="Verdana" panose="020B0604030504040204" pitchFamily="34" charset="0"/>
                <a:ea typeface="Verdana" panose="020B0604030504040204" pitchFamily="34" charset="0"/>
              </a:rPr>
              <a:t>ASSUMPTIE 4 niet OK!</a:t>
            </a:r>
          </a:p>
          <a:p>
            <a:pPr marL="342900" indent="-342900">
              <a:buFont typeface="Wingdings" panose="05000000000000000000" pitchFamily="2" charset="2"/>
              <a:buChar char="Ø"/>
            </a:pPr>
            <a:r>
              <a:rPr lang="nl-BE" sz="2400" dirty="0" err="1">
                <a:solidFill>
                  <a:srgbClr val="C00000"/>
                </a:solidFill>
                <a:latin typeface="Verdana" panose="020B0604030504040204" pitchFamily="34" charset="0"/>
                <a:ea typeface="Verdana" panose="020B0604030504040204" pitchFamily="34" charset="0"/>
              </a:rPr>
              <a:t>Chi-kwadraat-toets</a:t>
            </a:r>
            <a:r>
              <a:rPr lang="nl-BE" sz="2400" dirty="0">
                <a:solidFill>
                  <a:srgbClr val="C00000"/>
                </a:solidFill>
                <a:latin typeface="Verdana" panose="020B0604030504040204" pitchFamily="34" charset="0"/>
                <a:ea typeface="Verdana" panose="020B0604030504040204" pitchFamily="34" charset="0"/>
              </a:rPr>
              <a:t> mag niet geïnterpreteerd worden</a:t>
            </a:r>
          </a:p>
          <a:p>
            <a:pPr marL="342900" indent="-342900">
              <a:buFont typeface="Wingdings" panose="05000000000000000000" pitchFamily="2" charset="2"/>
              <a:buChar char="Ø"/>
            </a:pPr>
            <a:r>
              <a:rPr lang="nl-BE" sz="2400" dirty="0">
                <a:solidFill>
                  <a:srgbClr val="C00000"/>
                </a:solidFill>
                <a:latin typeface="Verdana" panose="020B0604030504040204" pitchFamily="34" charset="0"/>
                <a:ea typeface="Verdana" panose="020B0604030504040204" pitchFamily="34" charset="0"/>
              </a:rPr>
              <a:t>Flowchart: </a:t>
            </a:r>
            <a:r>
              <a:rPr lang="nl-BE" sz="2400" b="1" dirty="0">
                <a:solidFill>
                  <a:srgbClr val="C00000"/>
                </a:solidFill>
                <a:latin typeface="Verdana" panose="020B0604030504040204" pitchFamily="34" charset="0"/>
                <a:ea typeface="Verdana" panose="020B0604030504040204" pitchFamily="34" charset="0"/>
              </a:rPr>
              <a:t>Fisher-Exact-toets</a:t>
            </a:r>
            <a:r>
              <a:rPr lang="nl-BE" sz="2400" dirty="0">
                <a:solidFill>
                  <a:srgbClr val="C00000"/>
                </a:solidFill>
                <a:latin typeface="Verdana" panose="020B0604030504040204" pitchFamily="34" charset="0"/>
                <a:ea typeface="Verdana" panose="020B0604030504040204" pitchFamily="34" charset="0"/>
              </a:rPr>
              <a:t> als alternatief</a:t>
            </a:r>
          </a:p>
        </p:txBody>
      </p:sp>
      <p:sp>
        <p:nvSpPr>
          <p:cNvPr id="19" name="Rechthoek 18">
            <a:extLst>
              <a:ext uri="{FF2B5EF4-FFF2-40B4-BE49-F238E27FC236}">
                <a16:creationId xmlns:a16="http://schemas.microsoft.com/office/drawing/2014/main" id="{2CB1D703-653C-4BE1-8A5D-35ADFED0892F}"/>
              </a:ext>
            </a:extLst>
          </p:cNvPr>
          <p:cNvSpPr/>
          <p:nvPr/>
        </p:nvSpPr>
        <p:spPr>
          <a:xfrm>
            <a:off x="2048263" y="8959510"/>
            <a:ext cx="7384495" cy="325085"/>
          </a:xfrm>
          <a:prstGeom prst="rect">
            <a:avLst/>
          </a:prstGeom>
          <a:noFill/>
          <a:ln w="3810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219151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78AA1C28-521A-4E74-9B2B-EB16A94D1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7167" y="4745708"/>
            <a:ext cx="8573903" cy="4121236"/>
          </a:xfrm>
          <a:prstGeom prst="rect">
            <a:avLst/>
          </a:prstGeom>
        </p:spPr>
      </p:pic>
      <p:sp>
        <p:nvSpPr>
          <p:cNvPr id="2" name="Titel 1">
            <a:extLst>
              <a:ext uri="{FF2B5EF4-FFF2-40B4-BE49-F238E27FC236}">
                <a16:creationId xmlns:a16="http://schemas.microsoft.com/office/drawing/2014/main" id="{3704CA0B-0791-4E32-9ADA-F6742FA20A58}"/>
              </a:ext>
            </a:extLst>
          </p:cNvPr>
          <p:cNvSpPr>
            <a:spLocks noGrp="1"/>
          </p:cNvSpPr>
          <p:nvPr>
            <p:ph type="title"/>
          </p:nvPr>
        </p:nvSpPr>
        <p:spPr/>
        <p:txBody>
          <a:bodyPr/>
          <a:lstStyle/>
          <a:p>
            <a:r>
              <a:rPr lang="nl-BE" dirty="0"/>
              <a:t>Fisher-Exact-toets</a:t>
            </a:r>
          </a:p>
        </p:txBody>
      </p:sp>
      <mc:AlternateContent xmlns:mc="http://schemas.openxmlformats.org/markup-compatibility/2006">
        <mc:Choice xmlns:a14="http://schemas.microsoft.com/office/drawing/2010/main" Requires="a14">
          <p:sp>
            <p:nvSpPr>
              <p:cNvPr id="3" name="Tijdelijke aanduiding voor inhoud 2">
                <a:extLst>
                  <a:ext uri="{FF2B5EF4-FFF2-40B4-BE49-F238E27FC236}">
                    <a16:creationId xmlns:a16="http://schemas.microsoft.com/office/drawing/2014/main" id="{E62927EB-BFED-4EA9-BA6F-18E9DD2CACC3}"/>
                  </a:ext>
                </a:extLst>
              </p:cNvPr>
              <p:cNvSpPr>
                <a:spLocks noGrp="1"/>
              </p:cNvSpPr>
              <p:nvPr>
                <p:ph idx="1"/>
              </p:nvPr>
            </p:nvSpPr>
            <p:spPr/>
            <p:txBody>
              <a:bodyPr/>
              <a:lstStyle/>
              <a:p>
                <a:r>
                  <a:rPr lang="nl-BE" dirty="0"/>
                  <a:t>Chi</a:t>
                </a:r>
                <a:r>
                  <a:rPr lang="nl-BE" baseline="30000" dirty="0"/>
                  <a:t>2</a:t>
                </a:r>
                <a:r>
                  <a:rPr lang="nl-BE" dirty="0"/>
                  <a:t>-toets bij kleine steekproeven</a:t>
                </a:r>
              </a:p>
              <a:p>
                <a:pPr lvl="1"/>
                <a:r>
                  <a:rPr lang="nl-BE" dirty="0"/>
                  <a:t>Steekproe</a:t>
                </a:r>
                <a:r>
                  <a:rPr lang="nl-BE" u="sng" dirty="0"/>
                  <a:t>ven</a:t>
                </a:r>
                <a:r>
                  <a:rPr lang="nl-BE" dirty="0"/>
                  <a:t>verdeling benadert onvoldoende</a:t>
                </a:r>
                <a:r>
                  <a:rPr lang="nl-BE" b="1" dirty="0"/>
                  <a:t> </a:t>
                </a:r>
                <a14:m>
                  <m:oMath xmlns:m="http://schemas.openxmlformats.org/officeDocument/2006/math">
                    <m:sSup>
                      <m:sSupPr>
                        <m:ctrlPr>
                          <a:rPr lang="nl-BE" b="1" i="1">
                            <a:latin typeface="Cambria Math" panose="02040503050406030204" pitchFamily="18" charset="0"/>
                          </a:rPr>
                        </m:ctrlPr>
                      </m:sSupPr>
                      <m:e>
                        <m:r>
                          <a:rPr lang="nl-BE" b="1" i="1">
                            <a:latin typeface="Cambria Math" panose="02040503050406030204" pitchFamily="18" charset="0"/>
                          </a:rPr>
                          <m:t>𝑿</m:t>
                        </m:r>
                      </m:e>
                      <m:sup>
                        <m:r>
                          <a:rPr lang="nl-BE" b="1" i="1">
                            <a:latin typeface="Cambria Math" panose="02040503050406030204" pitchFamily="18" charset="0"/>
                          </a:rPr>
                          <m:t>𝟐</m:t>
                        </m:r>
                      </m:sup>
                    </m:sSup>
                  </m:oMath>
                </a14:m>
                <a:r>
                  <a:rPr lang="nl-BE" b="1" dirty="0"/>
                  <a:t>-verdeling</a:t>
                </a:r>
              </a:p>
              <a:p>
                <a:pPr lvl="1"/>
                <a:r>
                  <a:rPr lang="nl-BE" b="1" dirty="0"/>
                  <a:t> </a:t>
                </a:r>
                <a:r>
                  <a:rPr lang="nl-BE" i="1" dirty="0"/>
                  <a:t>p</a:t>
                </a:r>
                <a:r>
                  <a:rPr lang="nl-BE" dirty="0"/>
                  <a:t>-waarde klopt dus niet helemaal</a:t>
                </a:r>
              </a:p>
              <a:p>
                <a:r>
                  <a:rPr lang="nl-BE" b="1" dirty="0"/>
                  <a:t>Fisher-Exact-toets</a:t>
                </a:r>
              </a:p>
              <a:p>
                <a:pPr lvl="1"/>
                <a:r>
                  <a:rPr lang="nl-BE" dirty="0"/>
                  <a:t>Geeft een </a:t>
                </a:r>
                <a:r>
                  <a:rPr lang="nl-BE" b="1" dirty="0"/>
                  <a:t>gecorrigeerde, meer nauwkeurige </a:t>
                </a:r>
                <a:r>
                  <a:rPr lang="nl-BE" b="1" i="1" dirty="0"/>
                  <a:t>p</a:t>
                </a:r>
                <a:r>
                  <a:rPr lang="nl-BE" b="1" dirty="0"/>
                  <a:t>-waarde</a:t>
                </a:r>
              </a:p>
              <a:p>
                <a:pPr lvl="1"/>
                <a:r>
                  <a:rPr lang="nl-BE" dirty="0"/>
                  <a:t>Bij </a:t>
                </a:r>
                <a:r>
                  <a:rPr lang="nl-BE" b="1" dirty="0"/>
                  <a:t>2X2</a:t>
                </a:r>
                <a:r>
                  <a:rPr lang="nl-BE" dirty="0"/>
                  <a:t>-kruistabellen</a:t>
                </a:r>
              </a:p>
              <a:p>
                <a:pPr lvl="2"/>
                <a:r>
                  <a:rPr lang="nl-BE" b="1" dirty="0"/>
                  <a:t>Automatisch gegenereerd</a:t>
                </a:r>
                <a:r>
                  <a:rPr lang="nl-BE" dirty="0"/>
                  <a:t> in SPSS</a:t>
                </a:r>
              </a:p>
              <a:p>
                <a:pPr lvl="1"/>
                <a:r>
                  <a:rPr lang="nl-BE" dirty="0"/>
                  <a:t>Gecorrigeerde 2-sided </a:t>
                </a:r>
                <a:r>
                  <a:rPr lang="nl-BE" i="1" dirty="0"/>
                  <a:t>p</a:t>
                </a:r>
                <a:r>
                  <a:rPr lang="nl-BE" dirty="0"/>
                  <a:t>-</a:t>
                </a:r>
                <a:r>
                  <a:rPr lang="nl-BE" dirty="0" err="1"/>
                  <a:t>value</a:t>
                </a:r>
                <a:br>
                  <a:rPr lang="nl-BE" dirty="0"/>
                </a:br>
                <a:r>
                  <a:rPr lang="nl-BE" dirty="0"/>
                  <a:t>= .451 (vergelijken met</a:t>
                </a:r>
                <a:r>
                  <a:rPr lang="nl-NL" dirty="0"/>
                  <a:t> </a:t>
                </a:r>
                <a14:m>
                  <m:oMath xmlns:m="http://schemas.openxmlformats.org/officeDocument/2006/math">
                    <m:r>
                      <a:rPr lang="nl-BE" b="1" i="1" smtClean="0">
                        <a:latin typeface="Cambria Math" panose="02040503050406030204" pitchFamily="18" charset="0"/>
                        <a:ea typeface="Cambria Math" panose="02040503050406030204" pitchFamily="18" charset="0"/>
                      </a:rPr>
                      <m:t>𝜶</m:t>
                    </m:r>
                  </m:oMath>
                </a14:m>
                <a:r>
                  <a:rPr lang="nl-BE" b="1" dirty="0"/>
                  <a:t> = .05)</a:t>
                </a:r>
              </a:p>
              <a:p>
                <a:pPr lvl="1"/>
                <a:br>
                  <a:rPr lang="nl-BE" dirty="0"/>
                </a:br>
                <a:endParaRPr lang="nl-BE" dirty="0"/>
              </a:p>
            </p:txBody>
          </p:sp>
        </mc:Choice>
        <mc:Fallback>
          <p:sp>
            <p:nvSpPr>
              <p:cNvPr id="3" name="Tijdelijke aanduiding voor inhoud 2">
                <a:extLst>
                  <a:ext uri="{FF2B5EF4-FFF2-40B4-BE49-F238E27FC236}">
                    <a16:creationId xmlns:a16="http://schemas.microsoft.com/office/drawing/2014/main" id="{E62927EB-BFED-4EA9-BA6F-18E9DD2CACC3}"/>
                  </a:ext>
                </a:extLst>
              </p:cNvPr>
              <p:cNvSpPr>
                <a:spLocks noGrp="1" noRot="1" noChangeAspect="1" noMove="1" noResize="1" noEditPoints="1" noAdjustHandles="1" noChangeArrowheads="1" noChangeShapeType="1" noTextEdit="1"/>
              </p:cNvSpPr>
              <p:nvPr>
                <p:ph idx="1"/>
              </p:nvPr>
            </p:nvSpPr>
            <p:spPr>
              <a:blipFill>
                <a:blip r:embed="rId4"/>
                <a:stretch>
                  <a:fillRect l="-145" t="-533"/>
                </a:stretch>
              </a:blipFill>
            </p:spPr>
            <p:txBody>
              <a:bodyPr/>
              <a:lstStyle/>
              <a:p>
                <a:r>
                  <a:rPr lang="nl-NL">
                    <a:noFill/>
                  </a:rPr>
                  <a:t> </a:t>
                </a:r>
              </a:p>
            </p:txBody>
          </p:sp>
        </mc:Fallback>
      </mc:AlternateContent>
      <p:sp>
        <p:nvSpPr>
          <p:cNvPr id="4" name="Tijdelijke aanduiding voor dianummer 3">
            <a:extLst>
              <a:ext uri="{FF2B5EF4-FFF2-40B4-BE49-F238E27FC236}">
                <a16:creationId xmlns:a16="http://schemas.microsoft.com/office/drawing/2014/main" id="{4B83EA95-A2F7-4129-9792-9392E6822B79}"/>
              </a:ext>
            </a:extLst>
          </p:cNvPr>
          <p:cNvSpPr>
            <a:spLocks noGrp="1"/>
          </p:cNvSpPr>
          <p:nvPr>
            <p:ph type="sldNum" sz="quarter" idx="12"/>
          </p:nvPr>
        </p:nvSpPr>
        <p:spPr/>
        <p:txBody>
          <a:bodyPr/>
          <a:lstStyle/>
          <a:p>
            <a:fld id="{7AE184E0-0BD4-4705-A12B-9B71DDE63301}" type="slidenum">
              <a:rPr lang="en-GB" noProof="0" smtClean="0"/>
              <a:t>113</a:t>
            </a:fld>
            <a:endParaRPr lang="en-GB" noProof="0" dirty="0"/>
          </a:p>
        </p:txBody>
      </p:sp>
      <p:sp>
        <p:nvSpPr>
          <p:cNvPr id="5" name="Tijdelijke aanduiding voor inhoud 4">
            <a:extLst>
              <a:ext uri="{FF2B5EF4-FFF2-40B4-BE49-F238E27FC236}">
                <a16:creationId xmlns:a16="http://schemas.microsoft.com/office/drawing/2014/main" id="{5399D2CB-928C-42E1-A9BE-5C45A2DDBB6E}"/>
              </a:ext>
            </a:extLst>
          </p:cNvPr>
          <p:cNvSpPr>
            <a:spLocks noGrp="1"/>
          </p:cNvSpPr>
          <p:nvPr>
            <p:ph idx="13"/>
          </p:nvPr>
        </p:nvSpPr>
        <p:spPr/>
        <p:txBody>
          <a:bodyPr/>
          <a:lstStyle/>
          <a:p>
            <a:endParaRPr lang="nl-BE"/>
          </a:p>
        </p:txBody>
      </p:sp>
      <p:sp>
        <p:nvSpPr>
          <p:cNvPr id="7" name="Rechthoek 6">
            <a:extLst>
              <a:ext uri="{FF2B5EF4-FFF2-40B4-BE49-F238E27FC236}">
                <a16:creationId xmlns:a16="http://schemas.microsoft.com/office/drawing/2014/main" id="{72248029-B479-4096-8DD8-40B866A9660E}"/>
              </a:ext>
            </a:extLst>
          </p:cNvPr>
          <p:cNvSpPr/>
          <p:nvPr/>
        </p:nvSpPr>
        <p:spPr>
          <a:xfrm>
            <a:off x="8669337" y="6961016"/>
            <a:ext cx="8342269" cy="318089"/>
          </a:xfrm>
          <a:prstGeom prst="rect">
            <a:avLst/>
          </a:prstGeom>
          <a:noFill/>
          <a:ln w="3810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375074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a:t>Fisher-Exact-toets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dirty="0"/>
              <a:t>Bij Fisher-Exact-toets worden enkel de </a:t>
            </a:r>
            <a:r>
              <a:rPr lang="nl-BE" i="1" dirty="0"/>
              <a:t>p</a:t>
            </a:r>
            <a:r>
              <a:rPr lang="nl-BE" dirty="0"/>
              <a:t>-waarden gerapporteerd</a:t>
            </a:r>
          </a:p>
          <a:p>
            <a:pPr lvl="1"/>
            <a:r>
              <a:rPr lang="nl-BE" dirty="0"/>
              <a:t>In tekst:</a:t>
            </a:r>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pPr marL="86400" indent="0">
              <a:buNone/>
            </a:pPr>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114</a:t>
            </a:fld>
            <a:endParaRPr lang="en-GB" noProof="0" dirty="0"/>
          </a:p>
        </p:txBody>
      </p:sp>
      <p:pic>
        <p:nvPicPr>
          <p:cNvPr id="3" name="Afbeelding 2">
            <a:extLst>
              <a:ext uri="{FF2B5EF4-FFF2-40B4-BE49-F238E27FC236}">
                <a16:creationId xmlns:a16="http://schemas.microsoft.com/office/drawing/2014/main" id="{110B736B-9B1C-4DE7-B5D0-E3A36A90D511}"/>
              </a:ext>
            </a:extLst>
          </p:cNvPr>
          <p:cNvPicPr>
            <a:picLocks noChangeAspect="1"/>
          </p:cNvPicPr>
          <p:nvPr/>
        </p:nvPicPr>
        <p:blipFill>
          <a:blip r:embed="rId3"/>
          <a:stretch>
            <a:fillRect/>
          </a:stretch>
        </p:blipFill>
        <p:spPr>
          <a:xfrm>
            <a:off x="1792482" y="4083814"/>
            <a:ext cx="13927813" cy="2629806"/>
          </a:xfrm>
          <a:prstGeom prst="rect">
            <a:avLst/>
          </a:prstGeom>
        </p:spPr>
      </p:pic>
    </p:spTree>
    <p:extLst>
      <p:ext uri="{BB962C8B-B14F-4D97-AF65-F5344CB8AC3E}">
        <p14:creationId xmlns:p14="http://schemas.microsoft.com/office/powerpoint/2010/main" val="7625580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9.1 Inleiding</a:t>
            </a:r>
          </a:p>
          <a:p>
            <a:pPr marL="86400" indent="0">
              <a:buNone/>
            </a:pPr>
            <a:r>
              <a:rPr lang="nl-BE" dirty="0">
                <a:solidFill>
                  <a:srgbClr val="5D9CC7"/>
                </a:solidFill>
              </a:rPr>
              <a:t>9.2 </a:t>
            </a:r>
            <a:r>
              <a:rPr lang="nl-BE" dirty="0" err="1">
                <a:solidFill>
                  <a:srgbClr val="5D9CC7"/>
                </a:solidFill>
              </a:rPr>
              <a:t>Chi-kwadraat-toets</a:t>
            </a:r>
            <a:endParaRPr lang="nl-BE" dirty="0">
              <a:solidFill>
                <a:srgbClr val="5D9CC7"/>
              </a:solidFill>
            </a:endParaRPr>
          </a:p>
          <a:p>
            <a:pPr marL="86400" indent="0">
              <a:buNone/>
            </a:pPr>
            <a:r>
              <a:rPr lang="nl-BE" dirty="0">
                <a:solidFill>
                  <a:srgbClr val="5D9CC7"/>
                </a:solidFill>
              </a:rPr>
              <a:t>9.3 </a:t>
            </a:r>
            <a:r>
              <a:rPr lang="nl-BE" dirty="0" err="1">
                <a:solidFill>
                  <a:srgbClr val="5D9CC7"/>
                </a:solidFill>
              </a:rPr>
              <a:t>Partitioneren</a:t>
            </a:r>
            <a:r>
              <a:rPr lang="nl-BE" dirty="0">
                <a:solidFill>
                  <a:srgbClr val="5D9CC7"/>
                </a:solidFill>
              </a:rPr>
              <a:t> van kruistabellen</a:t>
            </a:r>
          </a:p>
          <a:p>
            <a:pPr marL="86400" indent="0">
              <a:buNone/>
            </a:pPr>
            <a:r>
              <a:rPr lang="nl-BE" dirty="0">
                <a:solidFill>
                  <a:srgbClr val="5D9CC7"/>
                </a:solidFill>
              </a:rPr>
              <a:t>9.4 Fisher-Exact-toets</a:t>
            </a:r>
          </a:p>
          <a:p>
            <a:pPr marL="86400" indent="0">
              <a:buNone/>
            </a:pPr>
            <a:r>
              <a:rPr lang="nl-BE" b="1" dirty="0">
                <a:solidFill>
                  <a:srgbClr val="C00000"/>
                </a:solidFill>
              </a:rPr>
              <a:t>9.5 </a:t>
            </a:r>
            <a:r>
              <a:rPr lang="nl-BE" b="1" dirty="0" err="1">
                <a:solidFill>
                  <a:srgbClr val="C00000"/>
                </a:solidFill>
              </a:rPr>
              <a:t>McNemar</a:t>
            </a:r>
            <a:r>
              <a:rPr lang="nl-BE" b="1" dirty="0">
                <a:solidFill>
                  <a:srgbClr val="C00000"/>
                </a:solidFill>
              </a:rPr>
              <a:t>-toets</a:t>
            </a:r>
          </a:p>
          <a:p>
            <a:pPr marL="86400" indent="0">
              <a:buNone/>
            </a:pPr>
            <a:r>
              <a:rPr lang="nl-BE" dirty="0">
                <a:solidFill>
                  <a:srgbClr val="5D9CC7"/>
                </a:solidFill>
              </a:rPr>
              <a:t>9.6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115</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7160973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3C30E94D-FDAC-4972-9AC5-550EE6245646}"/>
              </a:ext>
            </a:extLst>
          </p:cNvPr>
          <p:cNvPicPr>
            <a:picLocks noChangeAspect="1"/>
          </p:cNvPicPr>
          <p:nvPr/>
        </p:nvPicPr>
        <p:blipFill>
          <a:blip r:embed="rId3"/>
          <a:stretch>
            <a:fillRect/>
          </a:stretch>
        </p:blipFill>
        <p:spPr>
          <a:xfrm>
            <a:off x="7496995" y="4959214"/>
            <a:ext cx="9841680" cy="3849984"/>
          </a:xfrm>
          <a:prstGeom prst="rect">
            <a:avLst/>
          </a:prstGeom>
        </p:spPr>
      </p:pic>
      <p:sp>
        <p:nvSpPr>
          <p:cNvPr id="2" name="Titel 1">
            <a:extLst>
              <a:ext uri="{FF2B5EF4-FFF2-40B4-BE49-F238E27FC236}">
                <a16:creationId xmlns:a16="http://schemas.microsoft.com/office/drawing/2014/main" id="{B20CAEA6-2A63-49AC-A8FB-4CFF6BD4F2A4}"/>
              </a:ext>
            </a:extLst>
          </p:cNvPr>
          <p:cNvSpPr>
            <a:spLocks noGrp="1"/>
          </p:cNvSpPr>
          <p:nvPr>
            <p:ph type="title"/>
          </p:nvPr>
        </p:nvSpPr>
        <p:spPr>
          <a:xfrm>
            <a:off x="2060295" y="123499"/>
            <a:ext cx="14951312" cy="949564"/>
          </a:xfrm>
        </p:spPr>
        <p:txBody>
          <a:bodyPr/>
          <a:lstStyle/>
          <a:p>
            <a:r>
              <a:rPr lang="nl-BE" dirty="0" err="1"/>
              <a:t>McNemar</a:t>
            </a:r>
            <a:r>
              <a:rPr lang="nl-BE" dirty="0"/>
              <a:t>-toets</a:t>
            </a:r>
          </a:p>
        </p:txBody>
      </p:sp>
      <p:sp>
        <p:nvSpPr>
          <p:cNvPr id="3" name="Tijdelijke aanduiding voor inhoud 2">
            <a:extLst>
              <a:ext uri="{FF2B5EF4-FFF2-40B4-BE49-F238E27FC236}">
                <a16:creationId xmlns:a16="http://schemas.microsoft.com/office/drawing/2014/main" id="{31C48BA4-A61A-4070-ABC1-2F03C8EF49C7}"/>
              </a:ext>
            </a:extLst>
          </p:cNvPr>
          <p:cNvSpPr>
            <a:spLocks noGrp="1"/>
          </p:cNvSpPr>
          <p:nvPr>
            <p:ph idx="1"/>
          </p:nvPr>
        </p:nvSpPr>
        <p:spPr/>
        <p:txBody>
          <a:bodyPr/>
          <a:lstStyle/>
          <a:p>
            <a:r>
              <a:rPr lang="nl-BE" dirty="0"/>
              <a:t>= Chi</a:t>
            </a:r>
            <a:r>
              <a:rPr lang="nl-BE" baseline="30000" dirty="0"/>
              <a:t>2</a:t>
            </a:r>
            <a:r>
              <a:rPr lang="nl-BE" dirty="0"/>
              <a:t>-toets bij </a:t>
            </a:r>
            <a:r>
              <a:rPr lang="nl-BE" b="1" dirty="0"/>
              <a:t>afhankelijke steekproeven</a:t>
            </a:r>
          </a:p>
          <a:p>
            <a:pPr lvl="1"/>
            <a:r>
              <a:rPr lang="nl-BE" dirty="0"/>
              <a:t>Frequenties van variabele op twee verschillende tijdsmomenten</a:t>
            </a:r>
          </a:p>
          <a:p>
            <a:pPr lvl="1"/>
            <a:r>
              <a:rPr lang="nl-BE" dirty="0"/>
              <a:t>Twee keer bij dezelfde groep gemeten</a:t>
            </a:r>
          </a:p>
          <a:p>
            <a:r>
              <a:rPr lang="nl-BE" b="1" dirty="0"/>
              <a:t>Principe </a:t>
            </a:r>
            <a:r>
              <a:rPr lang="nl-BE" b="1" dirty="0" err="1"/>
              <a:t>McNemar</a:t>
            </a:r>
            <a:r>
              <a:rPr lang="nl-BE" dirty="0"/>
              <a:t>:</a:t>
            </a:r>
          </a:p>
          <a:p>
            <a:pPr lvl="1"/>
            <a:r>
              <a:rPr lang="nl-BE" dirty="0"/>
              <a:t>Is er een significante verandering tussen tijdsmoment 1 &amp; 2?</a:t>
            </a:r>
            <a:br>
              <a:rPr lang="nl-BE" dirty="0"/>
            </a:br>
            <a:r>
              <a:rPr lang="nl-BE" dirty="0"/>
              <a:t>= significante verschuiving van respondenten tussen de twee categorieën</a:t>
            </a:r>
          </a:p>
          <a:p>
            <a:r>
              <a:rPr lang="nl-BE" dirty="0"/>
              <a:t>Bv.</a:t>
            </a:r>
            <a:r>
              <a:rPr lang="nl-BE" i="1" dirty="0"/>
              <a:t> Inschrijving aan de universiteit: </a:t>
            </a:r>
          </a:p>
          <a:p>
            <a:pPr lvl="1"/>
            <a:r>
              <a:rPr lang="nl-BE" i="1" dirty="0"/>
              <a:t>In welke mate zal een infosessie</a:t>
            </a:r>
            <a:br>
              <a:rPr lang="nl-BE" i="1" dirty="0"/>
            </a:br>
            <a:r>
              <a:rPr lang="nl-BE" i="1" dirty="0"/>
              <a:t>de keuze van jongeren </a:t>
            </a:r>
            <a:br>
              <a:rPr lang="nl-BE" i="1" dirty="0"/>
            </a:br>
            <a:r>
              <a:rPr lang="nl-BE" i="1" dirty="0"/>
              <a:t>significant veranderen?</a:t>
            </a:r>
          </a:p>
          <a:p>
            <a:pPr lvl="1"/>
            <a:r>
              <a:rPr lang="nl-BE" dirty="0"/>
              <a:t>50 jongeren: Nee </a:t>
            </a:r>
            <a:r>
              <a:rPr lang="nl-BE" dirty="0">
                <a:sym typeface="Wingdings" panose="05000000000000000000" pitchFamily="2" charset="2"/>
              </a:rPr>
              <a:t> Ja</a:t>
            </a:r>
            <a:br>
              <a:rPr lang="nl-BE" dirty="0">
                <a:sym typeface="Wingdings" panose="05000000000000000000" pitchFamily="2" charset="2"/>
              </a:rPr>
            </a:br>
            <a:r>
              <a:rPr lang="nl-BE" dirty="0">
                <a:sym typeface="Wingdings" panose="05000000000000000000" pitchFamily="2" charset="2"/>
              </a:rPr>
              <a:t>10 jongeren: Ja  Nee</a:t>
            </a:r>
            <a:endParaRPr lang="nl-BE" dirty="0"/>
          </a:p>
          <a:p>
            <a:pPr lvl="1"/>
            <a:endParaRPr lang="nl-BE" dirty="0"/>
          </a:p>
        </p:txBody>
      </p:sp>
      <p:sp>
        <p:nvSpPr>
          <p:cNvPr id="4" name="Tijdelijke aanduiding voor dianummer 3">
            <a:extLst>
              <a:ext uri="{FF2B5EF4-FFF2-40B4-BE49-F238E27FC236}">
                <a16:creationId xmlns:a16="http://schemas.microsoft.com/office/drawing/2014/main" id="{192463CE-1178-49BB-9D78-F6C39670CA00}"/>
              </a:ext>
            </a:extLst>
          </p:cNvPr>
          <p:cNvSpPr>
            <a:spLocks noGrp="1"/>
          </p:cNvSpPr>
          <p:nvPr>
            <p:ph type="sldNum" sz="quarter" idx="12"/>
          </p:nvPr>
        </p:nvSpPr>
        <p:spPr/>
        <p:txBody>
          <a:bodyPr/>
          <a:lstStyle/>
          <a:p>
            <a:fld id="{7AE184E0-0BD4-4705-A12B-9B71DDE63301}" type="slidenum">
              <a:rPr lang="en-GB" noProof="0" smtClean="0"/>
              <a:t>116</a:t>
            </a:fld>
            <a:endParaRPr lang="en-GB" noProof="0" dirty="0"/>
          </a:p>
        </p:txBody>
      </p:sp>
      <p:sp>
        <p:nvSpPr>
          <p:cNvPr id="5" name="Tijdelijke aanduiding voor inhoud 4">
            <a:extLst>
              <a:ext uri="{FF2B5EF4-FFF2-40B4-BE49-F238E27FC236}">
                <a16:creationId xmlns:a16="http://schemas.microsoft.com/office/drawing/2014/main" id="{71B9C714-5A93-44C8-8FB0-D618F42EAF68}"/>
              </a:ext>
            </a:extLst>
          </p:cNvPr>
          <p:cNvSpPr>
            <a:spLocks noGrp="1"/>
          </p:cNvSpPr>
          <p:nvPr>
            <p:ph idx="13"/>
          </p:nvPr>
        </p:nvSpPr>
        <p:spPr/>
        <p:txBody>
          <a:bodyPr/>
          <a:lstStyle/>
          <a:p>
            <a:endParaRPr lang="nl-BE" dirty="0"/>
          </a:p>
        </p:txBody>
      </p:sp>
      <p:sp>
        <p:nvSpPr>
          <p:cNvPr id="7" name="Ovaal 6">
            <a:extLst>
              <a:ext uri="{FF2B5EF4-FFF2-40B4-BE49-F238E27FC236}">
                <a16:creationId xmlns:a16="http://schemas.microsoft.com/office/drawing/2014/main" id="{86EE1FDB-F9B9-984B-803B-E32DCBECAD51}"/>
              </a:ext>
            </a:extLst>
          </p:cNvPr>
          <p:cNvSpPr/>
          <p:nvPr/>
        </p:nvSpPr>
        <p:spPr>
          <a:xfrm rot="1126844">
            <a:off x="11034793" y="6369802"/>
            <a:ext cx="3037668" cy="128635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0190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3C30E94D-FDAC-4972-9AC5-550EE6245646}"/>
              </a:ext>
            </a:extLst>
          </p:cNvPr>
          <p:cNvPicPr>
            <a:picLocks noChangeAspect="1"/>
          </p:cNvPicPr>
          <p:nvPr/>
        </p:nvPicPr>
        <p:blipFill>
          <a:blip r:embed="rId3"/>
          <a:stretch>
            <a:fillRect/>
          </a:stretch>
        </p:blipFill>
        <p:spPr>
          <a:xfrm>
            <a:off x="7496995" y="4959214"/>
            <a:ext cx="9841680" cy="3849984"/>
          </a:xfrm>
          <a:prstGeom prst="rect">
            <a:avLst/>
          </a:prstGeom>
        </p:spPr>
      </p:pic>
      <p:sp>
        <p:nvSpPr>
          <p:cNvPr id="2" name="Titel 1">
            <a:extLst>
              <a:ext uri="{FF2B5EF4-FFF2-40B4-BE49-F238E27FC236}">
                <a16:creationId xmlns:a16="http://schemas.microsoft.com/office/drawing/2014/main" id="{B20CAEA6-2A63-49AC-A8FB-4CFF6BD4F2A4}"/>
              </a:ext>
            </a:extLst>
          </p:cNvPr>
          <p:cNvSpPr>
            <a:spLocks noGrp="1"/>
          </p:cNvSpPr>
          <p:nvPr>
            <p:ph type="title"/>
          </p:nvPr>
        </p:nvSpPr>
        <p:spPr>
          <a:xfrm>
            <a:off x="2060295" y="123499"/>
            <a:ext cx="14951312" cy="949564"/>
          </a:xfrm>
        </p:spPr>
        <p:txBody>
          <a:bodyPr/>
          <a:lstStyle/>
          <a:p>
            <a:r>
              <a:rPr lang="nl-BE" dirty="0" err="1"/>
              <a:t>McNemar</a:t>
            </a:r>
            <a:r>
              <a:rPr lang="nl-BE" dirty="0"/>
              <a:t>-toets</a:t>
            </a:r>
          </a:p>
        </p:txBody>
      </p:sp>
      <p:sp>
        <p:nvSpPr>
          <p:cNvPr id="3" name="Tijdelijke aanduiding voor inhoud 2">
            <a:extLst>
              <a:ext uri="{FF2B5EF4-FFF2-40B4-BE49-F238E27FC236}">
                <a16:creationId xmlns:a16="http://schemas.microsoft.com/office/drawing/2014/main" id="{31C48BA4-A61A-4070-ABC1-2F03C8EF49C7}"/>
              </a:ext>
            </a:extLst>
          </p:cNvPr>
          <p:cNvSpPr>
            <a:spLocks noGrp="1"/>
          </p:cNvSpPr>
          <p:nvPr>
            <p:ph idx="1"/>
          </p:nvPr>
        </p:nvSpPr>
        <p:spPr/>
        <p:txBody>
          <a:bodyPr/>
          <a:lstStyle/>
          <a:p>
            <a:r>
              <a:rPr lang="nl-BE" dirty="0"/>
              <a:t>= Chi</a:t>
            </a:r>
            <a:r>
              <a:rPr lang="nl-BE" baseline="30000" dirty="0"/>
              <a:t>2</a:t>
            </a:r>
            <a:r>
              <a:rPr lang="nl-BE" dirty="0"/>
              <a:t>-toets bij </a:t>
            </a:r>
            <a:r>
              <a:rPr lang="nl-BE" b="1" dirty="0"/>
              <a:t>afhankelijke steekproeven</a:t>
            </a:r>
          </a:p>
          <a:p>
            <a:pPr lvl="1"/>
            <a:r>
              <a:rPr lang="nl-BE" dirty="0"/>
              <a:t>Frequenties van variabele op twee verschillende tijdsmomenten</a:t>
            </a:r>
          </a:p>
          <a:p>
            <a:pPr lvl="1"/>
            <a:r>
              <a:rPr lang="nl-BE" dirty="0"/>
              <a:t>Twee keer bij dezelfde groep gemeten</a:t>
            </a:r>
          </a:p>
          <a:p>
            <a:r>
              <a:rPr lang="nl-BE" b="1" dirty="0"/>
              <a:t>Principe </a:t>
            </a:r>
            <a:r>
              <a:rPr lang="nl-BE" b="1" dirty="0" err="1"/>
              <a:t>McNemar</a:t>
            </a:r>
            <a:r>
              <a:rPr lang="nl-BE" dirty="0"/>
              <a:t>:</a:t>
            </a:r>
          </a:p>
          <a:p>
            <a:pPr lvl="1"/>
            <a:r>
              <a:rPr lang="nl-BE" dirty="0"/>
              <a:t>Is er een significante verandering tussen tijdsmoment 1 &amp; 2?</a:t>
            </a:r>
            <a:br>
              <a:rPr lang="nl-BE" dirty="0"/>
            </a:br>
            <a:r>
              <a:rPr lang="nl-BE" dirty="0"/>
              <a:t>= significante verschuiving van respondenten tussen de twee categorieën</a:t>
            </a:r>
          </a:p>
          <a:p>
            <a:r>
              <a:rPr lang="nl-BE" dirty="0"/>
              <a:t>Bv.</a:t>
            </a:r>
            <a:r>
              <a:rPr lang="nl-BE" i="1" dirty="0"/>
              <a:t> Inschrijving aan de universiteit: </a:t>
            </a:r>
          </a:p>
          <a:p>
            <a:pPr lvl="1"/>
            <a:r>
              <a:rPr lang="nl-BE" i="1" dirty="0"/>
              <a:t>In welke mate zal een infosessie</a:t>
            </a:r>
            <a:br>
              <a:rPr lang="nl-BE" i="1" dirty="0"/>
            </a:br>
            <a:r>
              <a:rPr lang="nl-BE" i="1" dirty="0"/>
              <a:t>de keuze van jongeren </a:t>
            </a:r>
            <a:br>
              <a:rPr lang="nl-BE" i="1" dirty="0"/>
            </a:br>
            <a:r>
              <a:rPr lang="nl-BE" i="1" dirty="0"/>
              <a:t>significant veranderen?</a:t>
            </a:r>
          </a:p>
          <a:p>
            <a:pPr lvl="1"/>
            <a:r>
              <a:rPr lang="nl-BE" dirty="0"/>
              <a:t>50 jongeren: Nee </a:t>
            </a:r>
            <a:r>
              <a:rPr lang="nl-BE" dirty="0">
                <a:sym typeface="Wingdings" panose="05000000000000000000" pitchFamily="2" charset="2"/>
              </a:rPr>
              <a:t> Ja</a:t>
            </a:r>
            <a:br>
              <a:rPr lang="nl-BE" dirty="0">
                <a:sym typeface="Wingdings" panose="05000000000000000000" pitchFamily="2" charset="2"/>
              </a:rPr>
            </a:br>
            <a:r>
              <a:rPr lang="nl-BE" dirty="0">
                <a:sym typeface="Wingdings" panose="05000000000000000000" pitchFamily="2" charset="2"/>
              </a:rPr>
              <a:t>10 jongeren: Ja  Nee</a:t>
            </a:r>
            <a:endParaRPr lang="nl-BE" dirty="0"/>
          </a:p>
          <a:p>
            <a:pPr lvl="1"/>
            <a:endParaRPr lang="nl-BE" dirty="0"/>
          </a:p>
        </p:txBody>
      </p:sp>
      <p:sp>
        <p:nvSpPr>
          <p:cNvPr id="4" name="Tijdelijke aanduiding voor dianummer 3">
            <a:extLst>
              <a:ext uri="{FF2B5EF4-FFF2-40B4-BE49-F238E27FC236}">
                <a16:creationId xmlns:a16="http://schemas.microsoft.com/office/drawing/2014/main" id="{192463CE-1178-49BB-9D78-F6C39670CA00}"/>
              </a:ext>
            </a:extLst>
          </p:cNvPr>
          <p:cNvSpPr>
            <a:spLocks noGrp="1"/>
          </p:cNvSpPr>
          <p:nvPr>
            <p:ph type="sldNum" sz="quarter" idx="12"/>
          </p:nvPr>
        </p:nvSpPr>
        <p:spPr/>
        <p:txBody>
          <a:bodyPr/>
          <a:lstStyle/>
          <a:p>
            <a:fld id="{7AE184E0-0BD4-4705-A12B-9B71DDE63301}" type="slidenum">
              <a:rPr lang="en-GB" noProof="0" smtClean="0"/>
              <a:t>117</a:t>
            </a:fld>
            <a:endParaRPr lang="en-GB" noProof="0" dirty="0"/>
          </a:p>
        </p:txBody>
      </p:sp>
      <p:sp>
        <p:nvSpPr>
          <p:cNvPr id="5" name="Tijdelijke aanduiding voor inhoud 4">
            <a:extLst>
              <a:ext uri="{FF2B5EF4-FFF2-40B4-BE49-F238E27FC236}">
                <a16:creationId xmlns:a16="http://schemas.microsoft.com/office/drawing/2014/main" id="{71B9C714-5A93-44C8-8FB0-D618F42EAF68}"/>
              </a:ext>
            </a:extLst>
          </p:cNvPr>
          <p:cNvSpPr>
            <a:spLocks noGrp="1"/>
          </p:cNvSpPr>
          <p:nvPr>
            <p:ph idx="13"/>
          </p:nvPr>
        </p:nvSpPr>
        <p:spPr/>
        <p:txBody>
          <a:bodyPr/>
          <a:lstStyle/>
          <a:p>
            <a:endParaRPr lang="nl-BE" dirty="0"/>
          </a:p>
        </p:txBody>
      </p:sp>
      <p:sp>
        <p:nvSpPr>
          <p:cNvPr id="7" name="Ovaal 6">
            <a:extLst>
              <a:ext uri="{FF2B5EF4-FFF2-40B4-BE49-F238E27FC236}">
                <a16:creationId xmlns:a16="http://schemas.microsoft.com/office/drawing/2014/main" id="{86EE1FDB-F9B9-984B-803B-E32DCBECAD51}"/>
              </a:ext>
            </a:extLst>
          </p:cNvPr>
          <p:cNvSpPr/>
          <p:nvPr/>
        </p:nvSpPr>
        <p:spPr>
          <a:xfrm rot="9490611">
            <a:off x="11034793" y="6369802"/>
            <a:ext cx="3037668" cy="128635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6531274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0CAEA6-2A63-49AC-A8FB-4CFF6BD4F2A4}"/>
              </a:ext>
            </a:extLst>
          </p:cNvPr>
          <p:cNvSpPr>
            <a:spLocks noGrp="1"/>
          </p:cNvSpPr>
          <p:nvPr>
            <p:ph type="title"/>
          </p:nvPr>
        </p:nvSpPr>
        <p:spPr/>
        <p:txBody>
          <a:bodyPr/>
          <a:lstStyle/>
          <a:p>
            <a:r>
              <a:rPr lang="nl-BE" dirty="0" err="1"/>
              <a:t>McNemar</a:t>
            </a:r>
            <a:r>
              <a:rPr lang="nl-BE" dirty="0"/>
              <a:t>-toets</a:t>
            </a:r>
          </a:p>
        </p:txBody>
      </p:sp>
      <mc:AlternateContent xmlns:mc="http://schemas.openxmlformats.org/markup-compatibility/2006" xmlns:a14="http://schemas.microsoft.com/office/drawing/2010/main">
        <mc:Choice Requires="a14">
          <p:sp>
            <p:nvSpPr>
              <p:cNvPr id="7" name="Tijdelijke aanduiding voor inhoud 6">
                <a:extLst>
                  <a:ext uri="{FF2B5EF4-FFF2-40B4-BE49-F238E27FC236}">
                    <a16:creationId xmlns:a16="http://schemas.microsoft.com/office/drawing/2014/main" id="{9453BA40-510D-4C59-93C6-9637E4851CF9}"/>
                  </a:ext>
                </a:extLst>
              </p:cNvPr>
              <p:cNvSpPr>
                <a:spLocks noGrp="1"/>
              </p:cNvSpPr>
              <p:nvPr>
                <p:ph idx="1"/>
              </p:nvPr>
            </p:nvSpPr>
            <p:spPr>
              <a:xfrm>
                <a:off x="327069" y="1816273"/>
                <a:ext cx="16858641" cy="7662526"/>
              </a:xfrm>
            </p:spPr>
            <p:txBody>
              <a:bodyPr>
                <a:normAutofit/>
              </a:bodyPr>
              <a:lstStyle/>
              <a:p>
                <a:r>
                  <a:rPr lang="nl-BE" b="1" dirty="0">
                    <a:solidFill>
                      <a:srgbClr val="C00000"/>
                    </a:solidFill>
                  </a:rPr>
                  <a:t>Is de verandering significant?</a:t>
                </a:r>
              </a:p>
              <a:p>
                <a:pPr lvl="1"/>
                <a:r>
                  <a:rPr lang="nl-BE" dirty="0"/>
                  <a:t>Vergelijking maken tussen geobserveerde en verwachte </a:t>
                </a:r>
                <a:r>
                  <a:rPr lang="nl-BE" dirty="0" err="1"/>
                  <a:t>celfrequenties</a:t>
                </a:r>
                <a:r>
                  <a:rPr lang="nl-BE" dirty="0"/>
                  <a:t>:</a:t>
                </a:r>
              </a:p>
              <a:p>
                <a:pPr lvl="1"/>
                <a:r>
                  <a:rPr lang="nl-BE" dirty="0"/>
                  <a:t>Verwachte </a:t>
                </a:r>
                <a:r>
                  <a:rPr lang="nl-BE" dirty="0" err="1"/>
                  <a:t>celfrequenties</a:t>
                </a:r>
                <a:r>
                  <a:rPr lang="nl-BE" dirty="0"/>
                  <a:t>:</a:t>
                </a:r>
              </a:p>
              <a:p>
                <a:pPr lvl="2"/>
                <a:r>
                  <a:rPr lang="nl-BE" dirty="0"/>
                  <a:t>Infosessie verandert niets (= H</a:t>
                </a:r>
                <a:r>
                  <a:rPr lang="nl-BE" baseline="-25000" dirty="0"/>
                  <a:t>0</a:t>
                </a:r>
                <a:r>
                  <a:rPr lang="nl-BE" dirty="0"/>
                  <a:t>)</a:t>
                </a:r>
              </a:p>
              <a:p>
                <a:pPr lvl="2"/>
                <a:r>
                  <a:rPr lang="nl-BE" dirty="0"/>
                  <a:t>Voor en na blijven evenveel</a:t>
                </a:r>
                <a:br>
                  <a:rPr lang="nl-BE" dirty="0"/>
                </a:br>
                <a:r>
                  <a:rPr lang="nl-BE" dirty="0"/>
                  <a:t>studenten bij ja of nee</a:t>
                </a:r>
              </a:p>
              <a:p>
                <a:pPr lvl="2"/>
                <a:endParaRPr lang="nl-BE" dirty="0"/>
              </a:p>
              <a:p>
                <a:pPr lvl="1"/>
                <a:r>
                  <a:rPr lang="nl-BE" dirty="0" err="1"/>
                  <a:t>McNemar</a:t>
                </a:r>
                <a:r>
                  <a:rPr lang="nl-BE" dirty="0"/>
                  <a:t>-toets:</a:t>
                </a:r>
              </a:p>
              <a:p>
                <a:pPr lvl="2"/>
                <a:r>
                  <a:rPr lang="nl-BE" dirty="0"/>
                  <a:t>Via </a:t>
                </a:r>
                <a14:m>
                  <m:oMath xmlns:m="http://schemas.openxmlformats.org/officeDocument/2006/math">
                    <m:sSup>
                      <m:sSupPr>
                        <m:ctrlPr>
                          <a:rPr lang="nl-BE" b="1" i="1">
                            <a:latin typeface="Cambria Math" panose="02040503050406030204" pitchFamily="18" charset="0"/>
                          </a:rPr>
                        </m:ctrlPr>
                      </m:sSupPr>
                      <m:e>
                        <m:r>
                          <a:rPr lang="nl-BE" b="1" i="1">
                            <a:latin typeface="Cambria Math" panose="02040503050406030204" pitchFamily="18" charset="0"/>
                          </a:rPr>
                          <m:t>𝑿</m:t>
                        </m:r>
                      </m:e>
                      <m:sup>
                        <m:r>
                          <a:rPr lang="nl-BE" b="1" i="1">
                            <a:latin typeface="Cambria Math" panose="02040503050406030204" pitchFamily="18" charset="0"/>
                          </a:rPr>
                          <m:t>𝟐</m:t>
                        </m:r>
                      </m:sup>
                    </m:sSup>
                  </m:oMath>
                </a14:m>
                <a:r>
                  <a:rPr lang="nl-BE" b="1" dirty="0"/>
                  <a:t>-waarde </a:t>
                </a:r>
                <a:r>
                  <a:rPr lang="nl-BE" dirty="0"/>
                  <a:t>nagaan of verschil</a:t>
                </a:r>
                <a:br>
                  <a:rPr lang="nl-BE" dirty="0"/>
                </a:br>
                <a:r>
                  <a:rPr lang="nl-BE" dirty="0"/>
                  <a:t>tussen de geobserveerde frequenties (50 - 10 = 40)</a:t>
                </a:r>
                <a:br>
                  <a:rPr lang="nl-BE" dirty="0"/>
                </a:br>
                <a:r>
                  <a:rPr lang="nl-BE" dirty="0"/>
                  <a:t>significant groter is dan het verschil tussen de verwachte frequenties (= 0)</a:t>
                </a:r>
              </a:p>
            </p:txBody>
          </p:sp>
        </mc:Choice>
        <mc:Fallback xmlns="">
          <p:sp>
            <p:nvSpPr>
              <p:cNvPr id="7" name="Tijdelijke aanduiding voor inhoud 6">
                <a:extLst>
                  <a:ext uri="{FF2B5EF4-FFF2-40B4-BE49-F238E27FC236}">
                    <a16:creationId xmlns:a16="http://schemas.microsoft.com/office/drawing/2014/main" id="{9453BA40-510D-4C59-93C6-9637E4851CF9}"/>
                  </a:ext>
                </a:extLst>
              </p:cNvPr>
              <p:cNvSpPr>
                <a:spLocks noGrp="1" noRot="1" noChangeAspect="1" noMove="1" noResize="1" noEditPoints="1" noAdjustHandles="1" noChangeArrowheads="1" noChangeShapeType="1" noTextEdit="1"/>
              </p:cNvSpPr>
              <p:nvPr>
                <p:ph idx="1"/>
              </p:nvPr>
            </p:nvSpPr>
            <p:spPr>
              <a:xfrm>
                <a:off x="327069" y="1816273"/>
                <a:ext cx="16858641" cy="7662526"/>
              </a:xfrm>
              <a:blipFill>
                <a:blip r:embed="rId3"/>
                <a:stretch>
                  <a:fillRect l="-145" t="-477"/>
                </a:stretch>
              </a:blipFill>
            </p:spPr>
            <p:txBody>
              <a:bodyPr/>
              <a:lstStyle/>
              <a:p>
                <a:r>
                  <a:rPr lang="nl-NL">
                    <a:noFill/>
                  </a:rPr>
                  <a:t> </a:t>
                </a:r>
              </a:p>
            </p:txBody>
          </p:sp>
        </mc:Fallback>
      </mc:AlternateContent>
      <p:sp>
        <p:nvSpPr>
          <p:cNvPr id="4" name="Tijdelijke aanduiding voor dianummer 3">
            <a:extLst>
              <a:ext uri="{FF2B5EF4-FFF2-40B4-BE49-F238E27FC236}">
                <a16:creationId xmlns:a16="http://schemas.microsoft.com/office/drawing/2014/main" id="{192463CE-1178-49BB-9D78-F6C39670CA00}"/>
              </a:ext>
            </a:extLst>
          </p:cNvPr>
          <p:cNvSpPr>
            <a:spLocks noGrp="1"/>
          </p:cNvSpPr>
          <p:nvPr>
            <p:ph type="sldNum" sz="quarter" idx="12"/>
          </p:nvPr>
        </p:nvSpPr>
        <p:spPr/>
        <p:txBody>
          <a:bodyPr/>
          <a:lstStyle/>
          <a:p>
            <a:fld id="{7AE184E0-0BD4-4705-A12B-9B71DDE63301}" type="slidenum">
              <a:rPr lang="en-GB" noProof="0" smtClean="0"/>
              <a:t>118</a:t>
            </a:fld>
            <a:endParaRPr lang="en-GB" noProof="0" dirty="0"/>
          </a:p>
        </p:txBody>
      </p:sp>
      <p:pic>
        <p:nvPicPr>
          <p:cNvPr id="9" name="Afbeelding 8">
            <a:extLst>
              <a:ext uri="{FF2B5EF4-FFF2-40B4-BE49-F238E27FC236}">
                <a16:creationId xmlns:a16="http://schemas.microsoft.com/office/drawing/2014/main" id="{7FFE026A-F2C2-4738-9FB9-5F942C83E088}"/>
              </a:ext>
            </a:extLst>
          </p:cNvPr>
          <p:cNvPicPr>
            <a:picLocks noChangeAspect="1"/>
          </p:cNvPicPr>
          <p:nvPr/>
        </p:nvPicPr>
        <p:blipFill>
          <a:blip r:embed="rId4"/>
          <a:stretch>
            <a:fillRect/>
          </a:stretch>
        </p:blipFill>
        <p:spPr>
          <a:xfrm>
            <a:off x="8583435" y="2875560"/>
            <a:ext cx="8602275" cy="3400900"/>
          </a:xfrm>
          <a:prstGeom prst="rect">
            <a:avLst/>
          </a:prstGeom>
        </p:spPr>
      </p:pic>
    </p:spTree>
    <p:extLst>
      <p:ext uri="{BB962C8B-B14F-4D97-AF65-F5344CB8AC3E}">
        <p14:creationId xmlns:p14="http://schemas.microsoft.com/office/powerpoint/2010/main" val="1413103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0CAEA6-2A63-49AC-A8FB-4CFF6BD4F2A4}"/>
              </a:ext>
            </a:extLst>
          </p:cNvPr>
          <p:cNvSpPr>
            <a:spLocks noGrp="1"/>
          </p:cNvSpPr>
          <p:nvPr>
            <p:ph type="title"/>
          </p:nvPr>
        </p:nvSpPr>
        <p:spPr/>
        <p:txBody>
          <a:bodyPr/>
          <a:lstStyle/>
          <a:p>
            <a:r>
              <a:rPr lang="nl-BE" dirty="0" err="1"/>
              <a:t>McNemar</a:t>
            </a:r>
            <a:r>
              <a:rPr lang="nl-BE" dirty="0"/>
              <a:t>-toets</a:t>
            </a:r>
          </a:p>
        </p:txBody>
      </p:sp>
      <mc:AlternateContent xmlns:mc="http://schemas.openxmlformats.org/markup-compatibility/2006" xmlns:a14="http://schemas.microsoft.com/office/drawing/2010/main">
        <mc:Choice Requires="a14">
          <p:sp>
            <p:nvSpPr>
              <p:cNvPr id="7" name="Tijdelijke aanduiding voor inhoud 6">
                <a:extLst>
                  <a:ext uri="{FF2B5EF4-FFF2-40B4-BE49-F238E27FC236}">
                    <a16:creationId xmlns:a16="http://schemas.microsoft.com/office/drawing/2014/main" id="{9453BA40-510D-4C59-93C6-9637E4851CF9}"/>
                  </a:ext>
                </a:extLst>
              </p:cNvPr>
              <p:cNvSpPr>
                <a:spLocks noGrp="1"/>
              </p:cNvSpPr>
              <p:nvPr>
                <p:ph idx="1"/>
              </p:nvPr>
            </p:nvSpPr>
            <p:spPr>
              <a:xfrm>
                <a:off x="327069" y="1816273"/>
                <a:ext cx="16858641" cy="7662526"/>
              </a:xfrm>
            </p:spPr>
            <p:txBody>
              <a:bodyPr>
                <a:normAutofit/>
              </a:bodyPr>
              <a:lstStyle/>
              <a:p>
                <a:r>
                  <a:rPr lang="nl-BE" b="1" dirty="0">
                    <a:solidFill>
                      <a:srgbClr val="C00000"/>
                    </a:solidFill>
                  </a:rPr>
                  <a:t>Is de verandering significant?</a:t>
                </a:r>
              </a:p>
              <a:p>
                <a:pPr lvl="1"/>
                <a:r>
                  <a:rPr lang="nl-BE" dirty="0"/>
                  <a:t>Vergelijking maken tussen geobserveerde en verwachte </a:t>
                </a:r>
                <a:r>
                  <a:rPr lang="nl-BE" dirty="0" err="1"/>
                  <a:t>celfrequenties</a:t>
                </a:r>
                <a:r>
                  <a:rPr lang="nl-BE" dirty="0"/>
                  <a:t>:</a:t>
                </a:r>
              </a:p>
              <a:p>
                <a:pPr lvl="1"/>
                <a:r>
                  <a:rPr lang="nl-BE" dirty="0"/>
                  <a:t>Verwachte </a:t>
                </a:r>
                <a:r>
                  <a:rPr lang="nl-BE" dirty="0" err="1"/>
                  <a:t>celfrequenties</a:t>
                </a:r>
                <a:r>
                  <a:rPr lang="nl-BE" dirty="0"/>
                  <a:t>:</a:t>
                </a:r>
              </a:p>
              <a:p>
                <a:pPr lvl="2"/>
                <a:r>
                  <a:rPr lang="nl-BE" dirty="0"/>
                  <a:t>Infosessie verandert niets (= H</a:t>
                </a:r>
                <a:r>
                  <a:rPr lang="nl-BE" baseline="-25000" dirty="0"/>
                  <a:t>0</a:t>
                </a:r>
                <a:r>
                  <a:rPr lang="nl-BE" dirty="0"/>
                  <a:t>)</a:t>
                </a:r>
              </a:p>
              <a:p>
                <a:pPr lvl="2"/>
                <a:r>
                  <a:rPr lang="nl-BE" dirty="0"/>
                  <a:t>Voor en na blijven evenveel</a:t>
                </a:r>
                <a:br>
                  <a:rPr lang="nl-BE" dirty="0"/>
                </a:br>
                <a:r>
                  <a:rPr lang="nl-BE" dirty="0"/>
                  <a:t>studenten bij ja of nee</a:t>
                </a:r>
              </a:p>
              <a:p>
                <a:pPr lvl="2"/>
                <a:endParaRPr lang="nl-BE" dirty="0"/>
              </a:p>
              <a:p>
                <a:pPr lvl="1"/>
                <a:r>
                  <a:rPr lang="nl-BE" dirty="0" err="1"/>
                  <a:t>McNemar</a:t>
                </a:r>
                <a:r>
                  <a:rPr lang="nl-BE" dirty="0"/>
                  <a:t>-toets:</a:t>
                </a:r>
              </a:p>
              <a:p>
                <a:pPr lvl="2"/>
                <a:r>
                  <a:rPr lang="nl-BE" dirty="0"/>
                  <a:t>Via </a:t>
                </a:r>
                <a14:m>
                  <m:oMath xmlns:m="http://schemas.openxmlformats.org/officeDocument/2006/math">
                    <m:sSup>
                      <m:sSupPr>
                        <m:ctrlPr>
                          <a:rPr lang="nl-BE" b="1" i="1">
                            <a:latin typeface="Cambria Math" panose="02040503050406030204" pitchFamily="18" charset="0"/>
                          </a:rPr>
                        </m:ctrlPr>
                      </m:sSupPr>
                      <m:e>
                        <m:r>
                          <a:rPr lang="nl-BE" b="1" i="1">
                            <a:latin typeface="Cambria Math" panose="02040503050406030204" pitchFamily="18" charset="0"/>
                          </a:rPr>
                          <m:t>𝑿</m:t>
                        </m:r>
                      </m:e>
                      <m:sup>
                        <m:r>
                          <a:rPr lang="nl-BE" b="1" i="1">
                            <a:latin typeface="Cambria Math" panose="02040503050406030204" pitchFamily="18" charset="0"/>
                          </a:rPr>
                          <m:t>𝟐</m:t>
                        </m:r>
                      </m:sup>
                    </m:sSup>
                  </m:oMath>
                </a14:m>
                <a:r>
                  <a:rPr lang="nl-BE" b="1" dirty="0"/>
                  <a:t>-waarde </a:t>
                </a:r>
                <a:r>
                  <a:rPr lang="nl-BE" dirty="0"/>
                  <a:t>nagaan of verschil</a:t>
                </a:r>
                <a:br>
                  <a:rPr lang="nl-BE" dirty="0"/>
                </a:br>
                <a:r>
                  <a:rPr lang="nl-BE" dirty="0"/>
                  <a:t>tussen de geobserveerde frequenties (50 - 10 = 40)</a:t>
                </a:r>
                <a:br>
                  <a:rPr lang="nl-BE" dirty="0"/>
                </a:br>
                <a:r>
                  <a:rPr lang="nl-BE" dirty="0"/>
                  <a:t>significant groter is dan het verschil tussen de verwachte frequenties (= 0)</a:t>
                </a:r>
              </a:p>
              <a:p>
                <a:pPr lvl="2"/>
                <a:r>
                  <a:rPr lang="nl-BE" b="1" dirty="0">
                    <a:solidFill>
                      <a:srgbClr val="7030A0"/>
                    </a:solidFill>
                    <a:highlight>
                      <a:srgbClr val="FFFF00"/>
                    </a:highlight>
                  </a:rPr>
                  <a:t>Dit voorbeeld: </a:t>
                </a:r>
                <a:r>
                  <a:rPr lang="nl-BE" b="1" dirty="0">
                    <a:solidFill>
                      <a:srgbClr val="7030A0"/>
                    </a:solidFill>
                    <a:highlight>
                      <a:srgbClr val="FFFF00"/>
                    </a:highlight>
                    <a:sym typeface="Symbol" panose="05050102010706020507" pitchFamily="18" charset="2"/>
                  </a:rPr>
                  <a:t></a:t>
                </a:r>
                <a:r>
                  <a:rPr lang="nl-BE" b="1" baseline="30000" dirty="0">
                    <a:solidFill>
                      <a:srgbClr val="7030A0"/>
                    </a:solidFill>
                    <a:highlight>
                      <a:srgbClr val="FFFF00"/>
                    </a:highlight>
                  </a:rPr>
                  <a:t>2</a:t>
                </a:r>
                <a:r>
                  <a:rPr lang="nl-BE" b="1" dirty="0">
                    <a:solidFill>
                      <a:srgbClr val="7030A0"/>
                    </a:solidFill>
                    <a:highlight>
                      <a:srgbClr val="FFFF00"/>
                    </a:highlight>
                  </a:rPr>
                  <a:t>(1) = 25,350, p &lt; .001</a:t>
                </a:r>
              </a:p>
              <a:p>
                <a:pPr lvl="3"/>
                <a:r>
                  <a:rPr lang="nl-BE" b="1" i="1" dirty="0">
                    <a:solidFill>
                      <a:srgbClr val="C00000"/>
                    </a:solidFill>
                  </a:rPr>
                  <a:t>Er is een significante stijging in aantal jongeren dat rapporteert naar de universiteit te willen gaan, na het volgen van een infosessie</a:t>
                </a:r>
              </a:p>
            </p:txBody>
          </p:sp>
        </mc:Choice>
        <mc:Fallback xmlns="">
          <p:sp>
            <p:nvSpPr>
              <p:cNvPr id="7" name="Tijdelijke aanduiding voor inhoud 6">
                <a:extLst>
                  <a:ext uri="{FF2B5EF4-FFF2-40B4-BE49-F238E27FC236}">
                    <a16:creationId xmlns:a16="http://schemas.microsoft.com/office/drawing/2014/main" id="{9453BA40-510D-4C59-93C6-9637E4851CF9}"/>
                  </a:ext>
                </a:extLst>
              </p:cNvPr>
              <p:cNvSpPr>
                <a:spLocks noGrp="1" noRot="1" noChangeAspect="1" noMove="1" noResize="1" noEditPoints="1" noAdjustHandles="1" noChangeArrowheads="1" noChangeShapeType="1" noTextEdit="1"/>
              </p:cNvSpPr>
              <p:nvPr>
                <p:ph idx="1"/>
              </p:nvPr>
            </p:nvSpPr>
            <p:spPr>
              <a:xfrm>
                <a:off x="327069" y="1816273"/>
                <a:ext cx="16858641" cy="7662526"/>
              </a:xfrm>
              <a:blipFill>
                <a:blip r:embed="rId3"/>
                <a:stretch>
                  <a:fillRect l="-145" t="-477" b="-875"/>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192463CE-1178-49BB-9D78-F6C39670CA00}"/>
              </a:ext>
            </a:extLst>
          </p:cNvPr>
          <p:cNvSpPr>
            <a:spLocks noGrp="1"/>
          </p:cNvSpPr>
          <p:nvPr>
            <p:ph type="sldNum" sz="quarter" idx="12"/>
          </p:nvPr>
        </p:nvSpPr>
        <p:spPr/>
        <p:txBody>
          <a:bodyPr/>
          <a:lstStyle/>
          <a:p>
            <a:fld id="{7AE184E0-0BD4-4705-A12B-9B71DDE63301}" type="slidenum">
              <a:rPr lang="en-GB" noProof="0" smtClean="0"/>
              <a:t>119</a:t>
            </a:fld>
            <a:endParaRPr lang="en-GB" noProof="0" dirty="0"/>
          </a:p>
        </p:txBody>
      </p:sp>
      <p:pic>
        <p:nvPicPr>
          <p:cNvPr id="5" name="Afbeelding 4">
            <a:extLst>
              <a:ext uri="{FF2B5EF4-FFF2-40B4-BE49-F238E27FC236}">
                <a16:creationId xmlns:a16="http://schemas.microsoft.com/office/drawing/2014/main" id="{4ED9B0E7-75BA-15B0-6050-49C3D38A699A}"/>
              </a:ext>
            </a:extLst>
          </p:cNvPr>
          <p:cNvPicPr>
            <a:picLocks noChangeAspect="1"/>
          </p:cNvPicPr>
          <p:nvPr/>
        </p:nvPicPr>
        <p:blipFill>
          <a:blip r:embed="rId4"/>
          <a:stretch>
            <a:fillRect/>
          </a:stretch>
        </p:blipFill>
        <p:spPr>
          <a:xfrm>
            <a:off x="9646053" y="3151634"/>
            <a:ext cx="6617777" cy="3015440"/>
          </a:xfrm>
          <a:prstGeom prst="rect">
            <a:avLst/>
          </a:prstGeom>
        </p:spPr>
      </p:pic>
    </p:spTree>
    <p:extLst>
      <p:ext uri="{BB962C8B-B14F-4D97-AF65-F5344CB8AC3E}">
        <p14:creationId xmlns:p14="http://schemas.microsoft.com/office/powerpoint/2010/main" val="4156577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BBC8AD-BDA6-44DB-82BA-78F8168EA020}"/>
              </a:ext>
            </a:extLst>
          </p:cNvPr>
          <p:cNvSpPr>
            <a:spLocks noGrp="1"/>
          </p:cNvSpPr>
          <p:nvPr>
            <p:ph type="title"/>
          </p:nvPr>
        </p:nvSpPr>
        <p:spPr>
          <a:noFill/>
        </p:spPr>
        <p:txBody>
          <a:bodyPr/>
          <a:lstStyle/>
          <a:p>
            <a:r>
              <a:rPr lang="nl-BE" dirty="0"/>
              <a:t>Stap 1: Kiezen van de juiste analysemethode</a:t>
            </a:r>
          </a:p>
        </p:txBody>
      </p:sp>
      <p:sp>
        <p:nvSpPr>
          <p:cNvPr id="3" name="Tijdelijke aanduiding voor inhoud 2">
            <a:extLst>
              <a:ext uri="{FF2B5EF4-FFF2-40B4-BE49-F238E27FC236}">
                <a16:creationId xmlns:a16="http://schemas.microsoft.com/office/drawing/2014/main" id="{009FBF2F-BEF3-458A-8677-81A754169173}"/>
              </a:ext>
            </a:extLst>
          </p:cNvPr>
          <p:cNvSpPr>
            <a:spLocks noGrp="1"/>
          </p:cNvSpPr>
          <p:nvPr>
            <p:ph idx="1"/>
          </p:nvPr>
        </p:nvSpPr>
        <p:spPr>
          <a:xfrm>
            <a:off x="327069" y="1816272"/>
            <a:ext cx="16858641" cy="7469043"/>
          </a:xfrm>
        </p:spPr>
        <p:txBody>
          <a:bodyPr>
            <a:normAutofit/>
          </a:bodyPr>
          <a:lstStyle/>
          <a:p>
            <a:pPr marL="86400" indent="0">
              <a:buNone/>
            </a:pPr>
            <a:r>
              <a:rPr lang="nl-BE" b="1" dirty="0"/>
              <a:t>Gebruik Flowchart</a:t>
            </a:r>
          </a:p>
          <a:p>
            <a:r>
              <a:rPr lang="nl-BE" dirty="0"/>
              <a:t>Bv. Onderzoek naar gebruik stimulerende middelen onder studenten</a:t>
            </a:r>
          </a:p>
          <a:p>
            <a:pPr lvl="1"/>
            <a:r>
              <a:rPr lang="nl-BE" b="1" dirty="0">
                <a:solidFill>
                  <a:srgbClr val="C00000"/>
                </a:solidFill>
              </a:rPr>
              <a:t>“Hebben leeftijd, geslacht, mate van uitstelgedrag en mate van normbesef een invloed op het gebruik van stimulerende middelen?”</a:t>
            </a:r>
          </a:p>
          <a:p>
            <a:pPr lvl="1"/>
            <a:r>
              <a:rPr lang="nl-BE" b="1" dirty="0"/>
              <a:t>Drie bepalende factoren</a:t>
            </a:r>
            <a:r>
              <a:rPr lang="nl-BE" dirty="0"/>
              <a:t>:</a:t>
            </a:r>
          </a:p>
          <a:p>
            <a:pPr marL="1821150" lvl="2" indent="-514350">
              <a:buFont typeface="+mj-lt"/>
              <a:buAutoNum type="arabicPeriod"/>
            </a:pPr>
            <a:r>
              <a:rPr lang="nl-BE" dirty="0"/>
              <a:t>Hoeveel variabelen? 		</a:t>
            </a:r>
          </a:p>
          <a:p>
            <a:pPr marL="1821150" lvl="2" indent="-514350">
              <a:buFont typeface="+mj-lt"/>
              <a:buAutoNum type="arabicPeriod"/>
            </a:pPr>
            <a:r>
              <a:rPr lang="nl-BE" dirty="0"/>
              <a:t>Meetniveau variabelen? 							</a:t>
            </a:r>
          </a:p>
          <a:p>
            <a:pPr marL="1306800" lvl="2" indent="0">
              <a:buNone/>
            </a:pPr>
            <a:r>
              <a:rPr lang="nl-BE" dirty="0"/>
              <a:t>												</a:t>
            </a:r>
            <a:br>
              <a:rPr lang="nl-BE" dirty="0"/>
            </a:br>
            <a:r>
              <a:rPr lang="nl-BE" dirty="0"/>
              <a:t>												</a:t>
            </a:r>
          </a:p>
          <a:p>
            <a:pPr marL="1306800" lvl="2" indent="0">
              <a:buNone/>
            </a:pPr>
            <a:r>
              <a:rPr lang="nl-BE" dirty="0"/>
              <a:t>				</a:t>
            </a:r>
          </a:p>
          <a:p>
            <a:pPr marL="1306800" lvl="2" indent="0">
              <a:buNone/>
            </a:pPr>
            <a:endParaRPr lang="nl-BE" dirty="0"/>
          </a:p>
          <a:p>
            <a:pPr marL="1306800" lvl="2" indent="0">
              <a:buNone/>
            </a:pPr>
            <a:r>
              <a:rPr lang="nl-BE" dirty="0"/>
              <a:t>3. </a:t>
            </a:r>
            <a:r>
              <a:rPr lang="nl-BE" b="1" dirty="0">
                <a:solidFill>
                  <a:srgbClr val="C00000"/>
                </a:solidFill>
              </a:rPr>
              <a:t>Afhankelijke variabele(n)</a:t>
            </a:r>
            <a:br>
              <a:rPr lang="nl-BE" b="1" dirty="0">
                <a:solidFill>
                  <a:srgbClr val="C00000"/>
                </a:solidFill>
              </a:rPr>
            </a:br>
            <a:r>
              <a:rPr lang="nl-BE" b="1" dirty="0">
                <a:solidFill>
                  <a:srgbClr val="C00000"/>
                </a:solidFill>
              </a:rPr>
              <a:t>		Onafhankelijke variabele(n)</a:t>
            </a:r>
          </a:p>
          <a:p>
            <a:pPr lvl="1"/>
            <a:endParaRPr lang="nl-BE" dirty="0"/>
          </a:p>
          <a:p>
            <a:pPr lvl="1"/>
            <a:endParaRPr lang="nl-BE" dirty="0"/>
          </a:p>
        </p:txBody>
      </p:sp>
      <p:sp>
        <p:nvSpPr>
          <p:cNvPr id="4" name="Tijdelijke aanduiding voor dianummer 3">
            <a:extLst>
              <a:ext uri="{FF2B5EF4-FFF2-40B4-BE49-F238E27FC236}">
                <a16:creationId xmlns:a16="http://schemas.microsoft.com/office/drawing/2014/main" id="{A5261FE9-1B25-4A44-BABC-180DDCB59BD2}"/>
              </a:ext>
            </a:extLst>
          </p:cNvPr>
          <p:cNvSpPr>
            <a:spLocks noGrp="1"/>
          </p:cNvSpPr>
          <p:nvPr>
            <p:ph type="sldNum" sz="quarter" idx="12"/>
          </p:nvPr>
        </p:nvSpPr>
        <p:spPr/>
        <p:txBody>
          <a:bodyPr/>
          <a:lstStyle/>
          <a:p>
            <a:fld id="{7AE184E0-0BD4-4705-A12B-9B71DDE63301}" type="slidenum">
              <a:rPr lang="en-GB" noProof="0" smtClean="0"/>
              <a:t>12</a:t>
            </a:fld>
            <a:endParaRPr lang="en-GB" noProof="0" dirty="0"/>
          </a:p>
        </p:txBody>
      </p:sp>
      <p:sp>
        <p:nvSpPr>
          <p:cNvPr id="6" name="Tijdelijke aanduiding voor inhoud 5">
            <a:extLst>
              <a:ext uri="{FF2B5EF4-FFF2-40B4-BE49-F238E27FC236}">
                <a16:creationId xmlns:a16="http://schemas.microsoft.com/office/drawing/2014/main" id="{6AFE4732-972F-4A8C-A703-ACF2508AD0BA}"/>
              </a:ext>
            </a:extLst>
          </p:cNvPr>
          <p:cNvSpPr>
            <a:spLocks noGrp="1"/>
          </p:cNvSpPr>
          <p:nvPr>
            <p:ph idx="13"/>
          </p:nvPr>
        </p:nvSpPr>
        <p:spPr/>
        <p:txBody>
          <a:bodyPr/>
          <a:lstStyle/>
          <a:p>
            <a:endParaRPr lang="nl-BE"/>
          </a:p>
        </p:txBody>
      </p:sp>
      <p:sp>
        <p:nvSpPr>
          <p:cNvPr id="7" name="Tijdelijke aanduiding voor inhoud 2">
            <a:extLst>
              <a:ext uri="{FF2B5EF4-FFF2-40B4-BE49-F238E27FC236}">
                <a16:creationId xmlns:a16="http://schemas.microsoft.com/office/drawing/2014/main" id="{AA8CA58D-7724-4B3E-9ED6-6FBAB90871B5}"/>
              </a:ext>
            </a:extLst>
          </p:cNvPr>
          <p:cNvSpPr txBox="1">
            <a:spLocks/>
          </p:cNvSpPr>
          <p:nvPr/>
        </p:nvSpPr>
        <p:spPr>
          <a:xfrm>
            <a:off x="7908274" y="4505196"/>
            <a:ext cx="9277435" cy="6864264"/>
          </a:xfrm>
          <a:prstGeom prst="rect">
            <a:avLst/>
          </a:prstGeom>
        </p:spPr>
        <p:txBody>
          <a:bodyPr vert="horz" lIns="91440" tIns="45720" rIns="91440" bIns="45720" rtlCol="0">
            <a:normAutofit/>
          </a:bodyPr>
          <a:lstStyle>
            <a:lvl1pPr marL="5364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1170000" indent="-450000" algn="l" defTabSz="457200" rtl="0" eaLnBrk="1" latinLnBrk="0" hangingPunct="1">
              <a:lnSpc>
                <a:spcPct val="120000"/>
              </a:lnSpc>
              <a:spcBef>
                <a:spcPts val="300"/>
              </a:spcBef>
              <a:buFont typeface="Wingdings" panose="05000000000000000000" pitchFamily="2" charset="2"/>
              <a:buChar char="Ø"/>
              <a:tabLst/>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marL="1756800" indent="-4500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marL="2329200" indent="-550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marL="2962800" indent="-442800" algn="l" defTabSz="457200" rtl="0" eaLnBrk="1" latinLnBrk="0" hangingPunct="1">
              <a:lnSpc>
                <a:spcPct val="120000"/>
              </a:lnSpc>
              <a:spcBef>
                <a:spcPts val="300"/>
              </a:spcBef>
              <a:buFont typeface="Wingdings" panose="05000000000000000000" pitchFamily="2" charset="2"/>
              <a:buChar char="Ø"/>
              <a:defRPr sz="2800" kern="1200">
                <a:solidFill>
                  <a:srgbClr val="003366"/>
                </a:solidFill>
                <a:latin typeface="Verdana" panose="020B0604030504040204" pitchFamily="34" charset="0"/>
                <a:ea typeface="Verdana" panose="020B0604030504040204" pitchFamily="34" charset="0"/>
                <a:cs typeface="Verdana" panose="020B0604030504040204" pitchFamily="34" charset="0"/>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6400" indent="0">
              <a:buFont typeface="Wingdings" panose="05000000000000000000" pitchFamily="2" charset="2"/>
              <a:buNone/>
            </a:pPr>
            <a:r>
              <a:rPr lang="nl-BE" b="1" dirty="0">
                <a:solidFill>
                  <a:srgbClr val="7030A0"/>
                </a:solidFill>
              </a:rPr>
              <a:t>Vijf</a:t>
            </a:r>
          </a:p>
          <a:p>
            <a:pPr marL="86400" indent="0">
              <a:buFont typeface="Wingdings" panose="05000000000000000000" pitchFamily="2" charset="2"/>
              <a:buNone/>
            </a:pPr>
            <a:r>
              <a:rPr lang="nl-BE" b="1" dirty="0">
                <a:solidFill>
                  <a:srgbClr val="7030A0"/>
                </a:solidFill>
              </a:rPr>
              <a:t>Leeftijd = metrisch							</a:t>
            </a:r>
          </a:p>
          <a:p>
            <a:pPr marL="86400" indent="0">
              <a:buFont typeface="Wingdings" panose="05000000000000000000" pitchFamily="2" charset="2"/>
              <a:buNone/>
            </a:pPr>
            <a:r>
              <a:rPr lang="nl-BE" b="1" dirty="0">
                <a:solidFill>
                  <a:srgbClr val="7030A0"/>
                </a:solidFill>
              </a:rPr>
              <a:t>Geslacht = nominaal</a:t>
            </a:r>
            <a:br>
              <a:rPr lang="nl-BE" b="1" dirty="0">
                <a:solidFill>
                  <a:srgbClr val="7030A0"/>
                </a:solidFill>
              </a:rPr>
            </a:br>
            <a:r>
              <a:rPr lang="nl-BE" b="1" dirty="0">
                <a:solidFill>
                  <a:srgbClr val="7030A0"/>
                </a:solidFill>
              </a:rPr>
              <a:t>Uitstelgedrag = metrisch</a:t>
            </a:r>
          </a:p>
          <a:p>
            <a:pPr marL="86400" indent="0">
              <a:buFont typeface="Wingdings" panose="05000000000000000000" pitchFamily="2" charset="2"/>
              <a:buNone/>
            </a:pPr>
            <a:r>
              <a:rPr lang="nl-BE" b="1" dirty="0">
                <a:solidFill>
                  <a:srgbClr val="7030A0"/>
                </a:solidFill>
              </a:rPr>
              <a:t>Normbesef = metrisch		</a:t>
            </a:r>
            <a:br>
              <a:rPr lang="nl-BE" b="1" dirty="0">
                <a:solidFill>
                  <a:srgbClr val="7030A0"/>
                </a:solidFill>
              </a:rPr>
            </a:br>
            <a:r>
              <a:rPr lang="nl-BE" b="1" dirty="0">
                <a:solidFill>
                  <a:srgbClr val="7030A0"/>
                </a:solidFill>
              </a:rPr>
              <a:t>Gebruik stimulerende middelen = metrisch</a:t>
            </a:r>
          </a:p>
          <a:p>
            <a:pPr marL="86400" indent="0">
              <a:buNone/>
            </a:pPr>
            <a:r>
              <a:rPr lang="nl-BE" b="1" dirty="0">
                <a:solidFill>
                  <a:srgbClr val="7030A0"/>
                </a:solidFill>
              </a:rPr>
              <a:t>Gebruik stimulerende middelen </a:t>
            </a:r>
            <a:br>
              <a:rPr lang="nl-BE" b="1" dirty="0">
                <a:solidFill>
                  <a:srgbClr val="7030A0"/>
                </a:solidFill>
              </a:rPr>
            </a:br>
            <a:r>
              <a:rPr lang="nl-BE" b="1" dirty="0">
                <a:solidFill>
                  <a:srgbClr val="7030A0"/>
                </a:solidFill>
              </a:rPr>
              <a:t>Alle andere variabelen </a:t>
            </a:r>
          </a:p>
          <a:p>
            <a:pPr lvl="1"/>
            <a:endParaRPr lang="nl-BE" dirty="0">
              <a:solidFill>
                <a:srgbClr val="FF0000"/>
              </a:solidFill>
            </a:endParaRPr>
          </a:p>
        </p:txBody>
      </p:sp>
    </p:spTree>
    <p:extLst>
      <p:ext uri="{BB962C8B-B14F-4D97-AF65-F5344CB8AC3E}">
        <p14:creationId xmlns:p14="http://schemas.microsoft.com/office/powerpoint/2010/main" val="191690696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McNemar</a:t>
            </a:r>
            <a:r>
              <a:rPr lang="nl-BE" dirty="0"/>
              <a:t>-toets</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120</a:t>
            </a:fld>
            <a:endParaRPr lang="en-GB" noProof="0"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6864264"/>
          </a:xfrm>
        </p:spPr>
        <p:txBody>
          <a:bodyPr>
            <a:normAutofit/>
          </a:bodyPr>
          <a:lstStyle/>
          <a:p>
            <a:pPr marL="86400" indent="0">
              <a:buNone/>
            </a:pPr>
            <a:r>
              <a:rPr lang="nl-BE" b="1" dirty="0" err="1"/>
              <a:t>McNemar</a:t>
            </a:r>
            <a:r>
              <a:rPr lang="nl-BE" b="1" dirty="0"/>
              <a:t>-toets in SPSS</a:t>
            </a:r>
          </a:p>
          <a:p>
            <a:r>
              <a:rPr lang="nl-BE" b="1" dirty="0">
                <a:solidFill>
                  <a:srgbClr val="7030A0"/>
                </a:solidFill>
                <a:highlight>
                  <a:srgbClr val="FFFF00"/>
                </a:highlight>
              </a:rPr>
              <a:t>Bv. 	Is het aantal individuen in een relatie significant veranderd na één jaar coronacrisis? 		(DATA_WAVE1_WAVE2_CenW.sav)</a:t>
            </a:r>
          </a:p>
          <a:p>
            <a:r>
              <a:rPr lang="nl-BE" b="1" dirty="0"/>
              <a:t>Analyse uitvoeren op subset van de data </a:t>
            </a:r>
            <a:r>
              <a:rPr lang="nl-BE" dirty="0"/>
              <a:t>(enkel mensen van beide waves, n = 333)</a:t>
            </a:r>
            <a:endParaRPr lang="nl-BE" b="1" dirty="0"/>
          </a:p>
          <a:p>
            <a:pPr lvl="1"/>
            <a:r>
              <a:rPr lang="nl-BE" dirty="0"/>
              <a:t>Filter aanzetten</a:t>
            </a:r>
          </a:p>
          <a:p>
            <a:endParaRPr lang="nl-BE" dirty="0"/>
          </a:p>
          <a:p>
            <a:pPr marL="86400" indent="0">
              <a:buNone/>
            </a:pPr>
            <a:endParaRPr lang="nl-BE" b="1" dirty="0"/>
          </a:p>
        </p:txBody>
      </p:sp>
      <p:pic>
        <p:nvPicPr>
          <p:cNvPr id="6" name="Afbeelding 5">
            <a:extLst>
              <a:ext uri="{FF2B5EF4-FFF2-40B4-BE49-F238E27FC236}">
                <a16:creationId xmlns:a16="http://schemas.microsoft.com/office/drawing/2014/main" id="{36757E6D-D817-4185-B192-9BFAB2A9CFF0}"/>
              </a:ext>
            </a:extLst>
          </p:cNvPr>
          <p:cNvPicPr>
            <a:picLocks noChangeAspect="1"/>
          </p:cNvPicPr>
          <p:nvPr/>
        </p:nvPicPr>
        <p:blipFill>
          <a:blip r:embed="rId3"/>
          <a:stretch>
            <a:fillRect/>
          </a:stretch>
        </p:blipFill>
        <p:spPr>
          <a:xfrm>
            <a:off x="1564104" y="4652219"/>
            <a:ext cx="7356587" cy="4804931"/>
          </a:xfrm>
          <a:prstGeom prst="rect">
            <a:avLst/>
          </a:prstGeom>
        </p:spPr>
      </p:pic>
      <p:pic>
        <p:nvPicPr>
          <p:cNvPr id="7" name="Afbeelding 6">
            <a:extLst>
              <a:ext uri="{FF2B5EF4-FFF2-40B4-BE49-F238E27FC236}">
                <a16:creationId xmlns:a16="http://schemas.microsoft.com/office/drawing/2014/main" id="{7265ADEB-8C9B-45D4-A36E-774601E25430}"/>
              </a:ext>
            </a:extLst>
          </p:cNvPr>
          <p:cNvPicPr>
            <a:picLocks noChangeAspect="1"/>
          </p:cNvPicPr>
          <p:nvPr/>
        </p:nvPicPr>
        <p:blipFill>
          <a:blip r:embed="rId4"/>
          <a:stretch>
            <a:fillRect/>
          </a:stretch>
        </p:blipFill>
        <p:spPr>
          <a:xfrm>
            <a:off x="8730089" y="4188624"/>
            <a:ext cx="8281517" cy="2585156"/>
          </a:xfrm>
          <a:prstGeom prst="rect">
            <a:avLst/>
          </a:prstGeom>
        </p:spPr>
      </p:pic>
      <p:pic>
        <p:nvPicPr>
          <p:cNvPr id="8" name="Afbeelding 7">
            <a:extLst>
              <a:ext uri="{FF2B5EF4-FFF2-40B4-BE49-F238E27FC236}">
                <a16:creationId xmlns:a16="http://schemas.microsoft.com/office/drawing/2014/main" id="{613041E7-0681-4101-A3C1-AB95E42E04A4}"/>
              </a:ext>
            </a:extLst>
          </p:cNvPr>
          <p:cNvPicPr>
            <a:picLocks noChangeAspect="1"/>
          </p:cNvPicPr>
          <p:nvPr/>
        </p:nvPicPr>
        <p:blipFill>
          <a:blip r:embed="rId5"/>
          <a:stretch>
            <a:fillRect/>
          </a:stretch>
        </p:blipFill>
        <p:spPr>
          <a:xfrm>
            <a:off x="8920691" y="7121636"/>
            <a:ext cx="8281517" cy="1698387"/>
          </a:xfrm>
          <a:prstGeom prst="rect">
            <a:avLst/>
          </a:prstGeom>
        </p:spPr>
      </p:pic>
    </p:spTree>
    <p:extLst>
      <p:ext uri="{BB962C8B-B14F-4D97-AF65-F5344CB8AC3E}">
        <p14:creationId xmlns:p14="http://schemas.microsoft.com/office/powerpoint/2010/main" val="31673411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87FA35-A2A9-47D2-B705-6EA42514C1AE}"/>
              </a:ext>
            </a:extLst>
          </p:cNvPr>
          <p:cNvSpPr>
            <a:spLocks noGrp="1"/>
          </p:cNvSpPr>
          <p:nvPr>
            <p:ph type="title"/>
          </p:nvPr>
        </p:nvSpPr>
        <p:spPr/>
        <p:txBody>
          <a:bodyPr/>
          <a:lstStyle/>
          <a:p>
            <a:r>
              <a:rPr lang="nl-BE" dirty="0" err="1"/>
              <a:t>McNemar</a:t>
            </a:r>
            <a:r>
              <a:rPr lang="nl-BE" dirty="0"/>
              <a:t>-toets</a:t>
            </a:r>
          </a:p>
        </p:txBody>
      </p:sp>
      <p:sp>
        <p:nvSpPr>
          <p:cNvPr id="3" name="Tijdelijke aanduiding voor inhoud 2">
            <a:extLst>
              <a:ext uri="{FF2B5EF4-FFF2-40B4-BE49-F238E27FC236}">
                <a16:creationId xmlns:a16="http://schemas.microsoft.com/office/drawing/2014/main" id="{AFA9732D-AB41-4AF6-9647-B5196F5786EE}"/>
              </a:ext>
            </a:extLst>
          </p:cNvPr>
          <p:cNvSpPr>
            <a:spLocks noGrp="1"/>
          </p:cNvSpPr>
          <p:nvPr>
            <p:ph idx="1"/>
          </p:nvPr>
        </p:nvSpPr>
        <p:spPr>
          <a:xfrm>
            <a:off x="327069" y="1816272"/>
            <a:ext cx="16858641" cy="7937327"/>
          </a:xfrm>
        </p:spPr>
        <p:txBody>
          <a:bodyPr>
            <a:normAutofit/>
          </a:bodyPr>
          <a:lstStyle/>
          <a:p>
            <a:r>
              <a:rPr lang="nl-BE" b="1" dirty="0"/>
              <a:t>Stap 1. </a:t>
            </a:r>
            <a:r>
              <a:rPr lang="nl-BE" dirty="0"/>
              <a:t>Kiezen van juiste analysemethode</a:t>
            </a:r>
          </a:p>
          <a:p>
            <a:endParaRPr lang="nl-BE" dirty="0"/>
          </a:p>
          <a:p>
            <a:pPr marL="1234350" lvl="1" indent="-514350">
              <a:buFont typeface="+mj-lt"/>
              <a:buAutoNum type="arabicPeriod"/>
            </a:pPr>
            <a:r>
              <a:rPr lang="nl-BE" b="1" dirty="0"/>
              <a:t>Hoeveel variabelen?</a:t>
            </a:r>
            <a:endParaRPr lang="nl-BE" dirty="0"/>
          </a:p>
          <a:p>
            <a:pPr lvl="2"/>
            <a:r>
              <a:rPr lang="nl-BE" dirty="0"/>
              <a:t>In theorie twee: relatiestatus + de ‘tijd’</a:t>
            </a:r>
          </a:p>
          <a:p>
            <a:pPr lvl="2"/>
            <a:r>
              <a:rPr lang="nl-BE" dirty="0"/>
              <a:t>In praktijk </a:t>
            </a:r>
            <a:r>
              <a:rPr lang="nl-BE" dirty="0">
                <a:highlight>
                  <a:srgbClr val="FFFF00"/>
                </a:highlight>
              </a:rPr>
              <a:t>‘W1_Relatiestatus’ + ‘W2_Relatiestatus’</a:t>
            </a:r>
          </a:p>
          <a:p>
            <a:pPr marL="1234350" lvl="1" indent="-514350">
              <a:buFont typeface="+mj-lt"/>
              <a:buAutoNum type="arabicPeriod"/>
            </a:pPr>
            <a:r>
              <a:rPr lang="nl-BE" b="1" dirty="0"/>
              <a:t>Welk meetniveau?</a:t>
            </a:r>
            <a:endParaRPr lang="nl-BE" dirty="0"/>
          </a:p>
          <a:p>
            <a:pPr lvl="2"/>
            <a:r>
              <a:rPr lang="nl-BE" dirty="0"/>
              <a:t>De ‘tijd’: nominaal, twee categorieën (Wave 1 en Wave 2)</a:t>
            </a:r>
          </a:p>
          <a:p>
            <a:pPr lvl="2"/>
            <a:r>
              <a:rPr lang="nl-BE" dirty="0"/>
              <a:t>W1_Relatiestatus en W2_Relatiestatus: nominaal, twee categorieën</a:t>
            </a:r>
          </a:p>
          <a:p>
            <a:pPr marL="1234350" lvl="1" indent="-514350">
              <a:buFont typeface="+mj-lt"/>
              <a:buAutoNum type="arabicPeriod"/>
            </a:pPr>
            <a:r>
              <a:rPr lang="nl-BE" b="1" dirty="0"/>
              <a:t>Welke rol?</a:t>
            </a:r>
            <a:endParaRPr lang="nl-BE" dirty="0"/>
          </a:p>
          <a:p>
            <a:pPr lvl="2"/>
            <a:r>
              <a:rPr lang="nl-BE" dirty="0"/>
              <a:t>De ‘tijd’: onafhankelijke variabele</a:t>
            </a:r>
          </a:p>
          <a:p>
            <a:pPr lvl="2"/>
            <a:r>
              <a:rPr lang="nl-BE" dirty="0"/>
              <a:t>Relatiestatus: afhankelijke variabele</a:t>
            </a:r>
          </a:p>
          <a:p>
            <a:pPr marL="1306800" lvl="2" indent="0">
              <a:buNone/>
            </a:pPr>
            <a:endParaRPr lang="nl-BE" dirty="0"/>
          </a:p>
        </p:txBody>
      </p:sp>
      <p:sp>
        <p:nvSpPr>
          <p:cNvPr id="4" name="Tijdelijke aanduiding voor dianummer 3">
            <a:extLst>
              <a:ext uri="{FF2B5EF4-FFF2-40B4-BE49-F238E27FC236}">
                <a16:creationId xmlns:a16="http://schemas.microsoft.com/office/drawing/2014/main" id="{842742EB-C86D-4FDA-9C6D-61B10DA12878}"/>
              </a:ext>
            </a:extLst>
          </p:cNvPr>
          <p:cNvSpPr>
            <a:spLocks noGrp="1"/>
          </p:cNvSpPr>
          <p:nvPr>
            <p:ph type="sldNum" sz="quarter" idx="12"/>
          </p:nvPr>
        </p:nvSpPr>
        <p:spPr/>
        <p:txBody>
          <a:bodyPr/>
          <a:lstStyle/>
          <a:p>
            <a:fld id="{7AE184E0-0BD4-4705-A12B-9B71DDE63301}" type="slidenum">
              <a:rPr lang="en-GB" noProof="0" smtClean="0"/>
              <a:t>121</a:t>
            </a:fld>
            <a:endParaRPr lang="en-GB" noProof="0" dirty="0"/>
          </a:p>
        </p:txBody>
      </p:sp>
    </p:spTree>
    <p:extLst>
      <p:ext uri="{BB962C8B-B14F-4D97-AF65-F5344CB8AC3E}">
        <p14:creationId xmlns:p14="http://schemas.microsoft.com/office/powerpoint/2010/main" val="10503117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8F08DB32-3106-4977-857B-5BD70495575B}"/>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Bij categorische OV: gelijkaardige of verschillende respondenten in verschillende categorieën??</a:t>
            </a:r>
          </a:p>
        </p:txBody>
      </p:sp>
      <p:sp>
        <p:nvSpPr>
          <p:cNvPr id="245" name="Title 1">
            <a:extLst>
              <a:ext uri="{FF2B5EF4-FFF2-40B4-BE49-F238E27FC236}">
                <a16:creationId xmlns:a16="http://schemas.microsoft.com/office/drawing/2014/main" id="{18FC5625-A36C-4539-B58D-A6C810CAD8CC}"/>
              </a:ext>
            </a:extLst>
          </p:cNvPr>
          <p:cNvSpPr>
            <a:spLocks noGrp="1"/>
          </p:cNvSpPr>
          <p:nvPr>
            <p:ph type="title"/>
          </p:nvPr>
        </p:nvSpPr>
        <p:spPr>
          <a:xfrm>
            <a:off x="2656227" y="9026885"/>
            <a:ext cx="12026222" cy="747445"/>
          </a:xfrm>
        </p:spPr>
        <p:txBody>
          <a:bodyPr/>
          <a:lstStyle/>
          <a:p>
            <a:pPr algn="ctr"/>
            <a:r>
              <a:rPr lang="nl-BE" dirty="0">
                <a:solidFill>
                  <a:srgbClr val="002060"/>
                </a:solidFill>
              </a:rPr>
              <a:t>Welke analysetechniek gebruik ik?</a:t>
            </a:r>
          </a:p>
        </p:txBody>
      </p:sp>
      <p:sp>
        <p:nvSpPr>
          <p:cNvPr id="4" name="Slide Number Placeholder 3">
            <a:extLst>
              <a:ext uri="{FF2B5EF4-FFF2-40B4-BE49-F238E27FC236}">
                <a16:creationId xmlns:a16="http://schemas.microsoft.com/office/drawing/2014/main" id="{4B964762-09BF-4771-95D5-61DE9B768E24}"/>
              </a:ext>
            </a:extLst>
          </p:cNvPr>
          <p:cNvSpPr>
            <a:spLocks noGrp="1"/>
          </p:cNvSpPr>
          <p:nvPr>
            <p:ph type="sldNum" sz="quarter" idx="12"/>
          </p:nvPr>
        </p:nvSpPr>
        <p:spPr>
          <a:xfrm>
            <a:off x="14669331" y="8161967"/>
            <a:ext cx="797801" cy="449396"/>
          </a:xfrm>
        </p:spPr>
        <p:txBody>
          <a:bodyPr/>
          <a:lstStyle/>
          <a:p>
            <a:pPr marL="0" marR="0" lvl="0" indent="0" algn="r" defTabSz="47644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476448" rtl="0" eaLnBrk="1" fontAlgn="auto" latinLnBrk="0" hangingPunct="1">
                <a:lnSpc>
                  <a:spcPct val="100000"/>
                </a:lnSpc>
                <a:spcBef>
                  <a:spcPts val="0"/>
                </a:spcBef>
                <a:spcAft>
                  <a:spcPts val="0"/>
                </a:spcAft>
                <a:buClrTx/>
                <a:buSzTx/>
                <a:buFontTx/>
                <a:buNone/>
                <a:tabLst/>
                <a:defRPr/>
              </a:pPr>
              <a:t>122</a:t>
            </a:fld>
            <a:endParaRPr kumimoji="0" lang="en-GB" sz="1707"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081C82A-D336-47CA-AEFF-D561E49493D1}"/>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Aantal </a:t>
            </a:r>
          </a:p>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afhankelijke variabelen</a:t>
            </a:r>
          </a:p>
        </p:txBody>
      </p:sp>
      <p:sp>
        <p:nvSpPr>
          <p:cNvPr id="7" name="TextBox 6">
            <a:extLst>
              <a:ext uri="{FF2B5EF4-FFF2-40B4-BE49-F238E27FC236}">
                <a16:creationId xmlns:a16="http://schemas.microsoft.com/office/drawing/2014/main" id="{5265D672-A626-415A-8295-202B4868868B}"/>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Meetniveau afhankelijke variabele</a:t>
            </a:r>
          </a:p>
        </p:txBody>
      </p:sp>
      <p:sp>
        <p:nvSpPr>
          <p:cNvPr id="8" name="TextBox 7">
            <a:extLst>
              <a:ext uri="{FF2B5EF4-FFF2-40B4-BE49-F238E27FC236}">
                <a16:creationId xmlns:a16="http://schemas.microsoft.com/office/drawing/2014/main" id="{8F4600DD-4393-466B-BEEB-882B3DA6D4B5}"/>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Aantal</a:t>
            </a:r>
          </a:p>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 onafhankelijke variabelen</a:t>
            </a:r>
          </a:p>
        </p:txBody>
      </p:sp>
      <p:sp>
        <p:nvSpPr>
          <p:cNvPr id="9" name="TextBox 8">
            <a:extLst>
              <a:ext uri="{FF2B5EF4-FFF2-40B4-BE49-F238E27FC236}">
                <a16:creationId xmlns:a16="http://schemas.microsoft.com/office/drawing/2014/main" id="{5F1F5C02-EFE6-49F0-A75F-AE1104AC7DEC}"/>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Meetniveau onafhankelijke variabelen</a:t>
            </a:r>
          </a:p>
        </p:txBody>
      </p:sp>
      <p:sp>
        <p:nvSpPr>
          <p:cNvPr id="10" name="TextBox 9">
            <a:extLst>
              <a:ext uri="{FF2B5EF4-FFF2-40B4-BE49-F238E27FC236}">
                <a16:creationId xmlns:a16="http://schemas.microsoft.com/office/drawing/2014/main" id="{0CB43338-9162-4955-AC30-7E12E11A5188}"/>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Bij categorische OV: hoeveel categorieën?</a:t>
            </a:r>
          </a:p>
        </p:txBody>
      </p:sp>
      <p:sp>
        <p:nvSpPr>
          <p:cNvPr id="11" name="Rectangle 10">
            <a:extLst>
              <a:ext uri="{FF2B5EF4-FFF2-40B4-BE49-F238E27FC236}">
                <a16:creationId xmlns:a16="http://schemas.microsoft.com/office/drawing/2014/main" id="{21C2167C-EB1A-40E1-A7AB-BDA76FE6C4E3}"/>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12" name="Rectangle 11">
            <a:extLst>
              <a:ext uri="{FF2B5EF4-FFF2-40B4-BE49-F238E27FC236}">
                <a16:creationId xmlns:a16="http://schemas.microsoft.com/office/drawing/2014/main" id="{9FE4E87F-DA61-4418-8711-7A2A8629B501}"/>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cxnSp>
        <p:nvCxnSpPr>
          <p:cNvPr id="13" name="Straight Arrow Connector 12">
            <a:extLst>
              <a:ext uri="{FF2B5EF4-FFF2-40B4-BE49-F238E27FC236}">
                <a16:creationId xmlns:a16="http://schemas.microsoft.com/office/drawing/2014/main" id="{B1FF0BF9-6799-4152-99E5-A549EC4FA225}"/>
              </a:ext>
            </a:extLst>
          </p:cNvPr>
          <p:cNvCxnSpPr>
            <a:cxnSpLocks/>
            <a:stCxn id="12" idx="0"/>
            <a:endCxn id="11" idx="2"/>
          </p:cNvCxnSpPr>
          <p:nvPr/>
        </p:nvCxnSpPr>
        <p:spPr>
          <a:xfrm flipV="1">
            <a:off x="1970469" y="2479100"/>
            <a:ext cx="1501215" cy="15275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7869E0C-9730-4D00-8A96-446A9BDE609B}"/>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sp>
        <p:nvSpPr>
          <p:cNvPr id="15" name="Rectangle 14">
            <a:extLst>
              <a:ext uri="{FF2B5EF4-FFF2-40B4-BE49-F238E27FC236}">
                <a16:creationId xmlns:a16="http://schemas.microsoft.com/office/drawing/2014/main" id="{C7DCBE10-8C56-4C40-978C-5BDC51E24E38}"/>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16" name="Rectangle 15">
            <a:extLst>
              <a:ext uri="{FF2B5EF4-FFF2-40B4-BE49-F238E27FC236}">
                <a16:creationId xmlns:a16="http://schemas.microsoft.com/office/drawing/2014/main" id="{5F750A0F-ABD9-4088-803D-8CBD899DC78A}"/>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17" name="Rectangle 16">
            <a:extLst>
              <a:ext uri="{FF2B5EF4-FFF2-40B4-BE49-F238E27FC236}">
                <a16:creationId xmlns:a16="http://schemas.microsoft.com/office/drawing/2014/main" id="{6CA60F3F-5936-4C21-A14E-DA2A5BFE407A}"/>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a:t>
            </a:r>
          </a:p>
        </p:txBody>
      </p:sp>
      <p:sp>
        <p:nvSpPr>
          <p:cNvPr id="18" name="Rectangle 17">
            <a:extLst>
              <a:ext uri="{FF2B5EF4-FFF2-40B4-BE49-F238E27FC236}">
                <a16:creationId xmlns:a16="http://schemas.microsoft.com/office/drawing/2014/main" id="{FBEC190E-C820-4FFB-9E78-A5F4E73A160A}"/>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Meer dan 2</a:t>
            </a:r>
          </a:p>
        </p:txBody>
      </p:sp>
      <p:sp>
        <p:nvSpPr>
          <p:cNvPr id="19" name="Rectangle 18">
            <a:extLst>
              <a:ext uri="{FF2B5EF4-FFF2-40B4-BE49-F238E27FC236}">
                <a16:creationId xmlns:a16="http://schemas.microsoft.com/office/drawing/2014/main" id="{B2BD1D95-F21A-46CF-A9AE-4A875C58E751}"/>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20" name="Rectangle 19">
            <a:extLst>
              <a:ext uri="{FF2B5EF4-FFF2-40B4-BE49-F238E27FC236}">
                <a16:creationId xmlns:a16="http://schemas.microsoft.com/office/drawing/2014/main" id="{E66F50B3-4367-436E-9098-123479F8703E}"/>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21" name="Rectangle 20">
            <a:extLst>
              <a:ext uri="{FF2B5EF4-FFF2-40B4-BE49-F238E27FC236}">
                <a16:creationId xmlns:a16="http://schemas.microsoft.com/office/drawing/2014/main" id="{9BFA3EFB-3D41-49A0-A600-D64D792FC957}"/>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22" name="Rectangle 21">
            <a:extLst>
              <a:ext uri="{FF2B5EF4-FFF2-40B4-BE49-F238E27FC236}">
                <a16:creationId xmlns:a16="http://schemas.microsoft.com/office/drawing/2014/main" id="{CC6625A1-59D8-4F00-8D49-9ACAE95D6E79}"/>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23" name="Rectangle 22">
            <a:extLst>
              <a:ext uri="{FF2B5EF4-FFF2-40B4-BE49-F238E27FC236}">
                <a16:creationId xmlns:a16="http://schemas.microsoft.com/office/drawing/2014/main" id="{3CEBAE4C-E952-4701-A588-0E506E9495CA}"/>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24" name="Rectangle 23">
            <a:extLst>
              <a:ext uri="{FF2B5EF4-FFF2-40B4-BE49-F238E27FC236}">
                <a16:creationId xmlns:a16="http://schemas.microsoft.com/office/drawing/2014/main" id="{93BFC2C9-0AC0-4CB1-8AC9-84CC4C9E8B05}"/>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25" name="Rectangle 24">
            <a:extLst>
              <a:ext uri="{FF2B5EF4-FFF2-40B4-BE49-F238E27FC236}">
                <a16:creationId xmlns:a16="http://schemas.microsoft.com/office/drawing/2014/main" id="{9146049E-5A0F-4129-980C-EAD1E577B984}"/>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cxnSp>
        <p:nvCxnSpPr>
          <p:cNvPr id="26" name="Straight Arrow Connector 25">
            <a:extLst>
              <a:ext uri="{FF2B5EF4-FFF2-40B4-BE49-F238E27FC236}">
                <a16:creationId xmlns:a16="http://schemas.microsoft.com/office/drawing/2014/main" id="{C2E40CDE-0509-4980-8ABC-D5E13B4D63EC}"/>
              </a:ext>
            </a:extLst>
          </p:cNvPr>
          <p:cNvCxnSpPr>
            <a:cxnSpLocks/>
            <a:stCxn id="11" idx="3"/>
            <a:endCxn id="14" idx="1"/>
          </p:cNvCxnSpPr>
          <p:nvPr/>
        </p:nvCxnSpPr>
        <p:spPr>
          <a:xfrm flipV="1">
            <a:off x="3948075" y="1416278"/>
            <a:ext cx="550189" cy="93551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3ED7FAA-3E92-40CF-B548-DAEC25B4DEE5}"/>
              </a:ext>
            </a:extLst>
          </p:cNvPr>
          <p:cNvCxnSpPr>
            <a:cxnSpLocks/>
            <a:stCxn id="11" idx="3"/>
            <a:endCxn id="23"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C049D1A6-52D5-421E-ADBC-D406D68A1E03}"/>
              </a:ext>
            </a:extLst>
          </p:cNvPr>
          <p:cNvCxnSpPr>
            <a:cxnSpLocks/>
            <a:stCxn id="14" idx="3"/>
            <a:endCxn id="15" idx="1"/>
          </p:cNvCxnSpPr>
          <p:nvPr/>
        </p:nvCxnSpPr>
        <p:spPr>
          <a:xfrm flipV="1">
            <a:off x="5451044" y="1003011"/>
            <a:ext cx="559890" cy="4132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48BBA74-0B02-4E1C-916A-3BF2D95B892A}"/>
              </a:ext>
            </a:extLst>
          </p:cNvPr>
          <p:cNvCxnSpPr>
            <a:cxnSpLocks/>
            <a:stCxn id="14" idx="3"/>
            <a:endCxn id="16" idx="1"/>
          </p:cNvCxnSpPr>
          <p:nvPr/>
        </p:nvCxnSpPr>
        <p:spPr>
          <a:xfrm>
            <a:off x="5451044" y="1416279"/>
            <a:ext cx="556853" cy="38563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F95BA9C-6341-4AF6-8E4E-20D71A502B91}"/>
              </a:ext>
            </a:extLst>
          </p:cNvPr>
          <p:cNvCxnSpPr>
            <a:cxnSpLocks/>
            <a:stCxn id="15" idx="3"/>
          </p:cNvCxnSpPr>
          <p:nvPr/>
        </p:nvCxnSpPr>
        <p:spPr>
          <a:xfrm flipV="1">
            <a:off x="6963715" y="991078"/>
            <a:ext cx="5230053"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F2DA6E5-A9D3-4BA4-B370-C8B749981BCA}"/>
              </a:ext>
            </a:extLst>
          </p:cNvPr>
          <p:cNvCxnSpPr>
            <a:cxnSpLocks/>
            <a:stCxn id="16" idx="3"/>
            <a:endCxn id="17" idx="1"/>
          </p:cNvCxnSpPr>
          <p:nvPr/>
        </p:nvCxnSpPr>
        <p:spPr>
          <a:xfrm flipV="1">
            <a:off x="6960679" y="1489995"/>
            <a:ext cx="2050817" cy="3119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2AC0B029-CC19-4668-8F88-D219AD5CA9D4}"/>
              </a:ext>
            </a:extLst>
          </p:cNvPr>
          <p:cNvCxnSpPr>
            <a:cxnSpLocks/>
            <a:stCxn id="16" idx="3"/>
            <a:endCxn id="18" idx="1"/>
          </p:cNvCxnSpPr>
          <p:nvPr/>
        </p:nvCxnSpPr>
        <p:spPr>
          <a:xfrm>
            <a:off x="6960678" y="1801916"/>
            <a:ext cx="2053281" cy="4467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47D6A7D7-9301-4822-B0D1-672E58693E6C}"/>
              </a:ext>
            </a:extLst>
          </p:cNvPr>
          <p:cNvCxnSpPr>
            <a:cxnSpLocks/>
            <a:stCxn id="17" idx="3"/>
            <a:endCxn id="19"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7E46F4F-9CE9-4193-A0A3-AC0BFB0153E3}"/>
              </a:ext>
            </a:extLst>
          </p:cNvPr>
          <p:cNvCxnSpPr>
            <a:cxnSpLocks/>
            <a:stCxn id="17" idx="3"/>
            <a:endCxn id="20" idx="1"/>
          </p:cNvCxnSpPr>
          <p:nvPr/>
        </p:nvCxnSpPr>
        <p:spPr>
          <a:xfrm>
            <a:off x="9964277" y="1489995"/>
            <a:ext cx="711166" cy="19991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C4F753A-C967-474B-B16D-3D797DCA47BC}"/>
              </a:ext>
            </a:extLst>
          </p:cNvPr>
          <p:cNvCxnSpPr>
            <a:cxnSpLocks/>
            <a:stCxn id="18" idx="3"/>
            <a:endCxn id="21"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5271780-69D1-4B9A-AB0A-50671DFB34D0}"/>
              </a:ext>
            </a:extLst>
          </p:cNvPr>
          <p:cNvCxnSpPr>
            <a:cxnSpLocks/>
            <a:stCxn id="18" idx="3"/>
            <a:endCxn id="22" idx="1"/>
          </p:cNvCxnSpPr>
          <p:nvPr/>
        </p:nvCxnSpPr>
        <p:spPr>
          <a:xfrm>
            <a:off x="9966740" y="2248670"/>
            <a:ext cx="706823" cy="18631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82698B3-52BB-489E-ACCD-55314AC2B672}"/>
              </a:ext>
            </a:extLst>
          </p:cNvPr>
          <p:cNvCxnSpPr>
            <a:cxnSpLocks/>
            <a:stCxn id="19"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520539FF-C4AB-47F7-B74A-E8BEA15B37DD}"/>
              </a:ext>
            </a:extLst>
          </p:cNvPr>
          <p:cNvCxnSpPr>
            <a:cxnSpLocks/>
            <a:stCxn id="20" idx="3"/>
          </p:cNvCxnSpPr>
          <p:nvPr/>
        </p:nvCxnSpPr>
        <p:spPr>
          <a:xfrm flipV="1">
            <a:off x="11628225" y="1684592"/>
            <a:ext cx="555334" cy="531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881E4FBB-500B-4A48-A435-26A60401AA8A}"/>
              </a:ext>
            </a:extLst>
          </p:cNvPr>
          <p:cNvCxnSpPr>
            <a:cxnSpLocks/>
            <a:stCxn id="21"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A5D1B40-1C0C-4650-98DC-E845DD7F7FCA}"/>
              </a:ext>
            </a:extLst>
          </p:cNvPr>
          <p:cNvCxnSpPr>
            <a:cxnSpLocks/>
            <a:stCxn id="22" idx="3"/>
          </p:cNvCxnSpPr>
          <p:nvPr/>
        </p:nvCxnSpPr>
        <p:spPr>
          <a:xfrm>
            <a:off x="11626345" y="2434989"/>
            <a:ext cx="55721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DAFDF9B0-1199-451D-A3A8-280B50010582}"/>
              </a:ext>
            </a:extLst>
          </p:cNvPr>
          <p:cNvCxnSpPr>
            <a:cxnSpLocks/>
            <a:stCxn id="23" idx="3"/>
            <a:endCxn id="24"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15DC919-FC68-4AC6-9C2D-F1F424E8B5D1}"/>
              </a:ext>
            </a:extLst>
          </p:cNvPr>
          <p:cNvCxnSpPr>
            <a:cxnSpLocks/>
            <a:stCxn id="23" idx="3"/>
            <a:endCxn id="25"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944AF4B-AFB3-47F3-AA7E-B48BB0E4812C}"/>
              </a:ext>
            </a:extLst>
          </p:cNvPr>
          <p:cNvCxnSpPr>
            <a:cxnSpLocks/>
            <a:stCxn id="24"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B38A2F61-0C6E-438B-A660-1DF73E421A5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45" name="Rectangle 44">
            <a:extLst>
              <a:ext uri="{FF2B5EF4-FFF2-40B4-BE49-F238E27FC236}">
                <a16:creationId xmlns:a16="http://schemas.microsoft.com/office/drawing/2014/main" id="{38465FAD-3157-4A4E-BC35-645C9EFF3FDA}"/>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cxnSp>
        <p:nvCxnSpPr>
          <p:cNvPr id="46" name="Straight Arrow Connector 45">
            <a:extLst>
              <a:ext uri="{FF2B5EF4-FFF2-40B4-BE49-F238E27FC236}">
                <a16:creationId xmlns:a16="http://schemas.microsoft.com/office/drawing/2014/main" id="{B4169F39-ADC8-41DE-9507-5F0F4D0FC769}"/>
              </a:ext>
            </a:extLst>
          </p:cNvPr>
          <p:cNvCxnSpPr>
            <a:cxnSpLocks/>
            <a:stCxn id="25" idx="3"/>
            <a:endCxn id="44"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23A0FE4-A792-4EAA-AE89-2284D5597B64}"/>
              </a:ext>
            </a:extLst>
          </p:cNvPr>
          <p:cNvCxnSpPr>
            <a:cxnSpLocks/>
            <a:stCxn id="25" idx="3"/>
            <a:endCxn id="45"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7105FBF-E393-4EF6-8B39-CA9B43410538}"/>
              </a:ext>
            </a:extLst>
          </p:cNvPr>
          <p:cNvCxnSpPr>
            <a:cxnSpLocks/>
            <a:stCxn id="44"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622DC63D-5E25-4303-8371-36871A070E51}"/>
              </a:ext>
            </a:extLst>
          </p:cNvPr>
          <p:cNvCxnSpPr>
            <a:cxnSpLocks/>
            <a:stCxn id="45"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B644422B-4DE1-4B41-83C5-420D4616A5F3}"/>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51" name="Rectangle 50">
            <a:extLst>
              <a:ext uri="{FF2B5EF4-FFF2-40B4-BE49-F238E27FC236}">
                <a16:creationId xmlns:a16="http://schemas.microsoft.com/office/drawing/2014/main" id="{901CED4F-99BB-48F7-B1B8-061CD3A87A9E}"/>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sp>
        <p:nvSpPr>
          <p:cNvPr id="52" name="Rectangle 51">
            <a:extLst>
              <a:ext uri="{FF2B5EF4-FFF2-40B4-BE49-F238E27FC236}">
                <a16:creationId xmlns:a16="http://schemas.microsoft.com/office/drawing/2014/main" id="{56304230-45D0-421F-9D4B-125749E06719}"/>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53" name="Rectangle 52">
            <a:extLst>
              <a:ext uri="{FF2B5EF4-FFF2-40B4-BE49-F238E27FC236}">
                <a16:creationId xmlns:a16="http://schemas.microsoft.com/office/drawing/2014/main" id="{D9E503AC-43D0-43DB-81DE-2DEC6400219D}"/>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54" name="Rectangle 53">
            <a:extLst>
              <a:ext uri="{FF2B5EF4-FFF2-40B4-BE49-F238E27FC236}">
                <a16:creationId xmlns:a16="http://schemas.microsoft.com/office/drawing/2014/main" id="{E6E67EF0-09FA-4683-874C-9A78D0025965}"/>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55" name="Rectangle 54">
            <a:extLst>
              <a:ext uri="{FF2B5EF4-FFF2-40B4-BE49-F238E27FC236}">
                <a16:creationId xmlns:a16="http://schemas.microsoft.com/office/drawing/2014/main" id="{4B758496-3250-4ED5-9199-621003513B5E}"/>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56" name="Rectangle 55">
            <a:extLst>
              <a:ext uri="{FF2B5EF4-FFF2-40B4-BE49-F238E27FC236}">
                <a16:creationId xmlns:a16="http://schemas.microsoft.com/office/drawing/2014/main" id="{AD0DAF08-6CB0-4C8A-97D6-820FB378F2E4}"/>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57" name="Rectangle 56">
            <a:extLst>
              <a:ext uri="{FF2B5EF4-FFF2-40B4-BE49-F238E27FC236}">
                <a16:creationId xmlns:a16="http://schemas.microsoft.com/office/drawing/2014/main" id="{065975F4-B9A8-4F22-8575-2878AAD11B96}"/>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Beide</a:t>
            </a:r>
          </a:p>
        </p:txBody>
      </p:sp>
      <p:sp>
        <p:nvSpPr>
          <p:cNvPr id="58" name="Rectangle 57">
            <a:extLst>
              <a:ext uri="{FF2B5EF4-FFF2-40B4-BE49-F238E27FC236}">
                <a16:creationId xmlns:a16="http://schemas.microsoft.com/office/drawing/2014/main" id="{308AF8A7-B7E9-4105-AA81-0F6A34F30C78}"/>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59" name="Rectangle 58">
            <a:extLst>
              <a:ext uri="{FF2B5EF4-FFF2-40B4-BE49-F238E27FC236}">
                <a16:creationId xmlns:a16="http://schemas.microsoft.com/office/drawing/2014/main" id="{6A53D3EF-F6D7-40F1-B395-AE09718ED3DA}"/>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60" name="Rectangle 59">
            <a:extLst>
              <a:ext uri="{FF2B5EF4-FFF2-40B4-BE49-F238E27FC236}">
                <a16:creationId xmlns:a16="http://schemas.microsoft.com/office/drawing/2014/main" id="{A5DEC92C-B0F5-4D8D-AA66-814F25F1631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61" name="Rectangle 60">
            <a:extLst>
              <a:ext uri="{FF2B5EF4-FFF2-40B4-BE49-F238E27FC236}">
                <a16:creationId xmlns:a16="http://schemas.microsoft.com/office/drawing/2014/main" id="{71888385-8094-4CE8-8F15-3ED83454D2E5}"/>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Metrisch</a:t>
            </a:r>
          </a:p>
        </p:txBody>
      </p:sp>
      <p:sp>
        <p:nvSpPr>
          <p:cNvPr id="62" name="Rectangle 61">
            <a:extLst>
              <a:ext uri="{FF2B5EF4-FFF2-40B4-BE49-F238E27FC236}">
                <a16:creationId xmlns:a16="http://schemas.microsoft.com/office/drawing/2014/main" id="{985B99EB-9C58-4B0B-A6FB-4E3192809F01}"/>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Eén</a:t>
            </a:r>
          </a:p>
        </p:txBody>
      </p:sp>
      <p:sp>
        <p:nvSpPr>
          <p:cNvPr id="63" name="Rectangle 62">
            <a:extLst>
              <a:ext uri="{FF2B5EF4-FFF2-40B4-BE49-F238E27FC236}">
                <a16:creationId xmlns:a16="http://schemas.microsoft.com/office/drawing/2014/main" id="{AECB4626-384A-48FE-BE16-CD494A0DBF98}"/>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 of meer</a:t>
            </a:r>
          </a:p>
        </p:txBody>
      </p:sp>
      <p:sp>
        <p:nvSpPr>
          <p:cNvPr id="64" name="Rectangle 63">
            <a:extLst>
              <a:ext uri="{FF2B5EF4-FFF2-40B4-BE49-F238E27FC236}">
                <a16:creationId xmlns:a16="http://schemas.microsoft.com/office/drawing/2014/main" id="{B32DF11A-4006-4748-A297-404DE1F9CDA1}"/>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65" name="Rectangle 64">
            <a:extLst>
              <a:ext uri="{FF2B5EF4-FFF2-40B4-BE49-F238E27FC236}">
                <a16:creationId xmlns:a16="http://schemas.microsoft.com/office/drawing/2014/main" id="{D459D32C-AD1F-45CD-A89F-3695050BCFA1}"/>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Categorisch</a:t>
            </a:r>
          </a:p>
        </p:txBody>
      </p:sp>
      <p:sp>
        <p:nvSpPr>
          <p:cNvPr id="66" name="Rectangle 65">
            <a:extLst>
              <a:ext uri="{FF2B5EF4-FFF2-40B4-BE49-F238E27FC236}">
                <a16:creationId xmlns:a16="http://schemas.microsoft.com/office/drawing/2014/main" id="{22A2FA60-BAA2-4C9E-9976-6276A1F5AF29}"/>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Beide</a:t>
            </a:r>
          </a:p>
        </p:txBody>
      </p:sp>
      <p:cxnSp>
        <p:nvCxnSpPr>
          <p:cNvPr id="67" name="Straight Arrow Connector 66">
            <a:extLst>
              <a:ext uri="{FF2B5EF4-FFF2-40B4-BE49-F238E27FC236}">
                <a16:creationId xmlns:a16="http://schemas.microsoft.com/office/drawing/2014/main" id="{F66BC1AC-DE00-4DB4-9FFF-BB24E0FC3388}"/>
              </a:ext>
            </a:extLst>
          </p:cNvPr>
          <p:cNvCxnSpPr>
            <a:cxnSpLocks/>
            <a:stCxn id="50" idx="3"/>
            <a:endCxn id="51" idx="1"/>
          </p:cNvCxnSpPr>
          <p:nvPr/>
        </p:nvCxnSpPr>
        <p:spPr>
          <a:xfrm flipV="1">
            <a:off x="3948074" y="5274727"/>
            <a:ext cx="548430" cy="1172425"/>
          </a:xfrm>
          <a:prstGeom prst="straightConnector1">
            <a:avLst/>
          </a:prstGeom>
          <a:ln w="285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A458D58C-EBE9-457B-B5F1-162E5044909D}"/>
              </a:ext>
            </a:extLst>
          </p:cNvPr>
          <p:cNvCxnSpPr>
            <a:cxnSpLocks/>
            <a:stCxn id="50" idx="3"/>
            <a:endCxn id="54"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F7B5D1D-34FD-4376-BFF8-10E79A5F6573}"/>
              </a:ext>
            </a:extLst>
          </p:cNvPr>
          <p:cNvCxnSpPr>
            <a:cxnSpLocks/>
            <a:stCxn id="51" idx="3"/>
            <a:endCxn id="52"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46EC9F2-49F3-490B-8BE7-0CA667998221}"/>
              </a:ext>
            </a:extLst>
          </p:cNvPr>
          <p:cNvCxnSpPr>
            <a:cxnSpLocks/>
            <a:stCxn id="51" idx="3"/>
            <a:endCxn id="53" idx="1"/>
          </p:cNvCxnSpPr>
          <p:nvPr/>
        </p:nvCxnSpPr>
        <p:spPr>
          <a:xfrm>
            <a:off x="5449286" y="5274726"/>
            <a:ext cx="543576" cy="611616"/>
          </a:xfrm>
          <a:prstGeom prst="straightConnector1">
            <a:avLst/>
          </a:prstGeom>
          <a:ln w="285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A7C30FC4-B666-447B-807F-F092B3346730}"/>
              </a:ext>
            </a:extLst>
          </p:cNvPr>
          <p:cNvCxnSpPr>
            <a:cxnSpLocks/>
            <a:stCxn id="92"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054CC0C7-79EC-4399-8768-1A3C0AF1033D}"/>
              </a:ext>
            </a:extLst>
          </p:cNvPr>
          <p:cNvCxnSpPr>
            <a:cxnSpLocks/>
            <a:stCxn id="55"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CA10B793-566D-4D20-B3EA-0B125063F0EB}"/>
              </a:ext>
            </a:extLst>
          </p:cNvPr>
          <p:cNvCxnSpPr>
            <a:cxnSpLocks/>
            <a:stCxn id="56" idx="3"/>
            <a:endCxn id="58"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2EE34B8A-C17D-4215-BBCE-9ACB39DD17E1}"/>
              </a:ext>
            </a:extLst>
          </p:cNvPr>
          <p:cNvCxnSpPr>
            <a:cxnSpLocks/>
            <a:stCxn id="57" idx="3"/>
            <a:endCxn id="59"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6AFBB4FD-D9D9-4DBC-8083-3E76128BDFD0}"/>
              </a:ext>
            </a:extLst>
          </p:cNvPr>
          <p:cNvCxnSpPr>
            <a:cxnSpLocks/>
            <a:stCxn id="64"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19327863-622A-4D2D-958A-6A73E65828F5}"/>
              </a:ext>
            </a:extLst>
          </p:cNvPr>
          <p:cNvCxnSpPr>
            <a:cxnSpLocks/>
            <a:stCxn id="65"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7C4BC1B0-8D09-4AEC-8FF9-2A8D210701B4}"/>
              </a:ext>
            </a:extLst>
          </p:cNvPr>
          <p:cNvCxnSpPr>
            <a:cxnSpLocks/>
            <a:stCxn id="66"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9999253-11FB-4D85-8E57-6D112A29BC97}"/>
              </a:ext>
            </a:extLst>
          </p:cNvPr>
          <p:cNvCxnSpPr>
            <a:cxnSpLocks/>
            <a:stCxn id="54" idx="3"/>
            <a:endCxn id="55"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F3C6B94-58DE-4068-89D5-D62DDBB9AD4B}"/>
              </a:ext>
            </a:extLst>
          </p:cNvPr>
          <p:cNvCxnSpPr>
            <a:cxnSpLocks/>
            <a:stCxn id="54" idx="3"/>
            <a:endCxn id="56"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5293EFDC-09C3-4C0C-AAC5-9C73BBD0EBC3}"/>
              </a:ext>
            </a:extLst>
          </p:cNvPr>
          <p:cNvCxnSpPr>
            <a:cxnSpLocks/>
            <a:stCxn id="54" idx="3"/>
            <a:endCxn id="57"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25F1D0FF-EB60-4D63-9E7B-3CAADBD2844F}"/>
              </a:ext>
            </a:extLst>
          </p:cNvPr>
          <p:cNvCxnSpPr>
            <a:cxnSpLocks/>
            <a:stCxn id="62" idx="3"/>
            <a:endCxn id="64"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21382894-DCD5-4DB3-A118-700DB7D0450D}"/>
              </a:ext>
            </a:extLst>
          </p:cNvPr>
          <p:cNvCxnSpPr>
            <a:cxnSpLocks/>
            <a:stCxn id="63" idx="3"/>
            <a:endCxn id="65"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1B7E3A95-B1A7-4652-A777-3F35D04F13D0}"/>
              </a:ext>
            </a:extLst>
          </p:cNvPr>
          <p:cNvCxnSpPr>
            <a:cxnSpLocks/>
            <a:stCxn id="63" idx="3"/>
            <a:endCxn id="66"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A7A925A2-C39B-49E6-9B80-A29B717BA1FB}"/>
              </a:ext>
            </a:extLst>
          </p:cNvPr>
          <p:cNvCxnSpPr>
            <a:cxnSpLocks/>
            <a:stCxn id="60" idx="3"/>
            <a:endCxn id="61"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1233978-DD2F-48D1-B891-1EDE2E6AB672}"/>
              </a:ext>
            </a:extLst>
          </p:cNvPr>
          <p:cNvCxnSpPr>
            <a:cxnSpLocks/>
            <a:stCxn id="61" idx="3"/>
            <a:endCxn id="62"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EBBCAC1D-EDA6-4562-977E-E49B134496BD}"/>
              </a:ext>
            </a:extLst>
          </p:cNvPr>
          <p:cNvCxnSpPr>
            <a:cxnSpLocks/>
            <a:stCxn id="61" idx="3"/>
            <a:endCxn id="63"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C5D190C3-81A3-4077-B335-B3E487EFA780}"/>
              </a:ext>
            </a:extLst>
          </p:cNvPr>
          <p:cNvCxnSpPr>
            <a:cxnSpLocks/>
            <a:stCxn id="58"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AFFBD7B7-BBFD-49D2-BBDF-0F75A5180039}"/>
              </a:ext>
            </a:extLst>
          </p:cNvPr>
          <p:cNvCxnSpPr>
            <a:cxnSpLocks/>
            <a:stCxn id="59"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DB1E8405-EC5F-434A-9FBC-362021D762FA}"/>
              </a:ext>
            </a:extLst>
          </p:cNvPr>
          <p:cNvCxnSpPr>
            <a:cxnSpLocks/>
            <a:stCxn id="12" idx="2"/>
            <a:endCxn id="50" idx="0"/>
          </p:cNvCxnSpPr>
          <p:nvPr/>
        </p:nvCxnSpPr>
        <p:spPr>
          <a:xfrm>
            <a:off x="1970469" y="4261287"/>
            <a:ext cx="1501214" cy="2058555"/>
          </a:xfrm>
          <a:prstGeom prst="straightConnector1">
            <a:avLst/>
          </a:prstGeom>
          <a:ln w="285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91" name="Table 90">
            <a:extLst>
              <a:ext uri="{FF2B5EF4-FFF2-40B4-BE49-F238E27FC236}">
                <a16:creationId xmlns:a16="http://schemas.microsoft.com/office/drawing/2014/main" id="{3CFB8AB4-FEFB-4A84-B384-AEC2F695BE45}"/>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2" name="Rectangle 91">
            <a:extLst>
              <a:ext uri="{FF2B5EF4-FFF2-40B4-BE49-F238E27FC236}">
                <a16:creationId xmlns:a16="http://schemas.microsoft.com/office/drawing/2014/main" id="{838DDEF0-43B8-4A92-A651-844BAF4F6F44}"/>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Beide</a:t>
            </a:r>
          </a:p>
        </p:txBody>
      </p:sp>
      <p:cxnSp>
        <p:nvCxnSpPr>
          <p:cNvPr id="93" name="Straight Arrow Connector 92">
            <a:extLst>
              <a:ext uri="{FF2B5EF4-FFF2-40B4-BE49-F238E27FC236}">
                <a16:creationId xmlns:a16="http://schemas.microsoft.com/office/drawing/2014/main" id="{D87290EF-50FC-4CE6-BABA-BF2AEC1D09AD}"/>
              </a:ext>
            </a:extLst>
          </p:cNvPr>
          <p:cNvCxnSpPr>
            <a:cxnSpLocks/>
            <a:stCxn id="23" idx="3"/>
            <a:endCxn id="92"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32A7FE00-92F1-42F4-9CA6-2D7D54210A65}"/>
              </a:ext>
            </a:extLst>
          </p:cNvPr>
          <p:cNvCxnSpPr>
            <a:cxnSpLocks/>
            <a:stCxn id="52"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9D1263EB-098B-4F10-98A9-2D8F062F9BC0}"/>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40" b="0" i="0" u="none" strike="noStrike" kern="1200" cap="none" spc="0" normalizeH="0" baseline="0" noProof="0" dirty="0">
                <a:ln>
                  <a:noFill/>
                </a:ln>
                <a:solidFill>
                  <a:prstClr val="black"/>
                </a:solidFill>
                <a:effectLst/>
                <a:uLnTx/>
                <a:uFillTx/>
                <a:latin typeface="Calibri" panose="020F0502020204030204"/>
                <a:ea typeface="+mn-ea"/>
                <a:cs typeface="+mn-cs"/>
              </a:rPr>
              <a:t>Bij categorische AV: nominaal of ordinaal?</a:t>
            </a:r>
          </a:p>
        </p:txBody>
      </p:sp>
      <p:sp>
        <p:nvSpPr>
          <p:cNvPr id="96" name="Rectangle 95">
            <a:extLst>
              <a:ext uri="{FF2B5EF4-FFF2-40B4-BE49-F238E27FC236}">
                <a16:creationId xmlns:a16="http://schemas.microsoft.com/office/drawing/2014/main" id="{D02737FE-3FD5-464C-BB3F-55B5B4DB6A72}"/>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Twee</a:t>
            </a:r>
          </a:p>
        </p:txBody>
      </p:sp>
      <p:sp>
        <p:nvSpPr>
          <p:cNvPr id="97" name="Rectangle 96">
            <a:extLst>
              <a:ext uri="{FF2B5EF4-FFF2-40B4-BE49-F238E27FC236}">
                <a16:creationId xmlns:a16="http://schemas.microsoft.com/office/drawing/2014/main" id="{381A3B0D-05E4-4495-90AB-1889489EB642}"/>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Meer dan 2</a:t>
            </a:r>
          </a:p>
        </p:txBody>
      </p:sp>
      <p:sp>
        <p:nvSpPr>
          <p:cNvPr id="98" name="Rectangle 97">
            <a:extLst>
              <a:ext uri="{FF2B5EF4-FFF2-40B4-BE49-F238E27FC236}">
                <a16:creationId xmlns:a16="http://schemas.microsoft.com/office/drawing/2014/main" id="{32A75EBA-D1CB-451D-85AE-E6E9C62FF447}"/>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99" name="Rectangle 98">
            <a:extLst>
              <a:ext uri="{FF2B5EF4-FFF2-40B4-BE49-F238E27FC236}">
                <a16:creationId xmlns:a16="http://schemas.microsoft.com/office/drawing/2014/main" id="{6C5A23B2-C377-4688-A096-FFAB11DD4FAA}"/>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sp>
        <p:nvSpPr>
          <p:cNvPr id="100" name="Rectangle 99">
            <a:extLst>
              <a:ext uri="{FF2B5EF4-FFF2-40B4-BE49-F238E27FC236}">
                <a16:creationId xmlns:a16="http://schemas.microsoft.com/office/drawing/2014/main" id="{4C9A50EC-A00D-474D-A161-D9DB6AEAD1D1}"/>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101" name="Rectangle 100">
            <a:extLst>
              <a:ext uri="{FF2B5EF4-FFF2-40B4-BE49-F238E27FC236}">
                <a16:creationId xmlns:a16="http://schemas.microsoft.com/office/drawing/2014/main" id="{F65C5E7C-0172-4DA5-8502-7F770DEE2B7D}"/>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cxnSp>
        <p:nvCxnSpPr>
          <p:cNvPr id="102" name="Straight Arrow Connector 101">
            <a:extLst>
              <a:ext uri="{FF2B5EF4-FFF2-40B4-BE49-F238E27FC236}">
                <a16:creationId xmlns:a16="http://schemas.microsoft.com/office/drawing/2014/main" id="{591D1ACD-1AB5-408A-A603-BFACEE53FBEE}"/>
              </a:ext>
            </a:extLst>
          </p:cNvPr>
          <p:cNvCxnSpPr>
            <a:cxnSpLocks/>
            <a:stCxn id="96" idx="3"/>
            <a:endCxn id="98"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BF882E85-60E5-4AE3-A75B-1E7840A0F402}"/>
              </a:ext>
            </a:extLst>
          </p:cNvPr>
          <p:cNvCxnSpPr>
            <a:cxnSpLocks/>
            <a:stCxn id="96" idx="3"/>
            <a:endCxn id="99"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CBAA9CD0-EFE9-4867-8E95-EABC30B398E8}"/>
              </a:ext>
            </a:extLst>
          </p:cNvPr>
          <p:cNvCxnSpPr>
            <a:cxnSpLocks/>
            <a:stCxn id="97" idx="3"/>
            <a:endCxn id="100"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D7B02C01-3CC8-4D08-BC82-93586A324D82}"/>
              </a:ext>
            </a:extLst>
          </p:cNvPr>
          <p:cNvCxnSpPr>
            <a:cxnSpLocks/>
            <a:stCxn id="97" idx="3"/>
            <a:endCxn id="101"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1FD3AA2F-5E77-4ADC-8CBA-296B56C6A5F3}"/>
              </a:ext>
            </a:extLst>
          </p:cNvPr>
          <p:cNvCxnSpPr>
            <a:cxnSpLocks/>
            <a:stCxn id="98"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8937E4BE-E114-401B-B906-91B001D7D680}"/>
              </a:ext>
            </a:extLst>
          </p:cNvPr>
          <p:cNvCxnSpPr>
            <a:cxnSpLocks/>
            <a:stCxn id="99"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07">
            <a:extLst>
              <a:ext uri="{FF2B5EF4-FFF2-40B4-BE49-F238E27FC236}">
                <a16:creationId xmlns:a16="http://schemas.microsoft.com/office/drawing/2014/main" id="{0929AD6F-73C6-4174-91CB-489055F92111}"/>
              </a:ext>
            </a:extLst>
          </p:cNvPr>
          <p:cNvCxnSpPr>
            <a:cxnSpLocks/>
            <a:stCxn id="100"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a:extLst>
              <a:ext uri="{FF2B5EF4-FFF2-40B4-BE49-F238E27FC236}">
                <a16:creationId xmlns:a16="http://schemas.microsoft.com/office/drawing/2014/main" id="{17EDA111-5521-4B20-8B2C-C0AA4D7727B4}"/>
              </a:ext>
            </a:extLst>
          </p:cNvPr>
          <p:cNvCxnSpPr>
            <a:cxnSpLocks/>
            <a:stCxn id="101"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0" name="Rectangle 109">
            <a:extLst>
              <a:ext uri="{FF2B5EF4-FFF2-40B4-BE49-F238E27FC236}">
                <a16:creationId xmlns:a16="http://schemas.microsoft.com/office/drawing/2014/main" id="{ACE68A54-568D-4B4F-BA14-D3767B11610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Nominaal</a:t>
            </a:r>
          </a:p>
        </p:txBody>
      </p:sp>
      <p:sp>
        <p:nvSpPr>
          <p:cNvPr id="111" name="Rectangle 110">
            <a:extLst>
              <a:ext uri="{FF2B5EF4-FFF2-40B4-BE49-F238E27FC236}">
                <a16:creationId xmlns:a16="http://schemas.microsoft.com/office/drawing/2014/main" id="{646262F7-32A7-4363-8867-A13C455DB1D1}"/>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Ordinaal</a:t>
            </a:r>
          </a:p>
        </p:txBody>
      </p:sp>
      <p:cxnSp>
        <p:nvCxnSpPr>
          <p:cNvPr id="112" name="Straight Arrow Connector 111">
            <a:extLst>
              <a:ext uri="{FF2B5EF4-FFF2-40B4-BE49-F238E27FC236}">
                <a16:creationId xmlns:a16="http://schemas.microsoft.com/office/drawing/2014/main" id="{B9C206CA-E8BA-4BA8-9B14-782B792B3105}"/>
              </a:ext>
            </a:extLst>
          </p:cNvPr>
          <p:cNvCxnSpPr>
            <a:cxnSpLocks/>
            <a:stCxn id="53" idx="3"/>
            <a:endCxn id="110" idx="1"/>
          </p:cNvCxnSpPr>
          <p:nvPr/>
        </p:nvCxnSpPr>
        <p:spPr>
          <a:xfrm flipV="1">
            <a:off x="6945643" y="5363735"/>
            <a:ext cx="561863" cy="522607"/>
          </a:xfrm>
          <a:prstGeom prst="straightConnector1">
            <a:avLst/>
          </a:prstGeom>
          <a:ln w="285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DEB3FDA-3EAA-43F5-86BA-2EF5345CE4EE}"/>
              </a:ext>
            </a:extLst>
          </p:cNvPr>
          <p:cNvCxnSpPr>
            <a:cxnSpLocks/>
            <a:stCxn id="53" idx="3"/>
            <a:endCxn id="111" idx="1"/>
          </p:cNvCxnSpPr>
          <p:nvPr/>
        </p:nvCxnSpPr>
        <p:spPr>
          <a:xfrm>
            <a:off x="6945643" y="5886342"/>
            <a:ext cx="574499" cy="51014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F7BC28EB-7802-4243-984E-D9BA15170706}"/>
              </a:ext>
            </a:extLst>
          </p:cNvPr>
          <p:cNvCxnSpPr>
            <a:cxnSpLocks/>
            <a:stCxn id="110" idx="3"/>
            <a:endCxn id="133" idx="1"/>
          </p:cNvCxnSpPr>
          <p:nvPr/>
        </p:nvCxnSpPr>
        <p:spPr>
          <a:xfrm flipV="1">
            <a:off x="8460288" y="5198176"/>
            <a:ext cx="2204364" cy="165560"/>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EFDAB80B-EC43-4EE1-A264-67B7A4426992}"/>
              </a:ext>
            </a:extLst>
          </p:cNvPr>
          <p:cNvCxnSpPr>
            <a:cxnSpLocks/>
            <a:stCxn id="111" idx="3"/>
            <a:endCxn id="96"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A8DAAF80-0101-45A1-BD8D-93742278F755}"/>
              </a:ext>
            </a:extLst>
          </p:cNvPr>
          <p:cNvCxnSpPr>
            <a:cxnSpLocks/>
            <a:stCxn id="111" idx="3"/>
            <a:endCxn id="97"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33" name="Rectangle 132">
            <a:extLst>
              <a:ext uri="{FF2B5EF4-FFF2-40B4-BE49-F238E27FC236}">
                <a16:creationId xmlns:a16="http://schemas.microsoft.com/office/drawing/2014/main" id="{ABDFDD3A-FD55-4AD8-A07C-D32031676684}"/>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a:t>
            </a:r>
          </a:p>
        </p:txBody>
      </p:sp>
      <p:sp>
        <p:nvSpPr>
          <p:cNvPr id="144" name="Rectangle 143">
            <a:extLst>
              <a:ext uri="{FF2B5EF4-FFF2-40B4-BE49-F238E27FC236}">
                <a16:creationId xmlns:a16="http://schemas.microsoft.com/office/drawing/2014/main" id="{D9AEFC00-DD16-44CB-810A-689CF89D2CBA}"/>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Verschillende</a:t>
            </a:r>
          </a:p>
        </p:txBody>
      </p:sp>
      <p:cxnSp>
        <p:nvCxnSpPr>
          <p:cNvPr id="150" name="Straight Arrow Connector 149">
            <a:extLst>
              <a:ext uri="{FF2B5EF4-FFF2-40B4-BE49-F238E27FC236}">
                <a16:creationId xmlns:a16="http://schemas.microsoft.com/office/drawing/2014/main" id="{1FAD0767-08F7-4619-96F5-AEFCCF0988BA}"/>
              </a:ext>
            </a:extLst>
          </p:cNvPr>
          <p:cNvCxnSpPr>
            <a:cxnSpLocks/>
            <a:stCxn id="110" idx="3"/>
            <a:endCxn id="144" idx="1"/>
          </p:cNvCxnSpPr>
          <p:nvPr/>
        </p:nvCxnSpPr>
        <p:spPr>
          <a:xfrm>
            <a:off x="8460288" y="5363735"/>
            <a:ext cx="2186292" cy="200858"/>
          </a:xfrm>
          <a:prstGeom prst="straightConnector1">
            <a:avLst/>
          </a:prstGeom>
          <a:ln w="28575">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a:extLst>
              <a:ext uri="{FF2B5EF4-FFF2-40B4-BE49-F238E27FC236}">
                <a16:creationId xmlns:a16="http://schemas.microsoft.com/office/drawing/2014/main" id="{810DD2B1-AC05-4C3C-94F2-1CEB7949146F}"/>
              </a:ext>
            </a:extLst>
          </p:cNvPr>
          <p:cNvCxnSpPr>
            <a:cxnSpLocks/>
            <a:stCxn id="133" idx="3"/>
          </p:cNvCxnSpPr>
          <p:nvPr/>
        </p:nvCxnSpPr>
        <p:spPr>
          <a:xfrm>
            <a:off x="11617434" y="5198175"/>
            <a:ext cx="543249" cy="0"/>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a:extLst>
              <a:ext uri="{FF2B5EF4-FFF2-40B4-BE49-F238E27FC236}">
                <a16:creationId xmlns:a16="http://schemas.microsoft.com/office/drawing/2014/main" id="{C310CB75-1EA4-428A-8AED-E7B290126272}"/>
              </a:ext>
            </a:extLst>
          </p:cNvPr>
          <p:cNvCxnSpPr>
            <a:cxnSpLocks/>
            <a:stCxn id="144" idx="3"/>
          </p:cNvCxnSpPr>
          <p:nvPr/>
        </p:nvCxnSpPr>
        <p:spPr>
          <a:xfrm>
            <a:off x="11599362" y="5564592"/>
            <a:ext cx="577214" cy="0"/>
          </a:xfrm>
          <a:prstGeom prst="straightConnector1">
            <a:avLst/>
          </a:prstGeom>
          <a:ln w="28575">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125" name="Rectangle 124">
            <a:extLst>
              <a:ext uri="{FF2B5EF4-FFF2-40B4-BE49-F238E27FC236}">
                <a16:creationId xmlns:a16="http://schemas.microsoft.com/office/drawing/2014/main" id="{103C826C-28D0-4687-9030-226058BFCD03}"/>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76448" rtl="0" eaLnBrk="1" fontAlgn="auto" latinLnBrk="0" hangingPunct="1">
              <a:lnSpc>
                <a:spcPct val="100000"/>
              </a:lnSpc>
              <a:spcBef>
                <a:spcPts val="0"/>
              </a:spcBef>
              <a:spcAft>
                <a:spcPts val="0"/>
              </a:spcAft>
              <a:buClrTx/>
              <a:buSzTx/>
              <a:buFontTx/>
              <a:buNone/>
              <a:tabLst/>
              <a:defRPr/>
            </a:pPr>
            <a:r>
              <a:rPr kumimoji="0" lang="nl-BE" sz="909" b="0" i="0" u="none" strike="noStrike" kern="1200" cap="none" spc="0" normalizeH="0" baseline="0" noProof="0" dirty="0">
                <a:ln>
                  <a:noFill/>
                </a:ln>
                <a:solidFill>
                  <a:prstClr val="black"/>
                </a:solidFill>
                <a:effectLst/>
                <a:uLnTx/>
                <a:uFillTx/>
                <a:latin typeface="Calibri" panose="020F0502020204030204"/>
                <a:ea typeface="+mn-ea"/>
                <a:cs typeface="+mn-cs"/>
              </a:rPr>
              <a:t>Gelijkaardige en verschillende</a:t>
            </a:r>
          </a:p>
        </p:txBody>
      </p:sp>
      <p:cxnSp>
        <p:nvCxnSpPr>
          <p:cNvPr id="126" name="Straight Arrow Connector 125">
            <a:extLst>
              <a:ext uri="{FF2B5EF4-FFF2-40B4-BE49-F238E27FC236}">
                <a16:creationId xmlns:a16="http://schemas.microsoft.com/office/drawing/2014/main" id="{6FDDEAB3-17CF-46FC-9AF5-4203B6CC8159}"/>
              </a:ext>
            </a:extLst>
          </p:cNvPr>
          <p:cNvCxnSpPr>
            <a:cxnSpLocks/>
            <a:stCxn id="25" idx="3"/>
            <a:endCxn id="125"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ABF727C3-614D-4F30-B279-42182219A65E}"/>
              </a:ext>
            </a:extLst>
          </p:cNvPr>
          <p:cNvCxnSpPr>
            <a:cxnSpLocks/>
            <a:stCxn id="125"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22">
            <a:extLst>
              <a:ext uri="{FF2B5EF4-FFF2-40B4-BE49-F238E27FC236}">
                <a16:creationId xmlns:a16="http://schemas.microsoft.com/office/drawing/2014/main" id="{6843F54F-30B2-40AE-9E9A-0824B077C728}"/>
              </a:ext>
            </a:extLst>
          </p:cNvPr>
          <p:cNvSpPr/>
          <p:nvPr/>
        </p:nvSpPr>
        <p:spPr>
          <a:xfrm>
            <a:off x="12200417" y="5082896"/>
            <a:ext cx="1966033" cy="165561"/>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368" rtl="0" eaLnBrk="1" fontAlgn="auto" latinLnBrk="0" hangingPunct="1">
              <a:lnSpc>
                <a:spcPct val="100000"/>
              </a:lnSpc>
              <a:spcBef>
                <a:spcPts val="0"/>
              </a:spcBef>
              <a:spcAft>
                <a:spcPts val="0"/>
              </a:spcAft>
              <a:buClrTx/>
              <a:buSzTx/>
              <a:buFontTx/>
              <a:buNone/>
              <a:tabLst/>
              <a:defRPr/>
            </a:pPr>
            <a:endParaRPr kumimoji="0" lang="nl-BE" sz="256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Tijdelijke aanduiding voor dianummer 3">
            <a:extLst>
              <a:ext uri="{FF2B5EF4-FFF2-40B4-BE49-F238E27FC236}">
                <a16:creationId xmlns:a16="http://schemas.microsoft.com/office/drawing/2014/main" id="{427DE994-F074-4C0D-8953-B2E6B5E2818D}"/>
              </a:ext>
            </a:extLst>
          </p:cNvPr>
          <p:cNvSpPr txBox="1">
            <a:spLocks/>
          </p:cNvSpPr>
          <p:nvPr/>
        </p:nvSpPr>
        <p:spPr>
          <a:xfrm>
            <a:off x="16263830" y="8959510"/>
            <a:ext cx="921880" cy="519289"/>
          </a:xfrm>
          <a:prstGeom prst="rect">
            <a:avLst/>
          </a:prstGeom>
        </p:spPr>
        <p:txBody>
          <a:bodyPr vert="horz" lIns="91440" tIns="45720" rIns="91440" bIns="45720" rtlCol="0" anchor="ctr"/>
          <a:lstStyle>
            <a:defPPr>
              <a:defRPr lang="en-US"/>
            </a:defPPr>
            <a:lvl1pPr marL="0" algn="r" defTabSz="1300368" rtl="0" eaLnBrk="1" latinLnBrk="0" hangingPunct="1">
              <a:defRPr sz="1707" kern="1200">
                <a:solidFill>
                  <a:schemeClr val="tx1">
                    <a:tint val="75000"/>
                  </a:schemeClr>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pPr marL="0" marR="0" lvl="0" indent="0" algn="r" defTabSz="1300368" rtl="0" eaLnBrk="1" fontAlgn="auto" latinLnBrk="0" hangingPunct="1">
              <a:lnSpc>
                <a:spcPct val="100000"/>
              </a:lnSpc>
              <a:spcBef>
                <a:spcPts val="0"/>
              </a:spcBef>
              <a:spcAft>
                <a:spcPts val="0"/>
              </a:spcAft>
              <a:buClrTx/>
              <a:buSzTx/>
              <a:buFontTx/>
              <a:buNone/>
              <a:tabLst/>
              <a:defRPr/>
            </a:pPr>
            <a:fld id="{7AE184E0-0BD4-4705-A12B-9B71DDE63301}" type="slidenum">
              <a:rPr kumimoji="0" lang="en-GB" sz="1707"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1300368" rtl="0" eaLnBrk="1" fontAlgn="auto" latinLnBrk="0" hangingPunct="1">
                <a:lnSpc>
                  <a:spcPct val="100000"/>
                </a:lnSpc>
                <a:spcBef>
                  <a:spcPts val="0"/>
                </a:spcBef>
                <a:spcAft>
                  <a:spcPts val="0"/>
                </a:spcAft>
                <a:buClrTx/>
                <a:buSzTx/>
                <a:buFontTx/>
                <a:buNone/>
                <a:tabLst/>
                <a:defRPr/>
              </a:pPr>
              <a:t>122</a:t>
            </a:fld>
            <a:endParaRPr kumimoji="0" lang="en-GB" sz="1707"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9286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McNemar</a:t>
            </a:r>
            <a:r>
              <a:rPr lang="nl-BE" dirty="0"/>
              <a: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r>
              <a:rPr lang="nl-BE" b="1" dirty="0"/>
              <a:t>Stap 2. </a:t>
            </a:r>
            <a:r>
              <a:rPr lang="nl-BE" dirty="0"/>
              <a:t>Datacontrole</a:t>
            </a:r>
          </a:p>
          <a:p>
            <a:pPr lvl="1"/>
            <a:r>
              <a:rPr lang="nl-BE" b="1" dirty="0"/>
              <a:t>Inconsistentiecheck</a:t>
            </a:r>
            <a:r>
              <a:rPr lang="nl-BE" dirty="0"/>
              <a:t>:</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pic>
        <p:nvPicPr>
          <p:cNvPr id="8" name="Afbeelding 7">
            <a:extLst>
              <a:ext uri="{FF2B5EF4-FFF2-40B4-BE49-F238E27FC236}">
                <a16:creationId xmlns:a16="http://schemas.microsoft.com/office/drawing/2014/main" id="{E6A1933E-8456-4C25-BDBB-ECCCCAB36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351" y="3214769"/>
            <a:ext cx="10193173" cy="1047565"/>
          </a:xfrm>
          <a:prstGeom prst="rect">
            <a:avLst/>
          </a:prstGeom>
        </p:spPr>
      </p:pic>
      <p:pic>
        <p:nvPicPr>
          <p:cNvPr id="9" name="Afbeelding 8">
            <a:extLst>
              <a:ext uri="{FF2B5EF4-FFF2-40B4-BE49-F238E27FC236}">
                <a16:creationId xmlns:a16="http://schemas.microsoft.com/office/drawing/2014/main" id="{205DF52F-2EC2-4AB2-B48D-90AAA0FAF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284" y="5247271"/>
            <a:ext cx="7638096" cy="2448329"/>
          </a:xfrm>
          <a:prstGeom prst="rect">
            <a:avLst/>
          </a:prstGeom>
        </p:spPr>
      </p:pic>
      <p:pic>
        <p:nvPicPr>
          <p:cNvPr id="10" name="Afbeelding 9">
            <a:extLst>
              <a:ext uri="{FF2B5EF4-FFF2-40B4-BE49-F238E27FC236}">
                <a16:creationId xmlns:a16="http://schemas.microsoft.com/office/drawing/2014/main" id="{9B575996-BAF5-45B2-9901-FB5E4D8B8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9337" y="5247271"/>
            <a:ext cx="7638096" cy="2448329"/>
          </a:xfrm>
          <a:prstGeom prst="rect">
            <a:avLst/>
          </a:prstGeom>
        </p:spPr>
      </p:pic>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123</a:t>
            </a:fld>
            <a:endParaRPr lang="en-GB" noProof="0" dirty="0"/>
          </a:p>
        </p:txBody>
      </p:sp>
    </p:spTree>
    <p:extLst>
      <p:ext uri="{BB962C8B-B14F-4D97-AF65-F5344CB8AC3E}">
        <p14:creationId xmlns:p14="http://schemas.microsoft.com/office/powerpoint/2010/main" val="27152466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McNemar</a:t>
            </a:r>
            <a:r>
              <a:rPr lang="nl-BE" dirty="0"/>
              <a: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813828"/>
          </a:xfrm>
        </p:spPr>
        <p:txBody>
          <a:bodyPr>
            <a:normAutofit/>
          </a:bodyPr>
          <a:lstStyle/>
          <a:p>
            <a:r>
              <a:rPr lang="nl-BE" b="1" dirty="0"/>
              <a:t>Stap 2. </a:t>
            </a:r>
            <a:r>
              <a:rPr lang="nl-BE" dirty="0"/>
              <a:t>Datacontrole</a:t>
            </a:r>
          </a:p>
          <a:p>
            <a:pPr lvl="1"/>
            <a:r>
              <a:rPr lang="nl-BE" b="1" dirty="0"/>
              <a:t>Assumptiecheck</a:t>
            </a:r>
            <a:r>
              <a:rPr lang="nl-BE" dirty="0"/>
              <a:t>:</a:t>
            </a:r>
          </a:p>
          <a:p>
            <a:pPr marL="1821150" lvl="2" indent="-514350">
              <a:buFont typeface="+mj-lt"/>
              <a:buAutoNum type="arabicPeriod"/>
            </a:pPr>
            <a:r>
              <a:rPr lang="nl-BE" dirty="0"/>
              <a:t>Twee nominale variabelen met elk dezelfde twee categorieën</a:t>
            </a:r>
          </a:p>
          <a:p>
            <a:pPr marL="2393550" lvl="3" indent="-514350"/>
            <a:r>
              <a:rPr lang="nl-BE" dirty="0"/>
              <a:t>In orde: 2 x relatiestatus met ‘0 = Nee’ en ‘1 = Ja’</a:t>
            </a:r>
          </a:p>
          <a:p>
            <a:pPr marL="1821150" lvl="2" indent="-514350">
              <a:buFont typeface="+mj-lt"/>
              <a:buAutoNum type="arabicPeriod"/>
            </a:pPr>
            <a:r>
              <a:rPr lang="nl-BE" dirty="0"/>
              <a:t>De twee groepen die vergeleken worden zijn afhankelijk van elkaar</a:t>
            </a:r>
          </a:p>
          <a:p>
            <a:pPr marL="2393550" lvl="3" indent="-514350"/>
            <a:r>
              <a:rPr lang="nl-BE" dirty="0"/>
              <a:t>In orde: zelfde respondenten in beide meetmomenten</a:t>
            </a:r>
          </a:p>
          <a:p>
            <a:pPr marL="1234350" lvl="1" indent="-514350"/>
            <a:r>
              <a:rPr lang="nl-BE" b="1" dirty="0" err="1"/>
              <a:t>McNemar</a:t>
            </a:r>
            <a:r>
              <a:rPr lang="nl-BE" b="1" dirty="0"/>
              <a:t> uitvoeren oké!</a:t>
            </a:r>
          </a:p>
          <a:p>
            <a:pPr marL="1234350" lvl="1" indent="-514350"/>
            <a:endParaRPr lang="nl-BE" b="1" dirty="0"/>
          </a:p>
          <a:p>
            <a:r>
              <a:rPr lang="nl-BE" b="1" dirty="0"/>
              <a:t>Stap 3. </a:t>
            </a:r>
            <a:r>
              <a:rPr lang="nl-BE" dirty="0"/>
              <a:t>Hypothesen formuleren</a:t>
            </a:r>
          </a:p>
          <a:p>
            <a:pPr lvl="1"/>
            <a:r>
              <a:rPr lang="nl-BE" dirty="0"/>
              <a:t>Best tweezijdig toetsen!</a:t>
            </a:r>
          </a:p>
          <a:p>
            <a:pPr marL="720000" lvl="1" indent="0">
              <a:buNone/>
            </a:pPr>
            <a:r>
              <a:rPr lang="nl-BE" b="1" dirty="0"/>
              <a:t>	H</a:t>
            </a:r>
            <a:r>
              <a:rPr lang="nl-BE" b="1" baseline="-25000" dirty="0"/>
              <a:t>0</a:t>
            </a:r>
            <a:r>
              <a:rPr lang="nl-BE" b="1" dirty="0"/>
              <a:t>:	</a:t>
            </a:r>
            <a:r>
              <a:rPr lang="nl-BE" i="1" dirty="0"/>
              <a:t>Het aantal mensen die een relatie verkeren is niet veranderd na één jaar 							coronacrisis.</a:t>
            </a:r>
            <a:endParaRPr lang="nl-BE" b="1" dirty="0"/>
          </a:p>
          <a:p>
            <a:pPr marL="720000" lvl="1" indent="0">
              <a:buNone/>
            </a:pPr>
            <a:r>
              <a:rPr lang="nl-BE" b="1" dirty="0"/>
              <a:t>	H</a:t>
            </a:r>
            <a:r>
              <a:rPr lang="nl-BE" b="1" baseline="-25000" dirty="0"/>
              <a:t>A</a:t>
            </a:r>
            <a:r>
              <a:rPr lang="nl-BE" b="1" dirty="0"/>
              <a:t>:	</a:t>
            </a:r>
            <a:r>
              <a:rPr lang="nl-BE" i="1" dirty="0"/>
              <a:t>Het aantal mensen die een relatie verkeren is veranderd na één jaar coronacrisis.</a:t>
            </a:r>
            <a:endParaRPr lang="nl-BE" b="1" dirty="0"/>
          </a:p>
          <a:p>
            <a:pPr marL="720000" lvl="1" indent="0">
              <a:buNone/>
            </a:pPr>
            <a:endParaRPr lang="nl-BE" b="1" dirty="0"/>
          </a:p>
          <a:p>
            <a:endParaRPr lang="nl-BE" dirty="0"/>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124</a:t>
            </a:fld>
            <a:endParaRPr lang="en-GB" noProof="0" dirty="0"/>
          </a:p>
        </p:txBody>
      </p:sp>
    </p:spTree>
    <p:extLst>
      <p:ext uri="{BB962C8B-B14F-4D97-AF65-F5344CB8AC3E}">
        <p14:creationId xmlns:p14="http://schemas.microsoft.com/office/powerpoint/2010/main" val="6118049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McNemar</a:t>
            </a:r>
            <a:r>
              <a:rPr lang="nl-BE" dirty="0"/>
              <a:t>-toets</a:t>
            </a:r>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4. </a:t>
                </a:r>
                <a:r>
                  <a:rPr lang="nl-BE" dirty="0"/>
                  <a:t>Significantieniveau bepalen</a:t>
                </a:r>
              </a:p>
              <a:p>
                <a:pPr lvl="1"/>
                <a:r>
                  <a:rPr lang="nl-BE" dirty="0"/>
                  <a:t>Minimaal </a:t>
                </a:r>
                <a14:m>
                  <m:oMath xmlns:m="http://schemas.openxmlformats.org/officeDocument/2006/math">
                    <m:r>
                      <a:rPr lang="nl-BE" i="1" smtClean="0">
                        <a:latin typeface="Cambria Math" panose="02040503050406030204" pitchFamily="18" charset="0"/>
                        <a:ea typeface="Cambria Math" panose="02040503050406030204" pitchFamily="18" charset="0"/>
                      </a:rPr>
                      <m:t>𝛼</m:t>
                    </m:r>
                  </m:oMath>
                </a14:m>
                <a:r>
                  <a:rPr lang="nl-BE" dirty="0"/>
                  <a:t> = .05</a:t>
                </a:r>
              </a:p>
              <a:p>
                <a:pPr lvl="1"/>
                <a:r>
                  <a:rPr lang="nl-BE" dirty="0"/>
                  <a:t>Wanneer n &gt; 400: beter </a:t>
                </a:r>
                <a14:m>
                  <m:oMath xmlns:m="http://schemas.openxmlformats.org/officeDocument/2006/math">
                    <m:r>
                      <a:rPr lang="nl-BE" b="0" i="1">
                        <a:latin typeface="Cambria Math" panose="02040503050406030204" pitchFamily="18" charset="0"/>
                        <a:ea typeface="Cambria Math" panose="02040503050406030204" pitchFamily="18" charset="0"/>
                      </a:rPr>
                      <m:t>𝛼</m:t>
                    </m:r>
                  </m:oMath>
                </a14:m>
                <a:r>
                  <a:rPr lang="nl-BE" dirty="0"/>
                  <a:t> = .01</a:t>
                </a:r>
              </a:p>
              <a:p>
                <a:pPr lvl="2"/>
                <a:r>
                  <a:rPr lang="nl-BE" dirty="0"/>
                  <a:t>n = 333, </a:t>
                </a:r>
                <a:r>
                  <a:rPr lang="nl-BE" b="1" dirty="0"/>
                  <a:t>dus hanteer .05</a:t>
                </a:r>
              </a:p>
              <a:p>
                <a:pPr lvl="2"/>
                <a:endParaRPr lang="nl-BE" dirty="0"/>
              </a:p>
              <a:p>
                <a:r>
                  <a:rPr lang="nl-BE" b="1" dirty="0"/>
                  <a:t>Stap 5. </a:t>
                </a:r>
                <a:r>
                  <a:rPr lang="nl-BE" dirty="0"/>
                  <a:t>Toetsingsgrootheid en </a:t>
                </a:r>
                <a:r>
                  <a:rPr lang="nl-BE" i="1" dirty="0"/>
                  <a:t>p</a:t>
                </a:r>
                <a:r>
                  <a:rPr lang="nl-BE" dirty="0"/>
                  <a:t>-waarde berekenen in SPSS</a:t>
                </a:r>
              </a:p>
              <a:p>
                <a:pPr lvl="1"/>
                <a:r>
                  <a:rPr lang="nl-BE" dirty="0">
                    <a:solidFill>
                      <a:srgbClr val="C00000"/>
                    </a:solidFill>
                    <a:highlight>
                      <a:srgbClr val="FFFF00"/>
                    </a:highlight>
                  </a:rPr>
                  <a:t>Geen maat van effectgrootte beschikbaar in SPSS</a:t>
                </a:r>
              </a:p>
              <a:p>
                <a:endParaRPr lang="nl-BE" dirty="0"/>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164888"/>
              </a:xfrm>
              <a:blipFill>
                <a:blip r:embed="rId3"/>
                <a:stretch>
                  <a:fillRect l="-145" t="-511"/>
                </a:stretch>
              </a:blipFill>
            </p:spPr>
            <p:txBody>
              <a:bodyPr/>
              <a:lstStyle/>
              <a:p>
                <a:r>
                  <a:rPr lang="nl-BE">
                    <a:noFill/>
                  </a:rPr>
                  <a:t> </a:t>
                </a:r>
              </a:p>
            </p:txBody>
          </p:sp>
        </mc:Fallback>
      </mc:AlternateContent>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125</a:t>
            </a:fld>
            <a:endParaRPr lang="en-GB" noProof="0" dirty="0"/>
          </a:p>
        </p:txBody>
      </p:sp>
    </p:spTree>
    <p:extLst>
      <p:ext uri="{BB962C8B-B14F-4D97-AF65-F5344CB8AC3E}">
        <p14:creationId xmlns:p14="http://schemas.microsoft.com/office/powerpoint/2010/main" val="38126989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McNemar</a:t>
            </a:r>
            <a:r>
              <a:rPr lang="nl-BE" dirty="0"/>
              <a: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err="1"/>
              <a:t>McNemar</a:t>
            </a:r>
            <a:r>
              <a:rPr lang="nl-BE" b="1" dirty="0"/>
              <a:t>-toets in SPSS: 	</a:t>
            </a:r>
            <a:r>
              <a:rPr lang="nl-BE" i="1" dirty="0" err="1">
                <a:sym typeface="Wingdings" panose="05000000000000000000" pitchFamily="2" charset="2"/>
              </a:rPr>
              <a:t>Analyze</a:t>
            </a:r>
            <a:r>
              <a:rPr lang="nl-BE" i="1" dirty="0"/>
              <a:t> ›› </a:t>
            </a:r>
            <a:r>
              <a:rPr lang="nl-BE" i="1" dirty="0" err="1"/>
              <a:t>Nonparametric</a:t>
            </a:r>
            <a:r>
              <a:rPr lang="nl-BE" i="1" dirty="0"/>
              <a:t> Tests ›› </a:t>
            </a:r>
            <a:r>
              <a:rPr lang="nl-BE" i="1" dirty="0" err="1"/>
              <a:t>Legacy</a:t>
            </a:r>
            <a:r>
              <a:rPr lang="nl-BE" i="1" dirty="0"/>
              <a:t> </a:t>
            </a:r>
            <a:r>
              <a:rPr lang="nl-BE" i="1" dirty="0" err="1"/>
              <a:t>Dialogs</a:t>
            </a:r>
            <a:br>
              <a:rPr lang="nl-BE" i="1" dirty="0"/>
            </a:br>
            <a:r>
              <a:rPr lang="nl-BE" i="1" dirty="0"/>
              <a:t>												›› 2 </a:t>
            </a:r>
            <a:r>
              <a:rPr lang="nl-BE" i="1" dirty="0" err="1"/>
              <a:t>Related</a:t>
            </a:r>
            <a:r>
              <a:rPr lang="nl-BE" i="1" dirty="0"/>
              <a:t> Samples</a:t>
            </a:r>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126</a:t>
            </a:fld>
            <a:endParaRPr lang="en-GB" noProof="0" dirty="0"/>
          </a:p>
        </p:txBody>
      </p:sp>
      <p:pic>
        <p:nvPicPr>
          <p:cNvPr id="2" name="Afbeelding 1">
            <a:extLst>
              <a:ext uri="{FF2B5EF4-FFF2-40B4-BE49-F238E27FC236}">
                <a16:creationId xmlns:a16="http://schemas.microsoft.com/office/drawing/2014/main" id="{4267607E-DFF7-49AF-9F98-C5D2428C8362}"/>
              </a:ext>
            </a:extLst>
          </p:cNvPr>
          <p:cNvPicPr>
            <a:picLocks noChangeAspect="1"/>
          </p:cNvPicPr>
          <p:nvPr/>
        </p:nvPicPr>
        <p:blipFill>
          <a:blip r:embed="rId3"/>
          <a:stretch>
            <a:fillRect/>
          </a:stretch>
        </p:blipFill>
        <p:spPr>
          <a:xfrm>
            <a:off x="2060295" y="2977798"/>
            <a:ext cx="10043273" cy="6003363"/>
          </a:xfrm>
          <a:prstGeom prst="rect">
            <a:avLst/>
          </a:prstGeom>
        </p:spPr>
      </p:pic>
      <p:grpSp>
        <p:nvGrpSpPr>
          <p:cNvPr id="21" name="Groep 20">
            <a:extLst>
              <a:ext uri="{FF2B5EF4-FFF2-40B4-BE49-F238E27FC236}">
                <a16:creationId xmlns:a16="http://schemas.microsoft.com/office/drawing/2014/main" id="{089D8C19-0601-4577-B09E-3B6C93D7B83D}"/>
              </a:ext>
            </a:extLst>
          </p:cNvPr>
          <p:cNvGrpSpPr/>
          <p:nvPr/>
        </p:nvGrpSpPr>
        <p:grpSpPr>
          <a:xfrm>
            <a:off x="11706497" y="8249364"/>
            <a:ext cx="1094875" cy="511615"/>
            <a:chOff x="11574378" y="2683042"/>
            <a:chExt cx="1094875" cy="511615"/>
          </a:xfrm>
        </p:grpSpPr>
        <p:sp>
          <p:nvSpPr>
            <p:cNvPr id="22" name="Ovaal 21">
              <a:extLst>
                <a:ext uri="{FF2B5EF4-FFF2-40B4-BE49-F238E27FC236}">
                  <a16:creationId xmlns:a16="http://schemas.microsoft.com/office/drawing/2014/main" id="{D4A4E216-904B-49D3-98DA-497B82272DFB}"/>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kstvak 22">
              <a:extLst>
                <a:ext uri="{FF2B5EF4-FFF2-40B4-BE49-F238E27FC236}">
                  <a16:creationId xmlns:a16="http://schemas.microsoft.com/office/drawing/2014/main" id="{F8407337-2A73-4836-818D-12CDDB3C2112}"/>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1</a:t>
              </a:r>
            </a:p>
          </p:txBody>
        </p:sp>
      </p:grpSp>
    </p:spTree>
    <p:extLst>
      <p:ext uri="{BB962C8B-B14F-4D97-AF65-F5344CB8AC3E}">
        <p14:creationId xmlns:p14="http://schemas.microsoft.com/office/powerpoint/2010/main" val="28201244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Tijdelijke aanduiding voor inhoud 17">
            <a:extLst>
              <a:ext uri="{FF2B5EF4-FFF2-40B4-BE49-F238E27FC236}">
                <a16:creationId xmlns:a16="http://schemas.microsoft.com/office/drawing/2014/main" id="{BECE0A52-4A68-4448-9A1B-ADEC52D6EAF1}"/>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1368882" y="3017962"/>
            <a:ext cx="10492645" cy="5577793"/>
          </a:xfr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McNemar</a:t>
            </a:r>
            <a:r>
              <a:rPr lang="nl-BE" dirty="0"/>
              <a: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err="1"/>
              <a:t>McNemar</a:t>
            </a:r>
            <a:r>
              <a:rPr lang="nl-BE" b="1" dirty="0"/>
              <a:t>-toets in SPSS: 	</a:t>
            </a:r>
            <a:r>
              <a:rPr lang="nl-BE" i="1" dirty="0" err="1">
                <a:sym typeface="Wingdings" panose="05000000000000000000" pitchFamily="2" charset="2"/>
              </a:rPr>
              <a:t>Analyze</a:t>
            </a:r>
            <a:r>
              <a:rPr lang="nl-BE" i="1" dirty="0"/>
              <a:t> ›› </a:t>
            </a:r>
            <a:r>
              <a:rPr lang="nl-BE" i="1" dirty="0" err="1"/>
              <a:t>Nonparametric</a:t>
            </a:r>
            <a:r>
              <a:rPr lang="nl-BE" i="1" dirty="0"/>
              <a:t> Tests ›› </a:t>
            </a:r>
            <a:r>
              <a:rPr lang="nl-BE" i="1" dirty="0" err="1"/>
              <a:t>Legacy</a:t>
            </a:r>
            <a:r>
              <a:rPr lang="nl-BE" i="1" dirty="0"/>
              <a:t> </a:t>
            </a:r>
            <a:r>
              <a:rPr lang="nl-BE" i="1" dirty="0" err="1"/>
              <a:t>Dialogs</a:t>
            </a:r>
            <a:br>
              <a:rPr lang="nl-BE" i="1" dirty="0"/>
            </a:br>
            <a:r>
              <a:rPr lang="nl-BE" i="1" dirty="0"/>
              <a:t>												›› 2 </a:t>
            </a:r>
            <a:r>
              <a:rPr lang="nl-BE" i="1" dirty="0" err="1"/>
              <a:t>Related</a:t>
            </a:r>
            <a:r>
              <a:rPr lang="nl-BE" i="1" dirty="0"/>
              <a:t> Samples</a:t>
            </a:r>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grpSp>
        <p:nvGrpSpPr>
          <p:cNvPr id="13" name="Groep 12">
            <a:extLst>
              <a:ext uri="{FF2B5EF4-FFF2-40B4-BE49-F238E27FC236}">
                <a16:creationId xmlns:a16="http://schemas.microsoft.com/office/drawing/2014/main" id="{74848B95-A8B6-4190-8A76-5925125ED4B9}"/>
              </a:ext>
            </a:extLst>
          </p:cNvPr>
          <p:cNvGrpSpPr/>
          <p:nvPr/>
        </p:nvGrpSpPr>
        <p:grpSpPr>
          <a:xfrm>
            <a:off x="5817657" y="4539720"/>
            <a:ext cx="1094875" cy="511615"/>
            <a:chOff x="11574378" y="2683042"/>
            <a:chExt cx="1094875" cy="511615"/>
          </a:xfrm>
        </p:grpSpPr>
        <p:sp>
          <p:nvSpPr>
            <p:cNvPr id="14" name="Ovaal 13">
              <a:extLst>
                <a:ext uri="{FF2B5EF4-FFF2-40B4-BE49-F238E27FC236}">
                  <a16:creationId xmlns:a16="http://schemas.microsoft.com/office/drawing/2014/main" id="{6565BC84-02AD-4630-86A9-2CE9B2A3F8D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a:extLst>
                <a:ext uri="{FF2B5EF4-FFF2-40B4-BE49-F238E27FC236}">
                  <a16:creationId xmlns:a16="http://schemas.microsoft.com/office/drawing/2014/main" id="{E2D8A236-B456-41BE-A57F-097C4DF3A0B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2</a:t>
              </a:r>
            </a:p>
          </p:txBody>
        </p:sp>
      </p:grpSp>
      <p:cxnSp>
        <p:nvCxnSpPr>
          <p:cNvPr id="16" name="Rechte verbindingslijn met pijl 18">
            <a:extLst>
              <a:ext uri="{FF2B5EF4-FFF2-40B4-BE49-F238E27FC236}">
                <a16:creationId xmlns:a16="http://schemas.microsoft.com/office/drawing/2014/main" id="{11B08AB0-D1EA-48C6-9877-20FEF54C6D59}"/>
              </a:ext>
            </a:extLst>
          </p:cNvPr>
          <p:cNvCxnSpPr>
            <a:cxnSpLocks/>
          </p:cNvCxnSpPr>
          <p:nvPr/>
        </p:nvCxnSpPr>
        <p:spPr>
          <a:xfrm flipV="1">
            <a:off x="5105500" y="4239901"/>
            <a:ext cx="1567535" cy="555627"/>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ep 27">
            <a:extLst>
              <a:ext uri="{FF2B5EF4-FFF2-40B4-BE49-F238E27FC236}">
                <a16:creationId xmlns:a16="http://schemas.microsoft.com/office/drawing/2014/main" id="{934B43BD-5546-4994-9FB6-47934D7E33A3}"/>
              </a:ext>
            </a:extLst>
          </p:cNvPr>
          <p:cNvGrpSpPr/>
          <p:nvPr/>
        </p:nvGrpSpPr>
        <p:grpSpPr>
          <a:xfrm>
            <a:off x="6800609" y="6556316"/>
            <a:ext cx="1094875" cy="511615"/>
            <a:chOff x="11574378" y="2683042"/>
            <a:chExt cx="1094875" cy="511615"/>
          </a:xfrm>
        </p:grpSpPr>
        <p:sp>
          <p:nvSpPr>
            <p:cNvPr id="29" name="Ovaal 28">
              <a:extLst>
                <a:ext uri="{FF2B5EF4-FFF2-40B4-BE49-F238E27FC236}">
                  <a16:creationId xmlns:a16="http://schemas.microsoft.com/office/drawing/2014/main" id="{165D605A-8A68-4F7C-8A0B-47F10F197DE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Tekstvak 29">
              <a:extLst>
                <a:ext uri="{FF2B5EF4-FFF2-40B4-BE49-F238E27FC236}">
                  <a16:creationId xmlns:a16="http://schemas.microsoft.com/office/drawing/2014/main" id="{8C9A025B-CEC7-454F-90F3-DCA3ABCD500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3</a:t>
              </a:r>
            </a:p>
          </p:txBody>
        </p:sp>
      </p:gr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127</a:t>
            </a:fld>
            <a:endParaRPr lang="en-GB" noProof="0" dirty="0"/>
          </a:p>
        </p:txBody>
      </p:sp>
      <p:grpSp>
        <p:nvGrpSpPr>
          <p:cNvPr id="32" name="Groep 31">
            <a:extLst>
              <a:ext uri="{FF2B5EF4-FFF2-40B4-BE49-F238E27FC236}">
                <a16:creationId xmlns:a16="http://schemas.microsoft.com/office/drawing/2014/main" id="{34447142-AD7A-4794-A7CE-1727BCD3C05A}"/>
              </a:ext>
            </a:extLst>
          </p:cNvPr>
          <p:cNvGrpSpPr/>
          <p:nvPr/>
        </p:nvGrpSpPr>
        <p:grpSpPr>
          <a:xfrm>
            <a:off x="5484896" y="8406442"/>
            <a:ext cx="1094875" cy="511615"/>
            <a:chOff x="11574378" y="2683042"/>
            <a:chExt cx="1094875" cy="511615"/>
          </a:xfrm>
        </p:grpSpPr>
        <p:sp>
          <p:nvSpPr>
            <p:cNvPr id="33" name="Ovaal 32">
              <a:extLst>
                <a:ext uri="{FF2B5EF4-FFF2-40B4-BE49-F238E27FC236}">
                  <a16:creationId xmlns:a16="http://schemas.microsoft.com/office/drawing/2014/main" id="{7D57103A-EA54-4EAC-96B9-245E111D9B1D}"/>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Tekstvak 33">
              <a:extLst>
                <a:ext uri="{FF2B5EF4-FFF2-40B4-BE49-F238E27FC236}">
                  <a16:creationId xmlns:a16="http://schemas.microsoft.com/office/drawing/2014/main" id="{49E23175-EE46-4298-B88A-9A05F3D9645D}"/>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4</a:t>
              </a:r>
            </a:p>
          </p:txBody>
        </p:sp>
      </p:grpSp>
    </p:spTree>
    <p:extLst>
      <p:ext uri="{BB962C8B-B14F-4D97-AF65-F5344CB8AC3E}">
        <p14:creationId xmlns:p14="http://schemas.microsoft.com/office/powerpoint/2010/main" val="14523563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McNemar</a:t>
            </a:r>
            <a:r>
              <a:rPr lang="nl-BE" dirty="0"/>
              <a: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662526"/>
          </a:xfrm>
        </p:spPr>
        <p:txBody>
          <a:bodyPr>
            <a:normAutofit lnSpcReduction="10000"/>
          </a:bodyPr>
          <a:lstStyle/>
          <a:p>
            <a:r>
              <a:rPr lang="nl-BE" b="1" dirty="0"/>
              <a:t>Chi-kwadraattoets in SPSS</a:t>
            </a:r>
          </a:p>
          <a:p>
            <a:pPr lvl="1"/>
            <a:r>
              <a:rPr lang="nl-BE" b="1" i="1" dirty="0">
                <a:solidFill>
                  <a:srgbClr val="002060"/>
                </a:solidFill>
              </a:rPr>
              <a:t>Syntax </a:t>
            </a:r>
            <a:r>
              <a:rPr lang="nl-BE" b="1" dirty="0">
                <a:solidFill>
                  <a:srgbClr val="002060"/>
                </a:solidFill>
              </a:rPr>
              <a:t>en output</a:t>
            </a:r>
            <a:r>
              <a:rPr lang="nl-BE" b="1" dirty="0"/>
              <a:t>:</a:t>
            </a:r>
          </a:p>
          <a:p>
            <a:pPr lvl="1"/>
            <a:endParaRPr lang="nl-BE" b="1" dirty="0"/>
          </a:p>
          <a:p>
            <a:pPr lvl="1"/>
            <a:endParaRPr lang="nl-BE" b="1" dirty="0"/>
          </a:p>
          <a:p>
            <a:pPr lvl="1"/>
            <a:endParaRPr lang="nl-BE" b="1" dirty="0"/>
          </a:p>
          <a:p>
            <a:pPr lvl="1"/>
            <a:endParaRPr lang="nl-BE" b="1" dirty="0"/>
          </a:p>
          <a:p>
            <a:pPr lvl="1"/>
            <a:endParaRPr lang="nl-BE" b="1" dirty="0"/>
          </a:p>
          <a:p>
            <a:pPr lvl="1"/>
            <a:endParaRPr lang="nl-BE" b="1" dirty="0"/>
          </a:p>
          <a:p>
            <a:pPr lvl="1"/>
            <a:endParaRPr lang="nl-BE" b="1" dirty="0"/>
          </a:p>
          <a:p>
            <a:pPr lvl="1"/>
            <a:endParaRPr lang="nl-BE" b="1" dirty="0"/>
          </a:p>
          <a:p>
            <a:pPr lvl="1"/>
            <a:endParaRPr lang="nl-BE" b="1" dirty="0"/>
          </a:p>
          <a:p>
            <a:pPr lvl="1"/>
            <a:r>
              <a:rPr lang="nl-BE" dirty="0"/>
              <a:t>27 jongeren: Nee </a:t>
            </a:r>
            <a:r>
              <a:rPr lang="nl-BE" dirty="0">
                <a:sym typeface="Wingdings" panose="05000000000000000000" pitchFamily="2" charset="2"/>
              </a:rPr>
              <a:t> Ja</a:t>
            </a:r>
            <a:br>
              <a:rPr lang="nl-BE" dirty="0">
                <a:sym typeface="Wingdings" panose="05000000000000000000" pitchFamily="2" charset="2"/>
              </a:rPr>
            </a:br>
            <a:r>
              <a:rPr lang="nl-BE" dirty="0">
                <a:sym typeface="Wingdings" panose="05000000000000000000" pitchFamily="2" charset="2"/>
              </a:rPr>
              <a:t>19 jongeren: Ja  Nee</a:t>
            </a:r>
          </a:p>
          <a:p>
            <a:pPr lvl="2"/>
            <a:r>
              <a:rPr lang="nl-BE" dirty="0">
                <a:sym typeface="Wingdings" panose="05000000000000000000" pitchFamily="2" charset="2"/>
              </a:rPr>
              <a:t>Hoeveel in relatie? Wave 2 (n = 27 + 198 = 225) &gt; Wave 1 (n = 89 + 19 = 217)</a:t>
            </a:r>
          </a:p>
          <a:p>
            <a:pPr lvl="2"/>
            <a:r>
              <a:rPr lang="nl-BE" b="1" dirty="0">
                <a:sym typeface="Wingdings" panose="05000000000000000000" pitchFamily="2" charset="2"/>
              </a:rPr>
              <a:t>Maar </a:t>
            </a:r>
            <a:r>
              <a:rPr lang="nl-BE" dirty="0">
                <a:sym typeface="Wingdings" panose="05000000000000000000" pitchFamily="2" charset="2"/>
              </a:rPr>
              <a:t>volgens </a:t>
            </a:r>
            <a:r>
              <a:rPr lang="nl-BE" dirty="0" err="1">
                <a:sym typeface="Wingdings" panose="05000000000000000000" pitchFamily="2" charset="2"/>
              </a:rPr>
              <a:t>McNemar</a:t>
            </a:r>
            <a:r>
              <a:rPr lang="nl-BE" dirty="0">
                <a:sym typeface="Wingdings" panose="05000000000000000000" pitchFamily="2" charset="2"/>
              </a:rPr>
              <a:t>: geen significante verandering (</a:t>
            </a:r>
            <a:r>
              <a:rPr lang="nl-BE" i="1" dirty="0">
                <a:sym typeface="Wingdings" panose="05000000000000000000" pitchFamily="2" charset="2"/>
              </a:rPr>
              <a:t>p </a:t>
            </a:r>
            <a:r>
              <a:rPr lang="nl-BE" dirty="0">
                <a:sym typeface="Wingdings" panose="05000000000000000000" pitchFamily="2" charset="2"/>
              </a:rPr>
              <a:t>= .302 &gt; .05)</a:t>
            </a:r>
            <a:endParaRPr lang="nl-BE" b="1" dirty="0">
              <a:sym typeface="Wingdings" panose="05000000000000000000" pitchFamily="2" charset="2"/>
            </a:endParaRPr>
          </a:p>
          <a:p>
            <a:pPr lvl="2"/>
            <a:endParaRPr lang="nl-BE" dirty="0"/>
          </a:p>
          <a:p>
            <a:pPr lvl="1"/>
            <a:endParaRPr lang="nl-BE"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128</a:t>
            </a:fld>
            <a:endParaRPr lang="en-GB" noProof="0" dirty="0"/>
          </a:p>
        </p:txBody>
      </p:sp>
      <p:pic>
        <p:nvPicPr>
          <p:cNvPr id="2" name="Afbeelding 1">
            <a:extLst>
              <a:ext uri="{FF2B5EF4-FFF2-40B4-BE49-F238E27FC236}">
                <a16:creationId xmlns:a16="http://schemas.microsoft.com/office/drawing/2014/main" id="{EBF5EE29-06DF-4772-A1CE-A80686A710E0}"/>
              </a:ext>
            </a:extLst>
          </p:cNvPr>
          <p:cNvPicPr>
            <a:picLocks noChangeAspect="1"/>
          </p:cNvPicPr>
          <p:nvPr/>
        </p:nvPicPr>
        <p:blipFill>
          <a:blip r:embed="rId3"/>
          <a:stretch>
            <a:fillRect/>
          </a:stretch>
        </p:blipFill>
        <p:spPr>
          <a:xfrm>
            <a:off x="1404162" y="2916119"/>
            <a:ext cx="9989743" cy="1825259"/>
          </a:xfrm>
          <a:prstGeom prst="rect">
            <a:avLst/>
          </a:prstGeom>
        </p:spPr>
      </p:pic>
      <p:pic>
        <p:nvPicPr>
          <p:cNvPr id="3" name="Afbeelding 2">
            <a:extLst>
              <a:ext uri="{FF2B5EF4-FFF2-40B4-BE49-F238E27FC236}">
                <a16:creationId xmlns:a16="http://schemas.microsoft.com/office/drawing/2014/main" id="{F09459C7-0889-4B59-BBDA-8E2E33F05814}"/>
              </a:ext>
            </a:extLst>
          </p:cNvPr>
          <p:cNvPicPr>
            <a:picLocks noChangeAspect="1"/>
          </p:cNvPicPr>
          <p:nvPr/>
        </p:nvPicPr>
        <p:blipFill>
          <a:blip r:embed="rId4"/>
          <a:stretch>
            <a:fillRect/>
          </a:stretch>
        </p:blipFill>
        <p:spPr>
          <a:xfrm>
            <a:off x="1733132" y="4741378"/>
            <a:ext cx="4482337" cy="2444911"/>
          </a:xfrm>
          <a:prstGeom prst="rect">
            <a:avLst/>
          </a:prstGeom>
        </p:spPr>
      </p:pic>
      <p:pic>
        <p:nvPicPr>
          <p:cNvPr id="4" name="Afbeelding 3">
            <a:extLst>
              <a:ext uri="{FF2B5EF4-FFF2-40B4-BE49-F238E27FC236}">
                <a16:creationId xmlns:a16="http://schemas.microsoft.com/office/drawing/2014/main" id="{31155D4E-9872-435A-882D-00A303D916F5}"/>
              </a:ext>
            </a:extLst>
          </p:cNvPr>
          <p:cNvPicPr>
            <a:picLocks noChangeAspect="1"/>
          </p:cNvPicPr>
          <p:nvPr/>
        </p:nvPicPr>
        <p:blipFill>
          <a:blip r:embed="rId5"/>
          <a:stretch>
            <a:fillRect/>
          </a:stretch>
        </p:blipFill>
        <p:spPr>
          <a:xfrm>
            <a:off x="12176061" y="2541282"/>
            <a:ext cx="3554497" cy="3969489"/>
          </a:xfrm>
          <a:prstGeom prst="rect">
            <a:avLst/>
          </a:prstGeom>
        </p:spPr>
      </p:pic>
      <p:sp>
        <p:nvSpPr>
          <p:cNvPr id="10" name="Rechthoek 9">
            <a:extLst>
              <a:ext uri="{FF2B5EF4-FFF2-40B4-BE49-F238E27FC236}">
                <a16:creationId xmlns:a16="http://schemas.microsoft.com/office/drawing/2014/main" id="{8470BD6F-6C33-4E66-8D1D-E23EFEBC7A2F}"/>
              </a:ext>
            </a:extLst>
          </p:cNvPr>
          <p:cNvSpPr/>
          <p:nvPr/>
        </p:nvSpPr>
        <p:spPr>
          <a:xfrm>
            <a:off x="12236322" y="4741378"/>
            <a:ext cx="3369221" cy="853306"/>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210013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McNemar</a:t>
            </a:r>
            <a:r>
              <a:rPr lang="nl-BE" dirty="0"/>
              <a:t>-toets</a:t>
            </a:r>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dirty="0"/>
              <a:t>In tekst:</a:t>
            </a:r>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129</a:t>
            </a:fld>
            <a:endParaRPr lang="en-GB" noProof="0" dirty="0"/>
          </a:p>
        </p:txBody>
      </p:sp>
      <p:sp>
        <p:nvSpPr>
          <p:cNvPr id="3" name="Tijdelijke aanduiding voor inhoud 2">
            <a:extLst>
              <a:ext uri="{FF2B5EF4-FFF2-40B4-BE49-F238E27FC236}">
                <a16:creationId xmlns:a16="http://schemas.microsoft.com/office/drawing/2014/main" id="{9E039ADD-5649-430F-8C55-604FBF04157C}"/>
              </a:ext>
            </a:extLst>
          </p:cNvPr>
          <p:cNvSpPr>
            <a:spLocks noGrp="1"/>
          </p:cNvSpPr>
          <p:nvPr>
            <p:ph idx="13"/>
          </p:nvPr>
        </p:nvSpPr>
        <p:spPr/>
        <p:txBody>
          <a:bodyPr/>
          <a:lstStyle/>
          <a:p>
            <a:endParaRPr lang="nl-BE"/>
          </a:p>
        </p:txBody>
      </p:sp>
      <p:pic>
        <p:nvPicPr>
          <p:cNvPr id="2" name="Afbeelding 1">
            <a:extLst>
              <a:ext uri="{FF2B5EF4-FFF2-40B4-BE49-F238E27FC236}">
                <a16:creationId xmlns:a16="http://schemas.microsoft.com/office/drawing/2014/main" id="{7283E8D0-B08E-4B44-A092-D66FC2AFF374}"/>
              </a:ext>
            </a:extLst>
          </p:cNvPr>
          <p:cNvPicPr>
            <a:picLocks noChangeAspect="1"/>
          </p:cNvPicPr>
          <p:nvPr/>
        </p:nvPicPr>
        <p:blipFill>
          <a:blip r:embed="rId3"/>
          <a:stretch>
            <a:fillRect/>
          </a:stretch>
        </p:blipFill>
        <p:spPr>
          <a:xfrm>
            <a:off x="1206594" y="4079163"/>
            <a:ext cx="14925486" cy="1595274"/>
          </a:xfrm>
          <a:prstGeom prst="rect">
            <a:avLst/>
          </a:prstGeom>
        </p:spPr>
      </p:pic>
    </p:spTree>
    <p:extLst>
      <p:ext uri="{BB962C8B-B14F-4D97-AF65-F5344CB8AC3E}">
        <p14:creationId xmlns:p14="http://schemas.microsoft.com/office/powerpoint/2010/main" val="1267768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2601EF-E5F4-41FE-936E-6AE757603AA8}"/>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gelijkaardige of verschillende respondenten in verschillende categorieën??</a:t>
            </a:r>
          </a:p>
        </p:txBody>
      </p:sp>
      <p:sp>
        <p:nvSpPr>
          <p:cNvPr id="4" name="Slide Number Placeholder 3">
            <a:extLst>
              <a:ext uri="{FF2B5EF4-FFF2-40B4-BE49-F238E27FC236}">
                <a16:creationId xmlns:a16="http://schemas.microsoft.com/office/drawing/2014/main" id="{D7A1A672-7B1D-4FBC-A3C6-289CE647232B}"/>
              </a:ext>
            </a:extLst>
          </p:cNvPr>
          <p:cNvSpPr txBox="1">
            <a:spLocks/>
          </p:cNvSpPr>
          <p:nvPr/>
        </p:nvSpPr>
        <p:spPr>
          <a:xfrm>
            <a:off x="14669331" y="8161967"/>
            <a:ext cx="797801" cy="449396"/>
          </a:xfrm>
          <a:prstGeom prst="rect">
            <a:avLst/>
          </a:prstGeom>
        </p:spPr>
        <p:txBody>
          <a:bodyPr vert="horz" lIns="91440" tIns="45720" rIns="91440" bIns="45720" rtlCol="0">
            <a:normAutofit fontScale="47500" lnSpcReduction="20000"/>
          </a:bodyPr>
          <a:lstStyle>
            <a:lvl1pPr marL="0" indent="0" algn="l" defTabSz="1300368" rtl="0" eaLnBrk="1" latinLnBrk="0" hangingPunct="1">
              <a:lnSpc>
                <a:spcPct val="120000"/>
              </a:lnSpc>
              <a:spcBef>
                <a:spcPts val="0"/>
              </a:spcBef>
              <a:buFont typeface="Arial" panose="020B0604020202020204" pitchFamily="34" charset="0"/>
              <a:buNone/>
              <a:defRPr sz="4800" kern="1200">
                <a:solidFill>
                  <a:schemeClr val="bg1">
                    <a:lumMod val="50000"/>
                  </a:schemeClr>
                </a:solidFill>
                <a:latin typeface="+mn-lt"/>
                <a:ea typeface="+mn-ea"/>
                <a:cs typeface="+mn-cs"/>
              </a:defRPr>
            </a:lvl1pPr>
            <a:lvl2pPr marL="457200" indent="-36000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900113" indent="-45878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4133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defTabSz="476448"/>
            <a:fld id="{7AE184E0-0BD4-4705-A12B-9B71DDE63301}" type="slidenum">
              <a:rPr lang="en-GB" smtClean="0">
                <a:solidFill>
                  <a:prstClr val="black">
                    <a:tint val="75000"/>
                  </a:prstClr>
                </a:solidFill>
                <a:latin typeface="Calibri" panose="020F0502020204030204"/>
              </a:rPr>
              <a:pPr defTabSz="476448"/>
              <a:t>13</a:t>
            </a:fld>
            <a:endParaRPr lang="en-GB" dirty="0">
              <a:solidFill>
                <a:prstClr val="black">
                  <a:tint val="75000"/>
                </a:prstClr>
              </a:solidFill>
              <a:latin typeface="Calibri" panose="020F0502020204030204"/>
            </a:endParaRPr>
          </a:p>
        </p:txBody>
      </p:sp>
      <p:sp>
        <p:nvSpPr>
          <p:cNvPr id="5" name="TextBox 4">
            <a:extLst>
              <a:ext uri="{FF2B5EF4-FFF2-40B4-BE49-F238E27FC236}">
                <a16:creationId xmlns:a16="http://schemas.microsoft.com/office/drawing/2014/main" id="{AAE918E6-3D65-441E-969B-7007DA18E314}"/>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 </a:t>
            </a:r>
          </a:p>
          <a:p>
            <a:pPr algn="ctr" defTabSz="476448"/>
            <a:r>
              <a:rPr lang="nl-BE" sz="940" dirty="0">
                <a:solidFill>
                  <a:prstClr val="black"/>
                </a:solidFill>
                <a:latin typeface="Calibri" panose="020F0502020204030204"/>
              </a:rPr>
              <a:t>afhankelijke variabelen</a:t>
            </a:r>
          </a:p>
        </p:txBody>
      </p:sp>
      <p:sp>
        <p:nvSpPr>
          <p:cNvPr id="6" name="TextBox 5">
            <a:extLst>
              <a:ext uri="{FF2B5EF4-FFF2-40B4-BE49-F238E27FC236}">
                <a16:creationId xmlns:a16="http://schemas.microsoft.com/office/drawing/2014/main" id="{B260A654-7709-40BE-AD63-C114B11F667F}"/>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afhankelijke variabele</a:t>
            </a:r>
          </a:p>
        </p:txBody>
      </p:sp>
      <p:sp>
        <p:nvSpPr>
          <p:cNvPr id="7" name="TextBox 6">
            <a:extLst>
              <a:ext uri="{FF2B5EF4-FFF2-40B4-BE49-F238E27FC236}">
                <a16:creationId xmlns:a16="http://schemas.microsoft.com/office/drawing/2014/main" id="{BE44C5A2-FA23-49EC-9A0A-E1E22B1520D9}"/>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a:t>
            </a:r>
          </a:p>
          <a:p>
            <a:pPr algn="ctr" defTabSz="476448"/>
            <a:r>
              <a:rPr lang="nl-BE" sz="940" dirty="0">
                <a:solidFill>
                  <a:prstClr val="black"/>
                </a:solidFill>
                <a:latin typeface="Calibri" panose="020F0502020204030204"/>
              </a:rPr>
              <a:t> onafhankelijke variabelen</a:t>
            </a:r>
          </a:p>
        </p:txBody>
      </p:sp>
      <p:sp>
        <p:nvSpPr>
          <p:cNvPr id="8" name="TextBox 7">
            <a:extLst>
              <a:ext uri="{FF2B5EF4-FFF2-40B4-BE49-F238E27FC236}">
                <a16:creationId xmlns:a16="http://schemas.microsoft.com/office/drawing/2014/main" id="{D9F28C85-DC7C-47AC-AE2B-263468B4E45C}"/>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onafhankelijke variabelen</a:t>
            </a:r>
          </a:p>
        </p:txBody>
      </p:sp>
      <p:sp>
        <p:nvSpPr>
          <p:cNvPr id="9" name="TextBox 8">
            <a:extLst>
              <a:ext uri="{FF2B5EF4-FFF2-40B4-BE49-F238E27FC236}">
                <a16:creationId xmlns:a16="http://schemas.microsoft.com/office/drawing/2014/main" id="{2AB1AE82-86AA-442A-A402-0A3B20AFCD40}"/>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hoeveel categorieën?</a:t>
            </a:r>
          </a:p>
        </p:txBody>
      </p:sp>
      <p:sp>
        <p:nvSpPr>
          <p:cNvPr id="10" name="Rectangle 9">
            <a:extLst>
              <a:ext uri="{FF2B5EF4-FFF2-40B4-BE49-F238E27FC236}">
                <a16:creationId xmlns:a16="http://schemas.microsoft.com/office/drawing/2014/main" id="{580982DC-A875-4F13-817C-347AB5424E9F}"/>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1" name="Rectangle 10">
            <a:extLst>
              <a:ext uri="{FF2B5EF4-FFF2-40B4-BE49-F238E27FC236}">
                <a16:creationId xmlns:a16="http://schemas.microsoft.com/office/drawing/2014/main" id="{5104E10B-D3AA-4E57-9352-24768D7255E1}"/>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cxnSp>
        <p:nvCxnSpPr>
          <p:cNvPr id="12" name="Straight Arrow Connector 11">
            <a:extLst>
              <a:ext uri="{FF2B5EF4-FFF2-40B4-BE49-F238E27FC236}">
                <a16:creationId xmlns:a16="http://schemas.microsoft.com/office/drawing/2014/main" id="{E9325631-501E-4840-AFCA-847A9F6AD85E}"/>
              </a:ext>
            </a:extLst>
          </p:cNvPr>
          <p:cNvCxnSpPr>
            <a:cxnSpLocks/>
            <a:stCxn id="11" idx="0"/>
            <a:endCxn id="10" idx="2"/>
          </p:cNvCxnSpPr>
          <p:nvPr/>
        </p:nvCxnSpPr>
        <p:spPr>
          <a:xfrm flipV="1">
            <a:off x="1970469" y="2479100"/>
            <a:ext cx="1501215" cy="1527568"/>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B96AB588-16D8-4F98-BB15-752D3BDB306A}"/>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14" name="Rectangle 13">
            <a:extLst>
              <a:ext uri="{FF2B5EF4-FFF2-40B4-BE49-F238E27FC236}">
                <a16:creationId xmlns:a16="http://schemas.microsoft.com/office/drawing/2014/main" id="{8BF78F61-210D-4A79-BE9C-7634A1E9CEE8}"/>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5" name="Rectangle 14">
            <a:extLst>
              <a:ext uri="{FF2B5EF4-FFF2-40B4-BE49-F238E27FC236}">
                <a16:creationId xmlns:a16="http://schemas.microsoft.com/office/drawing/2014/main" id="{C5FC10BA-2C86-4785-91F4-51133597B929}"/>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16" name="Rectangle 15">
            <a:extLst>
              <a:ext uri="{FF2B5EF4-FFF2-40B4-BE49-F238E27FC236}">
                <a16:creationId xmlns:a16="http://schemas.microsoft.com/office/drawing/2014/main" id="{491355D7-C6F9-46E4-B7FF-00A9F7DCEE8D}"/>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17" name="Rectangle 16">
            <a:extLst>
              <a:ext uri="{FF2B5EF4-FFF2-40B4-BE49-F238E27FC236}">
                <a16:creationId xmlns:a16="http://schemas.microsoft.com/office/drawing/2014/main" id="{E79C1A95-4D42-48AD-A977-86BA269E4E7A}"/>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18" name="Rectangle 17">
            <a:extLst>
              <a:ext uri="{FF2B5EF4-FFF2-40B4-BE49-F238E27FC236}">
                <a16:creationId xmlns:a16="http://schemas.microsoft.com/office/drawing/2014/main" id="{DF7E7FFB-CCB8-431D-8679-612CCE8C6699}"/>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9" name="Rectangle 18">
            <a:extLst>
              <a:ext uri="{FF2B5EF4-FFF2-40B4-BE49-F238E27FC236}">
                <a16:creationId xmlns:a16="http://schemas.microsoft.com/office/drawing/2014/main" id="{7288EC14-AD32-406D-AFBC-B95A0DF4B9C8}"/>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0" name="Rectangle 19">
            <a:extLst>
              <a:ext uri="{FF2B5EF4-FFF2-40B4-BE49-F238E27FC236}">
                <a16:creationId xmlns:a16="http://schemas.microsoft.com/office/drawing/2014/main" id="{7FD2EFEC-47C2-4ACF-ADEE-02673DA269AD}"/>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1" name="Rectangle 20">
            <a:extLst>
              <a:ext uri="{FF2B5EF4-FFF2-40B4-BE49-F238E27FC236}">
                <a16:creationId xmlns:a16="http://schemas.microsoft.com/office/drawing/2014/main" id="{13773169-2F4B-4FD2-9F84-28FDD1BC2C2D}"/>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2" name="Rectangle 21">
            <a:extLst>
              <a:ext uri="{FF2B5EF4-FFF2-40B4-BE49-F238E27FC236}">
                <a16:creationId xmlns:a16="http://schemas.microsoft.com/office/drawing/2014/main" id="{FD620D99-D5E0-489E-81DE-CB7B44AE0EB6}"/>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23" name="Rectangle 22">
            <a:extLst>
              <a:ext uri="{FF2B5EF4-FFF2-40B4-BE49-F238E27FC236}">
                <a16:creationId xmlns:a16="http://schemas.microsoft.com/office/drawing/2014/main" id="{C1A02309-A32F-4E64-AA35-BB612BADDA59}"/>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24" name="Rectangle 23">
            <a:extLst>
              <a:ext uri="{FF2B5EF4-FFF2-40B4-BE49-F238E27FC236}">
                <a16:creationId xmlns:a16="http://schemas.microsoft.com/office/drawing/2014/main" id="{5DEB8D25-5EFE-425E-8BF5-842E4ED85400}"/>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cxnSp>
        <p:nvCxnSpPr>
          <p:cNvPr id="25" name="Straight Arrow Connector 24">
            <a:extLst>
              <a:ext uri="{FF2B5EF4-FFF2-40B4-BE49-F238E27FC236}">
                <a16:creationId xmlns:a16="http://schemas.microsoft.com/office/drawing/2014/main" id="{E1DCE01B-2133-441A-A85F-8FB8674B54EF}"/>
              </a:ext>
            </a:extLst>
          </p:cNvPr>
          <p:cNvCxnSpPr>
            <a:cxnSpLocks/>
            <a:stCxn id="10" idx="3"/>
            <a:endCxn id="13" idx="1"/>
          </p:cNvCxnSpPr>
          <p:nvPr/>
        </p:nvCxnSpPr>
        <p:spPr>
          <a:xfrm flipV="1">
            <a:off x="3948075" y="1416278"/>
            <a:ext cx="550189" cy="93551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D2D45F08-9D6C-44D1-881B-636E8999A811}"/>
              </a:ext>
            </a:extLst>
          </p:cNvPr>
          <p:cNvCxnSpPr>
            <a:cxnSpLocks/>
            <a:stCxn id="10" idx="3"/>
            <a:endCxn id="22" idx="1"/>
          </p:cNvCxnSpPr>
          <p:nvPr/>
        </p:nvCxnSpPr>
        <p:spPr>
          <a:xfrm>
            <a:off x="3948075" y="2351790"/>
            <a:ext cx="555122" cy="1273231"/>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CAD74A8C-55F0-4BE2-A35D-BB74D5C42B05}"/>
              </a:ext>
            </a:extLst>
          </p:cNvPr>
          <p:cNvCxnSpPr>
            <a:cxnSpLocks/>
            <a:stCxn id="13" idx="3"/>
            <a:endCxn id="14" idx="1"/>
          </p:cNvCxnSpPr>
          <p:nvPr/>
        </p:nvCxnSpPr>
        <p:spPr>
          <a:xfrm flipV="1">
            <a:off x="5451044" y="1003011"/>
            <a:ext cx="559890" cy="4132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5186EC77-415E-4B4D-B947-CCE368A1D536}"/>
              </a:ext>
            </a:extLst>
          </p:cNvPr>
          <p:cNvCxnSpPr>
            <a:cxnSpLocks/>
            <a:stCxn id="13" idx="3"/>
            <a:endCxn id="15" idx="1"/>
          </p:cNvCxnSpPr>
          <p:nvPr/>
        </p:nvCxnSpPr>
        <p:spPr>
          <a:xfrm>
            <a:off x="5451044" y="1416279"/>
            <a:ext cx="556853" cy="38563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FA18C103-32F0-493E-998E-CFA206237558}"/>
              </a:ext>
            </a:extLst>
          </p:cNvPr>
          <p:cNvCxnSpPr>
            <a:cxnSpLocks/>
            <a:stCxn id="14" idx="3"/>
          </p:cNvCxnSpPr>
          <p:nvPr/>
        </p:nvCxnSpPr>
        <p:spPr>
          <a:xfrm flipV="1">
            <a:off x="6963715" y="991078"/>
            <a:ext cx="5230053"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08E40062-5A29-40DC-8369-8FF80E261231}"/>
              </a:ext>
            </a:extLst>
          </p:cNvPr>
          <p:cNvCxnSpPr>
            <a:cxnSpLocks/>
            <a:stCxn id="15" idx="3"/>
            <a:endCxn id="16" idx="1"/>
          </p:cNvCxnSpPr>
          <p:nvPr/>
        </p:nvCxnSpPr>
        <p:spPr>
          <a:xfrm flipV="1">
            <a:off x="6960679" y="1489995"/>
            <a:ext cx="2050817" cy="3119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E91E93C-F5A7-446C-88AE-8F87D589C87B}"/>
              </a:ext>
            </a:extLst>
          </p:cNvPr>
          <p:cNvCxnSpPr>
            <a:cxnSpLocks/>
            <a:stCxn id="15" idx="3"/>
            <a:endCxn id="17" idx="1"/>
          </p:cNvCxnSpPr>
          <p:nvPr/>
        </p:nvCxnSpPr>
        <p:spPr>
          <a:xfrm>
            <a:off x="6960678" y="1801916"/>
            <a:ext cx="2053281" cy="4467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17F1DB5C-E016-4226-AFF4-F2439F79B7AA}"/>
              </a:ext>
            </a:extLst>
          </p:cNvPr>
          <p:cNvCxnSpPr>
            <a:cxnSpLocks/>
            <a:stCxn id="16" idx="3"/>
            <a:endCxn id="18"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A75BE9E3-EC33-48CF-9BBF-714DC3B070E3}"/>
              </a:ext>
            </a:extLst>
          </p:cNvPr>
          <p:cNvCxnSpPr>
            <a:cxnSpLocks/>
            <a:stCxn id="16" idx="3"/>
            <a:endCxn id="19" idx="1"/>
          </p:cNvCxnSpPr>
          <p:nvPr/>
        </p:nvCxnSpPr>
        <p:spPr>
          <a:xfrm>
            <a:off x="9964277" y="1489995"/>
            <a:ext cx="711166" cy="19991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77AD7382-0407-4A37-9182-99EA3EBDE569}"/>
              </a:ext>
            </a:extLst>
          </p:cNvPr>
          <p:cNvCxnSpPr>
            <a:cxnSpLocks/>
            <a:stCxn id="17" idx="3"/>
            <a:endCxn id="20"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5D7E1EC1-8050-4E0D-823B-340CE266C815}"/>
              </a:ext>
            </a:extLst>
          </p:cNvPr>
          <p:cNvCxnSpPr>
            <a:cxnSpLocks/>
            <a:stCxn id="17" idx="3"/>
            <a:endCxn id="21" idx="1"/>
          </p:cNvCxnSpPr>
          <p:nvPr/>
        </p:nvCxnSpPr>
        <p:spPr>
          <a:xfrm>
            <a:off x="9966740" y="2248670"/>
            <a:ext cx="706823" cy="18631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6FEBEB95-16C0-4570-9561-0F9924CF0EE2}"/>
              </a:ext>
            </a:extLst>
          </p:cNvPr>
          <p:cNvCxnSpPr>
            <a:cxnSpLocks/>
            <a:stCxn id="18"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12209EB9-7ADF-4F9B-BF5F-B4B7E7E55207}"/>
              </a:ext>
            </a:extLst>
          </p:cNvPr>
          <p:cNvCxnSpPr>
            <a:cxnSpLocks/>
            <a:stCxn id="19" idx="3"/>
          </p:cNvCxnSpPr>
          <p:nvPr/>
        </p:nvCxnSpPr>
        <p:spPr>
          <a:xfrm flipV="1">
            <a:off x="11628225" y="1684592"/>
            <a:ext cx="555334" cy="531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67E8EADB-F367-4CE7-AE14-0995E1595886}"/>
              </a:ext>
            </a:extLst>
          </p:cNvPr>
          <p:cNvCxnSpPr>
            <a:cxnSpLocks/>
            <a:stCxn id="20"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B619D125-6616-4E04-9376-241DBE5701C9}"/>
              </a:ext>
            </a:extLst>
          </p:cNvPr>
          <p:cNvCxnSpPr>
            <a:cxnSpLocks/>
            <a:stCxn id="21" idx="3"/>
          </p:cNvCxnSpPr>
          <p:nvPr/>
        </p:nvCxnSpPr>
        <p:spPr>
          <a:xfrm>
            <a:off x="11626345" y="2434989"/>
            <a:ext cx="55721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F148270E-85D3-4570-A1E7-DE0C7608002D}"/>
              </a:ext>
            </a:extLst>
          </p:cNvPr>
          <p:cNvCxnSpPr>
            <a:cxnSpLocks/>
            <a:stCxn id="22" idx="3"/>
            <a:endCxn id="23"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76209B67-EC29-4779-9CC1-70FFB8AC8385}"/>
              </a:ext>
            </a:extLst>
          </p:cNvPr>
          <p:cNvCxnSpPr>
            <a:cxnSpLocks/>
            <a:stCxn id="22" idx="3"/>
            <a:endCxn id="24"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3A9BDAE2-4981-4F10-AA7A-24D70A9960AF}"/>
              </a:ext>
            </a:extLst>
          </p:cNvPr>
          <p:cNvCxnSpPr>
            <a:cxnSpLocks/>
            <a:stCxn id="23"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3" name="Rectangle 42">
            <a:extLst>
              <a:ext uri="{FF2B5EF4-FFF2-40B4-BE49-F238E27FC236}">
                <a16:creationId xmlns:a16="http://schemas.microsoft.com/office/drawing/2014/main" id="{8577EFBD-9679-4F76-9EC2-F628827F7A7B}"/>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44" name="Rectangle 43">
            <a:extLst>
              <a:ext uri="{FF2B5EF4-FFF2-40B4-BE49-F238E27FC236}">
                <a16:creationId xmlns:a16="http://schemas.microsoft.com/office/drawing/2014/main" id="{0811E703-D66B-4D94-8971-8F83D8D0CCE0}"/>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45" name="Straight Arrow Connector 44">
            <a:extLst>
              <a:ext uri="{FF2B5EF4-FFF2-40B4-BE49-F238E27FC236}">
                <a16:creationId xmlns:a16="http://schemas.microsoft.com/office/drawing/2014/main" id="{181AC421-3937-4D4A-B926-B72D3D92E4CF}"/>
              </a:ext>
            </a:extLst>
          </p:cNvPr>
          <p:cNvCxnSpPr>
            <a:cxnSpLocks/>
            <a:stCxn id="24" idx="3"/>
            <a:endCxn id="43"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C23BB674-F11C-4B84-984A-9629AD95D5F3}"/>
              </a:ext>
            </a:extLst>
          </p:cNvPr>
          <p:cNvCxnSpPr>
            <a:cxnSpLocks/>
            <a:stCxn id="24" idx="3"/>
            <a:endCxn id="44"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CFEDAB4D-4CB3-4ED4-A0D2-4DD1DA946863}"/>
              </a:ext>
            </a:extLst>
          </p:cNvPr>
          <p:cNvCxnSpPr>
            <a:cxnSpLocks/>
            <a:stCxn id="43"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1690A690-1B2C-46B2-BF80-331357283B6E}"/>
              </a:ext>
            </a:extLst>
          </p:cNvPr>
          <p:cNvCxnSpPr>
            <a:cxnSpLocks/>
            <a:stCxn id="44"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9" name="Rectangle 48">
            <a:extLst>
              <a:ext uri="{FF2B5EF4-FFF2-40B4-BE49-F238E27FC236}">
                <a16:creationId xmlns:a16="http://schemas.microsoft.com/office/drawing/2014/main" id="{547AEAC7-39A9-4245-9736-EC799DDEDABF}"/>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0" name="Rectangle 49">
            <a:extLst>
              <a:ext uri="{FF2B5EF4-FFF2-40B4-BE49-F238E27FC236}">
                <a16:creationId xmlns:a16="http://schemas.microsoft.com/office/drawing/2014/main" id="{2A5DD2C0-B98D-481F-91E7-0515E6B8A16A}"/>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51" name="Rectangle 50">
            <a:extLst>
              <a:ext uri="{FF2B5EF4-FFF2-40B4-BE49-F238E27FC236}">
                <a16:creationId xmlns:a16="http://schemas.microsoft.com/office/drawing/2014/main" id="{499851F3-0D17-4846-8AD1-53E2702EA4C4}"/>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2" name="Rectangle 51">
            <a:extLst>
              <a:ext uri="{FF2B5EF4-FFF2-40B4-BE49-F238E27FC236}">
                <a16:creationId xmlns:a16="http://schemas.microsoft.com/office/drawing/2014/main" id="{AE22753B-57A1-44DB-A079-F122018BE215}"/>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3" name="Rectangle 52">
            <a:extLst>
              <a:ext uri="{FF2B5EF4-FFF2-40B4-BE49-F238E27FC236}">
                <a16:creationId xmlns:a16="http://schemas.microsoft.com/office/drawing/2014/main" id="{73014204-5C38-4E0F-935E-FDAD41260D60}"/>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54" name="Rectangle 53">
            <a:extLst>
              <a:ext uri="{FF2B5EF4-FFF2-40B4-BE49-F238E27FC236}">
                <a16:creationId xmlns:a16="http://schemas.microsoft.com/office/drawing/2014/main" id="{6CD11CF8-DFB9-4004-A29D-8C28AD8EB779}"/>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5" name="Rectangle 54">
            <a:extLst>
              <a:ext uri="{FF2B5EF4-FFF2-40B4-BE49-F238E27FC236}">
                <a16:creationId xmlns:a16="http://schemas.microsoft.com/office/drawing/2014/main" id="{97CFE84A-603B-4586-9662-43C8386CDA09}"/>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6" name="Rectangle 55">
            <a:extLst>
              <a:ext uri="{FF2B5EF4-FFF2-40B4-BE49-F238E27FC236}">
                <a16:creationId xmlns:a16="http://schemas.microsoft.com/office/drawing/2014/main" id="{D70B8915-6613-4675-B156-3082ED473B88}"/>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sp>
        <p:nvSpPr>
          <p:cNvPr id="57" name="Rectangle 56">
            <a:extLst>
              <a:ext uri="{FF2B5EF4-FFF2-40B4-BE49-F238E27FC236}">
                <a16:creationId xmlns:a16="http://schemas.microsoft.com/office/drawing/2014/main" id="{F4A00D11-4EC2-4737-9D86-5E2510940326}"/>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8" name="Rectangle 57">
            <a:extLst>
              <a:ext uri="{FF2B5EF4-FFF2-40B4-BE49-F238E27FC236}">
                <a16:creationId xmlns:a16="http://schemas.microsoft.com/office/drawing/2014/main" id="{19E674A6-95E5-46B5-9240-EB971F4CFF92}"/>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9" name="Rectangle 58">
            <a:extLst>
              <a:ext uri="{FF2B5EF4-FFF2-40B4-BE49-F238E27FC236}">
                <a16:creationId xmlns:a16="http://schemas.microsoft.com/office/drawing/2014/main" id="{A9CEE316-2DD2-46A8-ABA6-C8C12E52C8BD}"/>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0" name="Rectangle 59">
            <a:extLst>
              <a:ext uri="{FF2B5EF4-FFF2-40B4-BE49-F238E27FC236}">
                <a16:creationId xmlns:a16="http://schemas.microsoft.com/office/drawing/2014/main" id="{617B3C94-F29B-450A-A500-11E6ED03275E}"/>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61" name="Rectangle 60">
            <a:extLst>
              <a:ext uri="{FF2B5EF4-FFF2-40B4-BE49-F238E27FC236}">
                <a16:creationId xmlns:a16="http://schemas.microsoft.com/office/drawing/2014/main" id="{BADD66E1-E6C3-4964-8038-562DAF67D6C7}"/>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62" name="Rectangle 61">
            <a:extLst>
              <a:ext uri="{FF2B5EF4-FFF2-40B4-BE49-F238E27FC236}">
                <a16:creationId xmlns:a16="http://schemas.microsoft.com/office/drawing/2014/main" id="{D9A485B9-5202-466A-9BE0-357E0187345C}"/>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3" name="Rectangle 62">
            <a:extLst>
              <a:ext uri="{FF2B5EF4-FFF2-40B4-BE49-F238E27FC236}">
                <a16:creationId xmlns:a16="http://schemas.microsoft.com/office/drawing/2014/main" id="{643B42C9-F966-4AF1-B6FB-C7378147B329}"/>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4" name="Rectangle 63">
            <a:extLst>
              <a:ext uri="{FF2B5EF4-FFF2-40B4-BE49-F238E27FC236}">
                <a16:creationId xmlns:a16="http://schemas.microsoft.com/office/drawing/2014/main" id="{EEC1B1A1-717C-4700-A598-BCF48AFCFE20}"/>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5" name="Rectangle 64">
            <a:extLst>
              <a:ext uri="{FF2B5EF4-FFF2-40B4-BE49-F238E27FC236}">
                <a16:creationId xmlns:a16="http://schemas.microsoft.com/office/drawing/2014/main" id="{1A494D39-67E9-42E3-9AC2-3FBC84581BDE}"/>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66" name="Straight Arrow Connector 65">
            <a:extLst>
              <a:ext uri="{FF2B5EF4-FFF2-40B4-BE49-F238E27FC236}">
                <a16:creationId xmlns:a16="http://schemas.microsoft.com/office/drawing/2014/main" id="{BD4EC6A3-3D8C-4374-B99F-AEF028B94BDA}"/>
              </a:ext>
            </a:extLst>
          </p:cNvPr>
          <p:cNvCxnSpPr>
            <a:cxnSpLocks/>
            <a:stCxn id="49" idx="3"/>
            <a:endCxn id="50" idx="1"/>
          </p:cNvCxnSpPr>
          <p:nvPr/>
        </p:nvCxnSpPr>
        <p:spPr>
          <a:xfrm flipV="1">
            <a:off x="3948074" y="5274727"/>
            <a:ext cx="548430" cy="117242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66">
            <a:extLst>
              <a:ext uri="{FF2B5EF4-FFF2-40B4-BE49-F238E27FC236}">
                <a16:creationId xmlns:a16="http://schemas.microsoft.com/office/drawing/2014/main" id="{FA49A0AC-B7E8-45C9-8A5A-E1959D558BA9}"/>
              </a:ext>
            </a:extLst>
          </p:cNvPr>
          <p:cNvCxnSpPr>
            <a:cxnSpLocks/>
            <a:stCxn id="49" idx="3"/>
            <a:endCxn id="53"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98647489-5BA0-43F0-B841-667CC292C199}"/>
              </a:ext>
            </a:extLst>
          </p:cNvPr>
          <p:cNvCxnSpPr>
            <a:cxnSpLocks/>
            <a:stCxn id="50" idx="3"/>
            <a:endCxn id="51"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6E9C3619-75B5-4CDE-88A1-7DD157A3FFA1}"/>
              </a:ext>
            </a:extLst>
          </p:cNvPr>
          <p:cNvCxnSpPr>
            <a:cxnSpLocks/>
            <a:stCxn id="50" idx="3"/>
            <a:endCxn id="52" idx="1"/>
          </p:cNvCxnSpPr>
          <p:nvPr/>
        </p:nvCxnSpPr>
        <p:spPr>
          <a:xfrm>
            <a:off x="5449286" y="5274726"/>
            <a:ext cx="543576" cy="61161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059CEFD-D494-48E3-ABA5-6D487FD89AC9}"/>
              </a:ext>
            </a:extLst>
          </p:cNvPr>
          <p:cNvCxnSpPr>
            <a:cxnSpLocks/>
            <a:stCxn id="90" idx="3"/>
          </p:cNvCxnSpPr>
          <p:nvPr/>
        </p:nvCxnSpPr>
        <p:spPr>
          <a:xfrm>
            <a:off x="6945643" y="4433293"/>
            <a:ext cx="5208917" cy="0"/>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103D88D2-4E8B-4BA3-9B26-ADA217412139}"/>
              </a:ext>
            </a:extLst>
          </p:cNvPr>
          <p:cNvCxnSpPr>
            <a:cxnSpLocks/>
            <a:stCxn id="54"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182B4D7B-E26D-4BE7-90EB-724C32A3744D}"/>
              </a:ext>
            </a:extLst>
          </p:cNvPr>
          <p:cNvCxnSpPr>
            <a:cxnSpLocks/>
            <a:stCxn id="55" idx="3"/>
            <a:endCxn id="57"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6729E4F0-06D1-46C8-9B66-1B28596FFC36}"/>
              </a:ext>
            </a:extLst>
          </p:cNvPr>
          <p:cNvCxnSpPr>
            <a:cxnSpLocks/>
            <a:stCxn id="56" idx="3"/>
            <a:endCxn id="58"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F188AFF5-DF2C-4D3E-AEE7-65397948707B}"/>
              </a:ext>
            </a:extLst>
          </p:cNvPr>
          <p:cNvCxnSpPr>
            <a:cxnSpLocks/>
            <a:stCxn id="63"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FB3AEE05-EE9C-4D8D-A3F5-606753BF225D}"/>
              </a:ext>
            </a:extLst>
          </p:cNvPr>
          <p:cNvCxnSpPr>
            <a:cxnSpLocks/>
            <a:stCxn id="64"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E994F93E-5F4F-40FC-AB1A-2F7A5A55A576}"/>
              </a:ext>
            </a:extLst>
          </p:cNvPr>
          <p:cNvCxnSpPr>
            <a:cxnSpLocks/>
            <a:stCxn id="65"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B09E9A0E-A8C9-4D77-9C6B-2156169CC523}"/>
              </a:ext>
            </a:extLst>
          </p:cNvPr>
          <p:cNvCxnSpPr>
            <a:cxnSpLocks/>
            <a:stCxn id="53" idx="3"/>
            <a:endCxn id="54"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1F57691-4121-4987-B642-F8F43409F3E8}"/>
              </a:ext>
            </a:extLst>
          </p:cNvPr>
          <p:cNvCxnSpPr>
            <a:cxnSpLocks/>
            <a:stCxn id="53" idx="3"/>
            <a:endCxn id="55"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99C18D0-CCD2-437C-85A9-265B57EC86F3}"/>
              </a:ext>
            </a:extLst>
          </p:cNvPr>
          <p:cNvCxnSpPr>
            <a:cxnSpLocks/>
            <a:stCxn id="53" idx="3"/>
            <a:endCxn id="56"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63A028D0-01AD-4D53-8B8F-31CFB5ABE3F4}"/>
              </a:ext>
            </a:extLst>
          </p:cNvPr>
          <p:cNvCxnSpPr>
            <a:cxnSpLocks/>
            <a:stCxn id="61" idx="3"/>
            <a:endCxn id="63"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E4E54DA3-ADD7-4CB1-8AF1-4D3CAEEB98CA}"/>
              </a:ext>
            </a:extLst>
          </p:cNvPr>
          <p:cNvCxnSpPr>
            <a:cxnSpLocks/>
            <a:stCxn id="62" idx="3"/>
            <a:endCxn id="64"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651A91DD-8C0A-4843-9C3F-6D9A6399285E}"/>
              </a:ext>
            </a:extLst>
          </p:cNvPr>
          <p:cNvCxnSpPr>
            <a:cxnSpLocks/>
            <a:stCxn id="62" idx="3"/>
            <a:endCxn id="65"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50CDD30A-5DFC-42A8-BCA3-7AB38B01376C}"/>
              </a:ext>
            </a:extLst>
          </p:cNvPr>
          <p:cNvCxnSpPr>
            <a:cxnSpLocks/>
            <a:stCxn id="59" idx="3"/>
            <a:endCxn id="60"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F30CE9E7-C1B0-405D-992F-C3CD36856AC0}"/>
              </a:ext>
            </a:extLst>
          </p:cNvPr>
          <p:cNvCxnSpPr>
            <a:cxnSpLocks/>
            <a:stCxn id="60" idx="3"/>
            <a:endCxn id="61"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180739E6-E8E4-4DE1-8937-AEC70211098E}"/>
              </a:ext>
            </a:extLst>
          </p:cNvPr>
          <p:cNvCxnSpPr>
            <a:cxnSpLocks/>
            <a:stCxn id="60" idx="3"/>
            <a:endCxn id="62"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B5135CA9-0EA4-4C16-91D8-F5F460BCE453}"/>
              </a:ext>
            </a:extLst>
          </p:cNvPr>
          <p:cNvCxnSpPr>
            <a:cxnSpLocks/>
            <a:stCxn id="57"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5569138F-E005-4571-BD39-C823243B591E}"/>
              </a:ext>
            </a:extLst>
          </p:cNvPr>
          <p:cNvCxnSpPr>
            <a:cxnSpLocks/>
            <a:stCxn id="58"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D8826FB5-21E1-4D0D-942C-7BD03B8A97E8}"/>
              </a:ext>
            </a:extLst>
          </p:cNvPr>
          <p:cNvCxnSpPr>
            <a:cxnSpLocks/>
            <a:stCxn id="11" idx="2"/>
            <a:endCxn id="49" idx="0"/>
          </p:cNvCxnSpPr>
          <p:nvPr/>
        </p:nvCxnSpPr>
        <p:spPr>
          <a:xfrm>
            <a:off x="1970469" y="4261287"/>
            <a:ext cx="1501214" cy="205855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graphicFrame>
        <p:nvGraphicFramePr>
          <p:cNvPr id="89" name="Table 88">
            <a:extLst>
              <a:ext uri="{FF2B5EF4-FFF2-40B4-BE49-F238E27FC236}">
                <a16:creationId xmlns:a16="http://schemas.microsoft.com/office/drawing/2014/main" id="{F959A469-7732-47D3-9EC9-D90403C86AB1}"/>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0" name="Rectangle 89">
            <a:extLst>
              <a:ext uri="{FF2B5EF4-FFF2-40B4-BE49-F238E27FC236}">
                <a16:creationId xmlns:a16="http://schemas.microsoft.com/office/drawing/2014/main" id="{A0A575B2-1A58-4E1E-851C-31F5D9E5B73B}"/>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91" name="Straight Arrow Connector 90">
            <a:extLst>
              <a:ext uri="{FF2B5EF4-FFF2-40B4-BE49-F238E27FC236}">
                <a16:creationId xmlns:a16="http://schemas.microsoft.com/office/drawing/2014/main" id="{B33D7F9E-CEA6-4E5C-B582-F6B9A4CD9196}"/>
              </a:ext>
            </a:extLst>
          </p:cNvPr>
          <p:cNvCxnSpPr>
            <a:cxnSpLocks/>
            <a:stCxn id="22" idx="3"/>
            <a:endCxn id="90" idx="1"/>
          </p:cNvCxnSpPr>
          <p:nvPr/>
        </p:nvCxnSpPr>
        <p:spPr>
          <a:xfrm>
            <a:off x="5455978" y="3625021"/>
            <a:ext cx="536883" cy="808272"/>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91">
            <a:extLst>
              <a:ext uri="{FF2B5EF4-FFF2-40B4-BE49-F238E27FC236}">
                <a16:creationId xmlns:a16="http://schemas.microsoft.com/office/drawing/2014/main" id="{A33C8F8F-41FF-4194-BF37-DE6F718CCC03}"/>
              </a:ext>
            </a:extLst>
          </p:cNvPr>
          <p:cNvCxnSpPr>
            <a:cxnSpLocks/>
            <a:stCxn id="51"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3" name="TextBox 92">
            <a:extLst>
              <a:ext uri="{FF2B5EF4-FFF2-40B4-BE49-F238E27FC236}">
                <a16:creationId xmlns:a16="http://schemas.microsoft.com/office/drawing/2014/main" id="{BEE89B73-7EF5-4DF5-AB87-2C5D34562F7A}"/>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AV: nominaal of ordinaal?</a:t>
            </a:r>
          </a:p>
        </p:txBody>
      </p:sp>
      <p:sp>
        <p:nvSpPr>
          <p:cNvPr id="94" name="Rectangle 93">
            <a:extLst>
              <a:ext uri="{FF2B5EF4-FFF2-40B4-BE49-F238E27FC236}">
                <a16:creationId xmlns:a16="http://schemas.microsoft.com/office/drawing/2014/main" id="{86492FE5-B56F-4CAB-AFF6-C5E0690BCA56}"/>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95" name="Rectangle 94">
            <a:extLst>
              <a:ext uri="{FF2B5EF4-FFF2-40B4-BE49-F238E27FC236}">
                <a16:creationId xmlns:a16="http://schemas.microsoft.com/office/drawing/2014/main" id="{B4AC923A-7E47-4BD2-9BAD-1056F2AC4E0D}"/>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96" name="Rectangle 95">
            <a:extLst>
              <a:ext uri="{FF2B5EF4-FFF2-40B4-BE49-F238E27FC236}">
                <a16:creationId xmlns:a16="http://schemas.microsoft.com/office/drawing/2014/main" id="{27305143-6267-4CBD-8D5D-528E36E8EBE5}"/>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7" name="Rectangle 96">
            <a:extLst>
              <a:ext uri="{FF2B5EF4-FFF2-40B4-BE49-F238E27FC236}">
                <a16:creationId xmlns:a16="http://schemas.microsoft.com/office/drawing/2014/main" id="{76879BFF-CE67-4D71-B667-E721D9822194}"/>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98" name="Rectangle 97">
            <a:extLst>
              <a:ext uri="{FF2B5EF4-FFF2-40B4-BE49-F238E27FC236}">
                <a16:creationId xmlns:a16="http://schemas.microsoft.com/office/drawing/2014/main" id="{151904DC-4A03-43A5-A733-34E8801A417A}"/>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9" name="Rectangle 98">
            <a:extLst>
              <a:ext uri="{FF2B5EF4-FFF2-40B4-BE49-F238E27FC236}">
                <a16:creationId xmlns:a16="http://schemas.microsoft.com/office/drawing/2014/main" id="{D05FD560-B36D-4BFD-BA40-0423F5FEED95}"/>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00" name="Straight Arrow Connector 99">
            <a:extLst>
              <a:ext uri="{FF2B5EF4-FFF2-40B4-BE49-F238E27FC236}">
                <a16:creationId xmlns:a16="http://schemas.microsoft.com/office/drawing/2014/main" id="{B7126A0A-17DC-49FB-96A5-508367285552}"/>
              </a:ext>
            </a:extLst>
          </p:cNvPr>
          <p:cNvCxnSpPr>
            <a:cxnSpLocks/>
            <a:stCxn id="94" idx="3"/>
            <a:endCxn id="96"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1" name="Straight Arrow Connector 100">
            <a:extLst>
              <a:ext uri="{FF2B5EF4-FFF2-40B4-BE49-F238E27FC236}">
                <a16:creationId xmlns:a16="http://schemas.microsoft.com/office/drawing/2014/main" id="{07BCF05F-5C18-422B-A8C2-D20258B46F12}"/>
              </a:ext>
            </a:extLst>
          </p:cNvPr>
          <p:cNvCxnSpPr>
            <a:cxnSpLocks/>
            <a:stCxn id="94" idx="3"/>
            <a:endCxn id="97"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2" name="Straight Arrow Connector 101">
            <a:extLst>
              <a:ext uri="{FF2B5EF4-FFF2-40B4-BE49-F238E27FC236}">
                <a16:creationId xmlns:a16="http://schemas.microsoft.com/office/drawing/2014/main" id="{B4B3245C-1597-4470-8A5B-1960E971F79F}"/>
              </a:ext>
            </a:extLst>
          </p:cNvPr>
          <p:cNvCxnSpPr>
            <a:cxnSpLocks/>
            <a:stCxn id="95" idx="3"/>
            <a:endCxn id="98"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EF020AED-CA6B-40E8-AF7C-22FBBFDD4D93}"/>
              </a:ext>
            </a:extLst>
          </p:cNvPr>
          <p:cNvCxnSpPr>
            <a:cxnSpLocks/>
            <a:stCxn id="95" idx="3"/>
            <a:endCxn id="99"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A7FF77B7-CDDC-4561-9F15-D166722FBACF}"/>
              </a:ext>
            </a:extLst>
          </p:cNvPr>
          <p:cNvCxnSpPr>
            <a:cxnSpLocks/>
            <a:stCxn id="96"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869F97B4-38EF-4FA5-9BD4-CEFC59C0C520}"/>
              </a:ext>
            </a:extLst>
          </p:cNvPr>
          <p:cNvCxnSpPr>
            <a:cxnSpLocks/>
            <a:stCxn id="97"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6D09B104-D882-41D2-AFDA-71277BCF51E1}"/>
              </a:ext>
            </a:extLst>
          </p:cNvPr>
          <p:cNvCxnSpPr>
            <a:cxnSpLocks/>
            <a:stCxn id="98"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E67633BA-1CA5-45FF-99E6-20B3CBAB1DFE}"/>
              </a:ext>
            </a:extLst>
          </p:cNvPr>
          <p:cNvCxnSpPr>
            <a:cxnSpLocks/>
            <a:stCxn id="99"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08" name="Rectangle 107">
            <a:extLst>
              <a:ext uri="{FF2B5EF4-FFF2-40B4-BE49-F238E27FC236}">
                <a16:creationId xmlns:a16="http://schemas.microsoft.com/office/drawing/2014/main" id="{37EF403A-7AB1-4C5B-B9AB-A1C284F9AE75}"/>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Nominaal</a:t>
            </a:r>
          </a:p>
        </p:txBody>
      </p:sp>
      <p:sp>
        <p:nvSpPr>
          <p:cNvPr id="109" name="Rectangle 108">
            <a:extLst>
              <a:ext uri="{FF2B5EF4-FFF2-40B4-BE49-F238E27FC236}">
                <a16:creationId xmlns:a16="http://schemas.microsoft.com/office/drawing/2014/main" id="{0E86B0ED-793F-4494-9A4D-ADC189611489}"/>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Ordinaal</a:t>
            </a:r>
          </a:p>
        </p:txBody>
      </p:sp>
      <p:cxnSp>
        <p:nvCxnSpPr>
          <p:cNvPr id="110" name="Straight Arrow Connector 109">
            <a:extLst>
              <a:ext uri="{FF2B5EF4-FFF2-40B4-BE49-F238E27FC236}">
                <a16:creationId xmlns:a16="http://schemas.microsoft.com/office/drawing/2014/main" id="{DE0D2064-0F07-4088-9B67-61AEA19E061F}"/>
              </a:ext>
            </a:extLst>
          </p:cNvPr>
          <p:cNvCxnSpPr>
            <a:cxnSpLocks/>
            <a:stCxn id="52" idx="3"/>
            <a:endCxn id="108" idx="1"/>
          </p:cNvCxnSpPr>
          <p:nvPr/>
        </p:nvCxnSpPr>
        <p:spPr>
          <a:xfrm flipV="1">
            <a:off x="6945643" y="5363735"/>
            <a:ext cx="561863" cy="52260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a:extLst>
              <a:ext uri="{FF2B5EF4-FFF2-40B4-BE49-F238E27FC236}">
                <a16:creationId xmlns:a16="http://schemas.microsoft.com/office/drawing/2014/main" id="{1ADBAF1C-08C0-4C90-AE2A-DA63936D163C}"/>
              </a:ext>
            </a:extLst>
          </p:cNvPr>
          <p:cNvCxnSpPr>
            <a:cxnSpLocks/>
            <a:stCxn id="52" idx="3"/>
            <a:endCxn id="109" idx="1"/>
          </p:cNvCxnSpPr>
          <p:nvPr/>
        </p:nvCxnSpPr>
        <p:spPr>
          <a:xfrm>
            <a:off x="6945643" y="5886342"/>
            <a:ext cx="574499" cy="51014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2" name="Straight Arrow Connector 111">
            <a:extLst>
              <a:ext uri="{FF2B5EF4-FFF2-40B4-BE49-F238E27FC236}">
                <a16:creationId xmlns:a16="http://schemas.microsoft.com/office/drawing/2014/main" id="{FB4F9D96-59F3-4769-9143-8619CA89C2FF}"/>
              </a:ext>
            </a:extLst>
          </p:cNvPr>
          <p:cNvCxnSpPr>
            <a:cxnSpLocks/>
            <a:stCxn id="108" idx="3"/>
            <a:endCxn id="115"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002C7CD2-BB29-4F8A-B546-5E026ACF2A52}"/>
              </a:ext>
            </a:extLst>
          </p:cNvPr>
          <p:cNvCxnSpPr>
            <a:cxnSpLocks/>
            <a:stCxn id="109" idx="3"/>
            <a:endCxn id="94"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27A2F585-6C35-4C26-97D2-CCF6150E9D07}"/>
              </a:ext>
            </a:extLst>
          </p:cNvPr>
          <p:cNvCxnSpPr>
            <a:cxnSpLocks/>
            <a:stCxn id="109" idx="3"/>
            <a:endCxn id="95"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5" name="Rectangle 114">
            <a:extLst>
              <a:ext uri="{FF2B5EF4-FFF2-40B4-BE49-F238E27FC236}">
                <a16:creationId xmlns:a16="http://schemas.microsoft.com/office/drawing/2014/main" id="{4978C952-A866-4590-B6B4-ECFD7EE6F6A5}"/>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16" name="Rectangle 115">
            <a:extLst>
              <a:ext uri="{FF2B5EF4-FFF2-40B4-BE49-F238E27FC236}">
                <a16:creationId xmlns:a16="http://schemas.microsoft.com/office/drawing/2014/main" id="{9B948676-1F51-44C0-954A-62690D5BED9C}"/>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17" name="Straight Arrow Connector 116">
            <a:extLst>
              <a:ext uri="{FF2B5EF4-FFF2-40B4-BE49-F238E27FC236}">
                <a16:creationId xmlns:a16="http://schemas.microsoft.com/office/drawing/2014/main" id="{9F9E64EA-30E5-448C-BCE6-A6C8DAA2F03F}"/>
              </a:ext>
            </a:extLst>
          </p:cNvPr>
          <p:cNvCxnSpPr>
            <a:cxnSpLocks/>
            <a:stCxn id="108" idx="3"/>
            <a:endCxn id="116" idx="1"/>
          </p:cNvCxnSpPr>
          <p:nvPr/>
        </p:nvCxnSpPr>
        <p:spPr>
          <a:xfrm>
            <a:off x="8460288" y="5363735"/>
            <a:ext cx="2186292" cy="2008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8" name="Straight Arrow Connector 117">
            <a:extLst>
              <a:ext uri="{FF2B5EF4-FFF2-40B4-BE49-F238E27FC236}">
                <a16:creationId xmlns:a16="http://schemas.microsoft.com/office/drawing/2014/main" id="{8C300AE9-44C0-4C91-A323-AD4F89B9CA73}"/>
              </a:ext>
            </a:extLst>
          </p:cNvPr>
          <p:cNvCxnSpPr>
            <a:cxnSpLocks/>
            <a:stCxn id="115"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9" name="Straight Arrow Connector 118">
            <a:extLst>
              <a:ext uri="{FF2B5EF4-FFF2-40B4-BE49-F238E27FC236}">
                <a16:creationId xmlns:a16="http://schemas.microsoft.com/office/drawing/2014/main" id="{FC72D42C-E460-47AA-8018-17F4CBA5820E}"/>
              </a:ext>
            </a:extLst>
          </p:cNvPr>
          <p:cNvCxnSpPr>
            <a:cxnSpLocks/>
            <a:stCxn id="116" idx="3"/>
          </p:cNvCxnSpPr>
          <p:nvPr/>
        </p:nvCxnSpPr>
        <p:spPr>
          <a:xfrm>
            <a:off x="11599362" y="5564592"/>
            <a:ext cx="57721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0" name="Rectangle 119">
            <a:extLst>
              <a:ext uri="{FF2B5EF4-FFF2-40B4-BE49-F238E27FC236}">
                <a16:creationId xmlns:a16="http://schemas.microsoft.com/office/drawing/2014/main" id="{B7CA7968-F0AD-4BB9-B82E-BDD54E504B04}"/>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 en verschillende</a:t>
            </a:r>
          </a:p>
        </p:txBody>
      </p:sp>
      <p:cxnSp>
        <p:nvCxnSpPr>
          <p:cNvPr id="121" name="Straight Arrow Connector 120">
            <a:extLst>
              <a:ext uri="{FF2B5EF4-FFF2-40B4-BE49-F238E27FC236}">
                <a16:creationId xmlns:a16="http://schemas.microsoft.com/office/drawing/2014/main" id="{DB139132-D6A8-4D63-82BE-FE7CC5DD0D5A}"/>
              </a:ext>
            </a:extLst>
          </p:cNvPr>
          <p:cNvCxnSpPr>
            <a:cxnSpLocks/>
            <a:stCxn id="24" idx="3"/>
            <a:endCxn id="120"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22" name="Straight Arrow Connector 121">
            <a:extLst>
              <a:ext uri="{FF2B5EF4-FFF2-40B4-BE49-F238E27FC236}">
                <a16:creationId xmlns:a16="http://schemas.microsoft.com/office/drawing/2014/main" id="{30A56F91-5634-4643-BF3F-02ED2284E436}"/>
              </a:ext>
            </a:extLst>
          </p:cNvPr>
          <p:cNvCxnSpPr>
            <a:cxnSpLocks/>
            <a:stCxn id="120"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
            <a:extLst>
              <a:ext uri="{FF2B5EF4-FFF2-40B4-BE49-F238E27FC236}">
                <a16:creationId xmlns:a16="http://schemas.microsoft.com/office/drawing/2014/main" id="{A682BCE0-5AE3-401B-A150-B500E4F28FFA}"/>
              </a:ext>
            </a:extLst>
          </p:cNvPr>
          <p:cNvSpPr/>
          <p:nvPr/>
        </p:nvSpPr>
        <p:spPr>
          <a:xfrm>
            <a:off x="12193767" y="4261287"/>
            <a:ext cx="3861075" cy="423964"/>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4" name="Title 1">
            <a:extLst>
              <a:ext uri="{FF2B5EF4-FFF2-40B4-BE49-F238E27FC236}">
                <a16:creationId xmlns:a16="http://schemas.microsoft.com/office/drawing/2014/main" id="{9586B516-4CBB-4EEA-9736-253D023AFA1A}"/>
              </a:ext>
            </a:extLst>
          </p:cNvPr>
          <p:cNvSpPr txBox="1">
            <a:spLocks/>
          </p:cNvSpPr>
          <p:nvPr/>
        </p:nvSpPr>
        <p:spPr>
          <a:xfrm>
            <a:off x="857338" y="9249232"/>
            <a:ext cx="14410600" cy="747445"/>
          </a:xfrm>
          <a:prstGeom prst="rect">
            <a:avLst/>
          </a:prstGeom>
        </p:spPr>
        <p:txBody>
          <a:bodyPr/>
          <a:lst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a:lstStyle>
          <a:p>
            <a:pPr algn="ctr"/>
            <a:r>
              <a:rPr lang="nl-BE" sz="2200" b="1" u="none">
                <a:solidFill>
                  <a:srgbClr val="002060"/>
                </a:solidFill>
              </a:rPr>
              <a:t>Welke analysetechniek gebruik ik?</a:t>
            </a:r>
            <a:endParaRPr lang="nl-BE" sz="2200" b="1" u="none" dirty="0">
              <a:solidFill>
                <a:srgbClr val="002060"/>
              </a:solidFill>
            </a:endParaRPr>
          </a:p>
        </p:txBody>
      </p:sp>
    </p:spTree>
    <p:extLst>
      <p:ext uri="{BB962C8B-B14F-4D97-AF65-F5344CB8AC3E}">
        <p14:creationId xmlns:p14="http://schemas.microsoft.com/office/powerpoint/2010/main" val="22758822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9.1 Inleiding</a:t>
            </a:r>
          </a:p>
          <a:p>
            <a:pPr marL="86400" indent="0">
              <a:buNone/>
            </a:pPr>
            <a:r>
              <a:rPr lang="nl-BE" dirty="0">
                <a:solidFill>
                  <a:srgbClr val="5D9CC7"/>
                </a:solidFill>
              </a:rPr>
              <a:t>9.2 </a:t>
            </a:r>
            <a:r>
              <a:rPr lang="nl-BE" dirty="0" err="1">
                <a:solidFill>
                  <a:srgbClr val="5D9CC7"/>
                </a:solidFill>
              </a:rPr>
              <a:t>Chi-kwadraat-toets</a:t>
            </a:r>
            <a:endParaRPr lang="nl-BE" dirty="0">
              <a:solidFill>
                <a:srgbClr val="5D9CC7"/>
              </a:solidFill>
            </a:endParaRPr>
          </a:p>
          <a:p>
            <a:pPr marL="86400" indent="0">
              <a:buNone/>
            </a:pPr>
            <a:r>
              <a:rPr lang="nl-BE" dirty="0">
                <a:solidFill>
                  <a:srgbClr val="5D9CC7"/>
                </a:solidFill>
              </a:rPr>
              <a:t>9.3 </a:t>
            </a:r>
            <a:r>
              <a:rPr lang="nl-BE" dirty="0" err="1">
                <a:solidFill>
                  <a:srgbClr val="5D9CC7"/>
                </a:solidFill>
              </a:rPr>
              <a:t>Partitioneren</a:t>
            </a:r>
            <a:r>
              <a:rPr lang="nl-BE" dirty="0">
                <a:solidFill>
                  <a:srgbClr val="5D9CC7"/>
                </a:solidFill>
              </a:rPr>
              <a:t> van kruistabellen</a:t>
            </a:r>
          </a:p>
          <a:p>
            <a:pPr marL="86400" indent="0">
              <a:buNone/>
            </a:pPr>
            <a:r>
              <a:rPr lang="nl-BE" dirty="0">
                <a:solidFill>
                  <a:srgbClr val="5D9CC7"/>
                </a:solidFill>
              </a:rPr>
              <a:t>9.4 Fisher-Exact-toets</a:t>
            </a:r>
          </a:p>
          <a:p>
            <a:pPr marL="86400" indent="0">
              <a:buNone/>
            </a:pPr>
            <a:r>
              <a:rPr lang="nl-BE" dirty="0">
                <a:solidFill>
                  <a:srgbClr val="5D9CC7"/>
                </a:solidFill>
              </a:rPr>
              <a:t>9.5 </a:t>
            </a:r>
            <a:r>
              <a:rPr lang="nl-BE" dirty="0" err="1">
                <a:solidFill>
                  <a:srgbClr val="5D9CC7"/>
                </a:solidFill>
              </a:rPr>
              <a:t>McNemar</a:t>
            </a:r>
            <a:r>
              <a:rPr lang="nl-BE" dirty="0">
                <a:solidFill>
                  <a:srgbClr val="5D9CC7"/>
                </a:solidFill>
              </a:rPr>
              <a:t>-toets</a:t>
            </a:r>
          </a:p>
          <a:p>
            <a:pPr marL="86400" indent="0">
              <a:buNone/>
            </a:pPr>
            <a:r>
              <a:rPr lang="nl-BE" b="1" dirty="0">
                <a:solidFill>
                  <a:srgbClr val="C00000"/>
                </a:solidFill>
              </a:rPr>
              <a:t>9.6 Oefeningen</a:t>
            </a:r>
          </a:p>
          <a:p>
            <a:pPr marL="86400" indent="0">
              <a:buNone/>
            </a:pPr>
            <a:endParaRPr lang="nl-BE" dirty="0"/>
          </a:p>
          <a:p>
            <a:pPr>
              <a:buFont typeface="Arial" panose="020B0604020202020204" pitchFamily="34" charset="0"/>
              <a:buChar char="•"/>
            </a:pPr>
            <a:r>
              <a:rPr lang="nl-BE" dirty="0"/>
              <a:t>Uitvoeren en interpreteren Chi²-toets</a:t>
            </a:r>
          </a:p>
          <a:p>
            <a:pPr>
              <a:buFont typeface="Arial" panose="020B0604020202020204" pitchFamily="34" charset="0"/>
              <a:buChar char="•"/>
            </a:pPr>
            <a:r>
              <a:rPr lang="nl-BE" dirty="0"/>
              <a:t>Kruistabellen </a:t>
            </a:r>
            <a:r>
              <a:rPr lang="nl-BE" dirty="0" err="1"/>
              <a:t>partitioneren</a:t>
            </a:r>
            <a:r>
              <a:rPr lang="nl-BE" dirty="0"/>
              <a:t> (r*k </a:t>
            </a:r>
            <a:r>
              <a:rPr lang="nl-BE" dirty="0">
                <a:sym typeface="Wingdings" panose="05000000000000000000" pitchFamily="2" charset="2"/>
              </a:rPr>
              <a:t> 2*2)</a:t>
            </a:r>
          </a:p>
          <a:p>
            <a:pPr>
              <a:buFont typeface="Arial" panose="020B0604020202020204" pitchFamily="34" charset="0"/>
              <a:buChar char="•"/>
            </a:pPr>
            <a:r>
              <a:rPr lang="nl-BE" dirty="0">
                <a:sym typeface="Wingdings" panose="05000000000000000000" pitchFamily="2" charset="2"/>
              </a:rPr>
              <a:t>Assumpties geschonden?  Fisher-exact toets (2*2 tabel)</a:t>
            </a:r>
          </a:p>
          <a:p>
            <a:pPr>
              <a:buFont typeface="Arial" panose="020B0604020202020204" pitchFamily="34" charset="0"/>
              <a:buChar char="•"/>
            </a:pPr>
            <a:r>
              <a:rPr lang="nl-BE" dirty="0">
                <a:sym typeface="Wingdings" panose="05000000000000000000" pitchFamily="2" charset="2"/>
              </a:rPr>
              <a:t>Chi²-toets bij afhankelijke groepen  </a:t>
            </a:r>
            <a:r>
              <a:rPr lang="nl-BE" dirty="0" err="1">
                <a:sym typeface="Wingdings" panose="05000000000000000000" pitchFamily="2" charset="2"/>
              </a:rPr>
              <a:t>McNemar</a:t>
            </a:r>
            <a:r>
              <a:rPr lang="nl-BE" dirty="0">
                <a:sym typeface="Wingdings" panose="05000000000000000000" pitchFamily="2" charset="2"/>
              </a:rPr>
              <a:t> toets (2*2 tabel – nominaal)</a:t>
            </a:r>
            <a:endParaRPr lang="nl-BE" dirty="0"/>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130</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380744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BBC8AD-BDA6-44DB-82BA-78F8168EA020}"/>
              </a:ext>
            </a:extLst>
          </p:cNvPr>
          <p:cNvSpPr>
            <a:spLocks noGrp="1"/>
          </p:cNvSpPr>
          <p:nvPr>
            <p:ph type="title"/>
          </p:nvPr>
        </p:nvSpPr>
        <p:spPr/>
        <p:txBody>
          <a:bodyPr/>
          <a:lstStyle/>
          <a:p>
            <a:r>
              <a:rPr lang="nl-BE" dirty="0"/>
              <a:t>Stap 1: Kiezen van de juiste analysemethode</a:t>
            </a:r>
          </a:p>
        </p:txBody>
      </p:sp>
      <p:sp>
        <p:nvSpPr>
          <p:cNvPr id="3" name="Tijdelijke aanduiding voor inhoud 2">
            <a:extLst>
              <a:ext uri="{FF2B5EF4-FFF2-40B4-BE49-F238E27FC236}">
                <a16:creationId xmlns:a16="http://schemas.microsoft.com/office/drawing/2014/main" id="{009FBF2F-BEF3-458A-8677-81A754169173}"/>
              </a:ext>
            </a:extLst>
          </p:cNvPr>
          <p:cNvSpPr>
            <a:spLocks noGrp="1"/>
          </p:cNvSpPr>
          <p:nvPr>
            <p:ph idx="1"/>
          </p:nvPr>
        </p:nvSpPr>
        <p:spPr>
          <a:xfrm>
            <a:off x="327069" y="1816272"/>
            <a:ext cx="16858641" cy="7640877"/>
          </a:xfrm>
        </p:spPr>
        <p:txBody>
          <a:bodyPr>
            <a:normAutofit/>
          </a:bodyPr>
          <a:lstStyle/>
          <a:p>
            <a:r>
              <a:rPr lang="nl-BE" b="1" dirty="0">
                <a:solidFill>
                  <a:srgbClr val="C00000"/>
                </a:solidFill>
              </a:rPr>
              <a:t>Bv. “Hebben leeftijd, geslacht, mate van uitstelgedrag en mate van normbesef een invloed op het gebruik van stimulerende middelen?”</a:t>
            </a:r>
          </a:p>
          <a:p>
            <a:pPr lvl="1"/>
            <a:r>
              <a:rPr lang="nl-BE" b="1" dirty="0"/>
              <a:t>Twee opties in flowchart:</a:t>
            </a:r>
          </a:p>
          <a:p>
            <a:pPr lvl="2"/>
            <a:r>
              <a:rPr lang="nl-BE" dirty="0"/>
              <a:t>Meervoudige lineaire regressie</a:t>
            </a:r>
          </a:p>
          <a:p>
            <a:pPr lvl="2"/>
            <a:r>
              <a:rPr lang="nl-BE" dirty="0"/>
              <a:t>ANCOVA</a:t>
            </a:r>
          </a:p>
          <a:p>
            <a:pPr lvl="1"/>
            <a:r>
              <a:rPr lang="nl-BE" b="1" dirty="0"/>
              <a:t>Kijk naar de verwoording in onderzoeksvraag:</a:t>
            </a:r>
          </a:p>
          <a:p>
            <a:pPr lvl="2"/>
            <a:r>
              <a:rPr lang="nl-BE" dirty="0"/>
              <a:t>“Hebben … een </a:t>
            </a:r>
            <a:r>
              <a:rPr lang="nl-BE" u="sng" dirty="0"/>
              <a:t>invloed</a:t>
            </a:r>
            <a:r>
              <a:rPr lang="nl-BE" dirty="0"/>
              <a:t> op …”</a:t>
            </a:r>
          </a:p>
          <a:p>
            <a:pPr lvl="4"/>
            <a:r>
              <a:rPr lang="nl-BE" dirty="0">
                <a:solidFill>
                  <a:srgbClr val="5D9CC7"/>
                </a:solidFill>
              </a:rPr>
              <a:t>Regressieanalyse!</a:t>
            </a:r>
          </a:p>
          <a:p>
            <a:pPr lvl="2"/>
            <a:r>
              <a:rPr lang="nl-BE" u="sng" dirty="0"/>
              <a:t>Verschil</a:t>
            </a:r>
            <a:r>
              <a:rPr lang="nl-BE" dirty="0"/>
              <a:t> tussen groepen/condities</a:t>
            </a:r>
          </a:p>
          <a:p>
            <a:pPr lvl="4"/>
            <a:r>
              <a:rPr lang="nl-BE" dirty="0">
                <a:solidFill>
                  <a:srgbClr val="5D9CC7"/>
                </a:solidFill>
                <a:sym typeface="Wingdings" panose="05000000000000000000" pitchFamily="2" charset="2"/>
              </a:rPr>
              <a:t>t-toets/ANOVA of hun alternatieven</a:t>
            </a:r>
          </a:p>
          <a:p>
            <a:pPr lvl="2"/>
            <a:r>
              <a:rPr lang="nl-BE" u="sng" dirty="0">
                <a:sym typeface="Wingdings" panose="05000000000000000000" pitchFamily="2" charset="2"/>
              </a:rPr>
              <a:t>Verband</a:t>
            </a:r>
            <a:r>
              <a:rPr lang="nl-BE" dirty="0">
                <a:sym typeface="Wingdings" panose="05000000000000000000" pitchFamily="2" charset="2"/>
              </a:rPr>
              <a:t>/</a:t>
            </a:r>
            <a:r>
              <a:rPr lang="nl-BE" u="sng" dirty="0">
                <a:sym typeface="Wingdings" panose="05000000000000000000" pitchFamily="2" charset="2"/>
              </a:rPr>
              <a:t>samenhang</a:t>
            </a:r>
            <a:r>
              <a:rPr lang="nl-BE" dirty="0">
                <a:sym typeface="Wingdings" panose="05000000000000000000" pitchFamily="2" charset="2"/>
              </a:rPr>
              <a:t>/</a:t>
            </a:r>
            <a:r>
              <a:rPr lang="nl-BE" u="sng" dirty="0">
                <a:sym typeface="Wingdings" panose="05000000000000000000" pitchFamily="2" charset="2"/>
              </a:rPr>
              <a:t>associatie</a:t>
            </a:r>
            <a:r>
              <a:rPr lang="nl-BE" dirty="0">
                <a:sym typeface="Wingdings" panose="05000000000000000000" pitchFamily="2" charset="2"/>
              </a:rPr>
              <a:t> tussen variabelen</a:t>
            </a:r>
          </a:p>
          <a:p>
            <a:pPr lvl="4"/>
            <a:r>
              <a:rPr lang="nl-BE" dirty="0" err="1">
                <a:solidFill>
                  <a:srgbClr val="5D9CC7"/>
                </a:solidFill>
                <a:sym typeface="Wingdings" panose="05000000000000000000" pitchFamily="2" charset="2"/>
              </a:rPr>
              <a:t>Chi-kwadraat-toets</a:t>
            </a:r>
            <a:r>
              <a:rPr lang="nl-BE" dirty="0">
                <a:solidFill>
                  <a:srgbClr val="5D9CC7"/>
                </a:solidFill>
                <a:sym typeface="Wingdings" panose="05000000000000000000" pitchFamily="2" charset="2"/>
              </a:rPr>
              <a:t>, correlatietoets of hun alternatieven</a:t>
            </a:r>
            <a:endParaRPr lang="nl-BE" dirty="0">
              <a:solidFill>
                <a:srgbClr val="5D9CC7"/>
              </a:solidFill>
            </a:endParaRPr>
          </a:p>
          <a:p>
            <a:pPr lvl="1"/>
            <a:endParaRPr lang="nl-BE" dirty="0"/>
          </a:p>
          <a:p>
            <a:pPr lvl="1"/>
            <a:endParaRPr lang="nl-BE" dirty="0"/>
          </a:p>
        </p:txBody>
      </p:sp>
      <p:sp>
        <p:nvSpPr>
          <p:cNvPr id="4" name="Tijdelijke aanduiding voor dianummer 3">
            <a:extLst>
              <a:ext uri="{FF2B5EF4-FFF2-40B4-BE49-F238E27FC236}">
                <a16:creationId xmlns:a16="http://schemas.microsoft.com/office/drawing/2014/main" id="{A5261FE9-1B25-4A44-BABC-180DDCB59BD2}"/>
              </a:ext>
            </a:extLst>
          </p:cNvPr>
          <p:cNvSpPr>
            <a:spLocks noGrp="1"/>
          </p:cNvSpPr>
          <p:nvPr>
            <p:ph type="sldNum" sz="quarter" idx="12"/>
          </p:nvPr>
        </p:nvSpPr>
        <p:spPr/>
        <p:txBody>
          <a:bodyPr/>
          <a:lstStyle/>
          <a:p>
            <a:fld id="{7AE184E0-0BD4-4705-A12B-9B71DDE63301}" type="slidenum">
              <a:rPr lang="en-GB" noProof="0" smtClean="0"/>
              <a:t>14</a:t>
            </a:fld>
            <a:endParaRPr lang="en-GB" noProof="0" dirty="0"/>
          </a:p>
        </p:txBody>
      </p:sp>
    </p:spTree>
    <p:extLst>
      <p:ext uri="{BB962C8B-B14F-4D97-AF65-F5344CB8AC3E}">
        <p14:creationId xmlns:p14="http://schemas.microsoft.com/office/powerpoint/2010/main" val="417987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8AD4FB-63DD-43E5-B72F-B3FEDFD67F4B}"/>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gelijkaardige of verschillende respondenten in verschillende categorieën??</a:t>
            </a:r>
          </a:p>
        </p:txBody>
      </p:sp>
      <p:sp>
        <p:nvSpPr>
          <p:cNvPr id="4" name="Slide Number Placeholder 3">
            <a:extLst>
              <a:ext uri="{FF2B5EF4-FFF2-40B4-BE49-F238E27FC236}">
                <a16:creationId xmlns:a16="http://schemas.microsoft.com/office/drawing/2014/main" id="{347C0532-D202-4A1A-A17B-CF7B3FB5904A}"/>
              </a:ext>
            </a:extLst>
          </p:cNvPr>
          <p:cNvSpPr txBox="1">
            <a:spLocks/>
          </p:cNvSpPr>
          <p:nvPr/>
        </p:nvSpPr>
        <p:spPr>
          <a:xfrm>
            <a:off x="14669331" y="8161967"/>
            <a:ext cx="797801" cy="449396"/>
          </a:xfrm>
          <a:prstGeom prst="rect">
            <a:avLst/>
          </a:prstGeom>
        </p:spPr>
        <p:txBody>
          <a:bodyPr vert="horz" lIns="91440" tIns="45720" rIns="91440" bIns="45720" rtlCol="0">
            <a:normAutofit fontScale="47500" lnSpcReduction="20000"/>
          </a:bodyPr>
          <a:lstStyle>
            <a:lvl1pPr marL="0" indent="0" algn="l" defTabSz="1300368" rtl="0" eaLnBrk="1" latinLnBrk="0" hangingPunct="1">
              <a:lnSpc>
                <a:spcPct val="120000"/>
              </a:lnSpc>
              <a:spcBef>
                <a:spcPts val="0"/>
              </a:spcBef>
              <a:buFont typeface="Arial" panose="020B0604020202020204" pitchFamily="34" charset="0"/>
              <a:buNone/>
              <a:defRPr sz="4800" kern="1200">
                <a:solidFill>
                  <a:schemeClr val="bg1">
                    <a:lumMod val="50000"/>
                  </a:schemeClr>
                </a:solidFill>
                <a:latin typeface="+mn-lt"/>
                <a:ea typeface="+mn-ea"/>
                <a:cs typeface="+mn-cs"/>
              </a:defRPr>
            </a:lvl1pPr>
            <a:lvl2pPr marL="457200" indent="-36000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900113" indent="-45878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4133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defTabSz="476448"/>
            <a:fld id="{7AE184E0-0BD4-4705-A12B-9B71DDE63301}" type="slidenum">
              <a:rPr lang="en-GB" smtClean="0">
                <a:solidFill>
                  <a:prstClr val="black">
                    <a:tint val="75000"/>
                  </a:prstClr>
                </a:solidFill>
                <a:latin typeface="Calibri" panose="020F0502020204030204"/>
              </a:rPr>
              <a:pPr defTabSz="476448"/>
              <a:t>15</a:t>
            </a:fld>
            <a:endParaRPr lang="en-GB" dirty="0">
              <a:solidFill>
                <a:prstClr val="black">
                  <a:tint val="75000"/>
                </a:prstClr>
              </a:solidFill>
              <a:latin typeface="Calibri" panose="020F0502020204030204"/>
            </a:endParaRPr>
          </a:p>
        </p:txBody>
      </p:sp>
      <p:sp>
        <p:nvSpPr>
          <p:cNvPr id="5" name="TextBox 4">
            <a:extLst>
              <a:ext uri="{FF2B5EF4-FFF2-40B4-BE49-F238E27FC236}">
                <a16:creationId xmlns:a16="http://schemas.microsoft.com/office/drawing/2014/main" id="{1BC3746E-3857-45CB-B4D2-F115A2AC8193}"/>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 </a:t>
            </a:r>
          </a:p>
          <a:p>
            <a:pPr algn="ctr" defTabSz="476448"/>
            <a:r>
              <a:rPr lang="nl-BE" sz="940" dirty="0">
                <a:solidFill>
                  <a:prstClr val="black"/>
                </a:solidFill>
                <a:latin typeface="Calibri" panose="020F0502020204030204"/>
              </a:rPr>
              <a:t>afhankelijke variabelen</a:t>
            </a:r>
          </a:p>
        </p:txBody>
      </p:sp>
      <p:sp>
        <p:nvSpPr>
          <p:cNvPr id="6" name="TextBox 5">
            <a:extLst>
              <a:ext uri="{FF2B5EF4-FFF2-40B4-BE49-F238E27FC236}">
                <a16:creationId xmlns:a16="http://schemas.microsoft.com/office/drawing/2014/main" id="{A7F91A56-EB7F-40A1-844C-FEAF0F032DBB}"/>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afhankelijke variabele</a:t>
            </a:r>
          </a:p>
        </p:txBody>
      </p:sp>
      <p:sp>
        <p:nvSpPr>
          <p:cNvPr id="7" name="TextBox 6">
            <a:extLst>
              <a:ext uri="{FF2B5EF4-FFF2-40B4-BE49-F238E27FC236}">
                <a16:creationId xmlns:a16="http://schemas.microsoft.com/office/drawing/2014/main" id="{212BA572-4220-4616-8977-1B993D0BAFD1}"/>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a:t>
            </a:r>
          </a:p>
          <a:p>
            <a:pPr algn="ctr" defTabSz="476448"/>
            <a:r>
              <a:rPr lang="nl-BE" sz="940" dirty="0">
                <a:solidFill>
                  <a:prstClr val="black"/>
                </a:solidFill>
                <a:latin typeface="Calibri" panose="020F0502020204030204"/>
              </a:rPr>
              <a:t> onafhankelijke variabelen</a:t>
            </a:r>
          </a:p>
        </p:txBody>
      </p:sp>
      <p:sp>
        <p:nvSpPr>
          <p:cNvPr id="8" name="TextBox 7">
            <a:extLst>
              <a:ext uri="{FF2B5EF4-FFF2-40B4-BE49-F238E27FC236}">
                <a16:creationId xmlns:a16="http://schemas.microsoft.com/office/drawing/2014/main" id="{9BAFF0AE-5F79-4C8B-A33C-F50D09EEF2CD}"/>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onafhankelijke variabelen</a:t>
            </a:r>
          </a:p>
        </p:txBody>
      </p:sp>
      <p:sp>
        <p:nvSpPr>
          <p:cNvPr id="9" name="TextBox 8">
            <a:extLst>
              <a:ext uri="{FF2B5EF4-FFF2-40B4-BE49-F238E27FC236}">
                <a16:creationId xmlns:a16="http://schemas.microsoft.com/office/drawing/2014/main" id="{6A27FAE5-1073-4A4F-9437-206D088E66A1}"/>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hoeveel categorieën?</a:t>
            </a:r>
          </a:p>
        </p:txBody>
      </p:sp>
      <p:sp>
        <p:nvSpPr>
          <p:cNvPr id="10" name="Rectangle 9">
            <a:extLst>
              <a:ext uri="{FF2B5EF4-FFF2-40B4-BE49-F238E27FC236}">
                <a16:creationId xmlns:a16="http://schemas.microsoft.com/office/drawing/2014/main" id="{C49F9E5E-2D2E-4164-80D4-D4B484819680}"/>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1" name="Rectangle 10">
            <a:extLst>
              <a:ext uri="{FF2B5EF4-FFF2-40B4-BE49-F238E27FC236}">
                <a16:creationId xmlns:a16="http://schemas.microsoft.com/office/drawing/2014/main" id="{26B77502-7EED-4F6F-9B78-52904B1FD998}"/>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cxnSp>
        <p:nvCxnSpPr>
          <p:cNvPr id="12" name="Straight Arrow Connector 11">
            <a:extLst>
              <a:ext uri="{FF2B5EF4-FFF2-40B4-BE49-F238E27FC236}">
                <a16:creationId xmlns:a16="http://schemas.microsoft.com/office/drawing/2014/main" id="{2DFA113F-63CC-4D1B-9F7F-0CF71815F401}"/>
              </a:ext>
            </a:extLst>
          </p:cNvPr>
          <p:cNvCxnSpPr>
            <a:cxnSpLocks/>
            <a:stCxn id="11" idx="0"/>
            <a:endCxn id="10" idx="2"/>
          </p:cNvCxnSpPr>
          <p:nvPr/>
        </p:nvCxnSpPr>
        <p:spPr>
          <a:xfrm flipV="1">
            <a:off x="1970469" y="2479100"/>
            <a:ext cx="1501215" cy="15275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06E41C8E-467B-4C55-BD67-83E90DF1A2C2}"/>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14" name="Rectangle 13">
            <a:extLst>
              <a:ext uri="{FF2B5EF4-FFF2-40B4-BE49-F238E27FC236}">
                <a16:creationId xmlns:a16="http://schemas.microsoft.com/office/drawing/2014/main" id="{B2C141AD-0D51-48A2-91C0-585403C7E3E4}"/>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5" name="Rectangle 14">
            <a:extLst>
              <a:ext uri="{FF2B5EF4-FFF2-40B4-BE49-F238E27FC236}">
                <a16:creationId xmlns:a16="http://schemas.microsoft.com/office/drawing/2014/main" id="{72883F68-AEBF-4600-9A93-57EAE34DADEE}"/>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16" name="Rectangle 15">
            <a:extLst>
              <a:ext uri="{FF2B5EF4-FFF2-40B4-BE49-F238E27FC236}">
                <a16:creationId xmlns:a16="http://schemas.microsoft.com/office/drawing/2014/main" id="{997C6846-8255-475C-AD9C-554F7C662239}"/>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17" name="Rectangle 16">
            <a:extLst>
              <a:ext uri="{FF2B5EF4-FFF2-40B4-BE49-F238E27FC236}">
                <a16:creationId xmlns:a16="http://schemas.microsoft.com/office/drawing/2014/main" id="{776151EF-B33C-4CFC-80B1-85AF786A51C1}"/>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18" name="Rectangle 17">
            <a:extLst>
              <a:ext uri="{FF2B5EF4-FFF2-40B4-BE49-F238E27FC236}">
                <a16:creationId xmlns:a16="http://schemas.microsoft.com/office/drawing/2014/main" id="{5ED448F8-4F83-44AE-81EE-040E01AF75EE}"/>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9" name="Rectangle 18">
            <a:extLst>
              <a:ext uri="{FF2B5EF4-FFF2-40B4-BE49-F238E27FC236}">
                <a16:creationId xmlns:a16="http://schemas.microsoft.com/office/drawing/2014/main" id="{4DF0DA4E-CA8F-4F70-9770-2111B40BCFBC}"/>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0" name="Rectangle 19">
            <a:extLst>
              <a:ext uri="{FF2B5EF4-FFF2-40B4-BE49-F238E27FC236}">
                <a16:creationId xmlns:a16="http://schemas.microsoft.com/office/drawing/2014/main" id="{6661623D-4C83-4114-A95E-65FE5650E711}"/>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1" name="Rectangle 20">
            <a:extLst>
              <a:ext uri="{FF2B5EF4-FFF2-40B4-BE49-F238E27FC236}">
                <a16:creationId xmlns:a16="http://schemas.microsoft.com/office/drawing/2014/main" id="{BC7F6D8C-07BC-4148-A87F-642BD636AAE4}"/>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2" name="Rectangle 21">
            <a:extLst>
              <a:ext uri="{FF2B5EF4-FFF2-40B4-BE49-F238E27FC236}">
                <a16:creationId xmlns:a16="http://schemas.microsoft.com/office/drawing/2014/main" id="{4C0806E2-309F-4888-969B-794312D6C512}"/>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23" name="Rectangle 22">
            <a:extLst>
              <a:ext uri="{FF2B5EF4-FFF2-40B4-BE49-F238E27FC236}">
                <a16:creationId xmlns:a16="http://schemas.microsoft.com/office/drawing/2014/main" id="{C352D1AE-A35E-4ECB-82AE-7E0B54878966}"/>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24" name="Rectangle 23">
            <a:extLst>
              <a:ext uri="{FF2B5EF4-FFF2-40B4-BE49-F238E27FC236}">
                <a16:creationId xmlns:a16="http://schemas.microsoft.com/office/drawing/2014/main" id="{337580B6-6DFA-46E8-BDDE-8E6D8AB570E4}"/>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cxnSp>
        <p:nvCxnSpPr>
          <p:cNvPr id="25" name="Straight Arrow Connector 24">
            <a:extLst>
              <a:ext uri="{FF2B5EF4-FFF2-40B4-BE49-F238E27FC236}">
                <a16:creationId xmlns:a16="http://schemas.microsoft.com/office/drawing/2014/main" id="{641D67DD-9AFD-4B89-92EC-03B5537FE101}"/>
              </a:ext>
            </a:extLst>
          </p:cNvPr>
          <p:cNvCxnSpPr>
            <a:cxnSpLocks/>
            <a:stCxn id="10" idx="3"/>
            <a:endCxn id="13" idx="1"/>
          </p:cNvCxnSpPr>
          <p:nvPr/>
        </p:nvCxnSpPr>
        <p:spPr>
          <a:xfrm flipV="1">
            <a:off x="3948075" y="1416278"/>
            <a:ext cx="550189" cy="93551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F8CDD5F3-D802-4DA6-9198-ADE5069DE00C}"/>
              </a:ext>
            </a:extLst>
          </p:cNvPr>
          <p:cNvCxnSpPr>
            <a:cxnSpLocks/>
            <a:stCxn id="10" idx="3"/>
            <a:endCxn id="22"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B33DFD80-3339-4C8F-AE6A-BA0AF1ACC8CD}"/>
              </a:ext>
            </a:extLst>
          </p:cNvPr>
          <p:cNvCxnSpPr>
            <a:cxnSpLocks/>
            <a:stCxn id="13" idx="3"/>
            <a:endCxn id="14" idx="1"/>
          </p:cNvCxnSpPr>
          <p:nvPr/>
        </p:nvCxnSpPr>
        <p:spPr>
          <a:xfrm flipV="1">
            <a:off x="5451044" y="1003011"/>
            <a:ext cx="559890" cy="4132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A88DB60B-D92C-4E22-8BD5-D2AA43BA079D}"/>
              </a:ext>
            </a:extLst>
          </p:cNvPr>
          <p:cNvCxnSpPr>
            <a:cxnSpLocks/>
            <a:stCxn id="13" idx="3"/>
            <a:endCxn id="15" idx="1"/>
          </p:cNvCxnSpPr>
          <p:nvPr/>
        </p:nvCxnSpPr>
        <p:spPr>
          <a:xfrm>
            <a:off x="5451044" y="1416279"/>
            <a:ext cx="556853" cy="38563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20B9079-73A0-473F-89C6-1F01502648CF}"/>
              </a:ext>
            </a:extLst>
          </p:cNvPr>
          <p:cNvCxnSpPr>
            <a:cxnSpLocks/>
            <a:stCxn id="14" idx="3"/>
          </p:cNvCxnSpPr>
          <p:nvPr/>
        </p:nvCxnSpPr>
        <p:spPr>
          <a:xfrm flipV="1">
            <a:off x="6963715" y="991078"/>
            <a:ext cx="5230053"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68664070-F5C2-4C60-9129-A07FA0C4F354}"/>
              </a:ext>
            </a:extLst>
          </p:cNvPr>
          <p:cNvCxnSpPr>
            <a:cxnSpLocks/>
            <a:stCxn id="15" idx="3"/>
            <a:endCxn id="16" idx="1"/>
          </p:cNvCxnSpPr>
          <p:nvPr/>
        </p:nvCxnSpPr>
        <p:spPr>
          <a:xfrm flipV="1">
            <a:off x="6960679" y="1489995"/>
            <a:ext cx="2050817" cy="3119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87C606D3-ABD9-4A8F-9894-647F5AE6FD3D}"/>
              </a:ext>
            </a:extLst>
          </p:cNvPr>
          <p:cNvCxnSpPr>
            <a:cxnSpLocks/>
            <a:stCxn id="15" idx="3"/>
            <a:endCxn id="17" idx="1"/>
          </p:cNvCxnSpPr>
          <p:nvPr/>
        </p:nvCxnSpPr>
        <p:spPr>
          <a:xfrm>
            <a:off x="6960678" y="1801916"/>
            <a:ext cx="2053281" cy="4467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35537510-8D7D-42E7-9C79-707A4ED9270E}"/>
              </a:ext>
            </a:extLst>
          </p:cNvPr>
          <p:cNvCxnSpPr>
            <a:cxnSpLocks/>
            <a:stCxn id="16" idx="3"/>
            <a:endCxn id="18"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51B17F37-37CD-4EF8-A33C-BF89DEF441C1}"/>
              </a:ext>
            </a:extLst>
          </p:cNvPr>
          <p:cNvCxnSpPr>
            <a:cxnSpLocks/>
            <a:stCxn id="16" idx="3"/>
            <a:endCxn id="19" idx="1"/>
          </p:cNvCxnSpPr>
          <p:nvPr/>
        </p:nvCxnSpPr>
        <p:spPr>
          <a:xfrm>
            <a:off x="9964277" y="1489995"/>
            <a:ext cx="711166" cy="19991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4375DE24-A4D7-4FC5-90B3-E9C38E5D323D}"/>
              </a:ext>
            </a:extLst>
          </p:cNvPr>
          <p:cNvCxnSpPr>
            <a:cxnSpLocks/>
            <a:stCxn id="17" idx="3"/>
            <a:endCxn id="20"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107D216A-F91A-4A91-ADB3-82DB07627D49}"/>
              </a:ext>
            </a:extLst>
          </p:cNvPr>
          <p:cNvCxnSpPr>
            <a:cxnSpLocks/>
            <a:stCxn id="17" idx="3"/>
            <a:endCxn id="21" idx="1"/>
          </p:cNvCxnSpPr>
          <p:nvPr/>
        </p:nvCxnSpPr>
        <p:spPr>
          <a:xfrm>
            <a:off x="9966740" y="2248670"/>
            <a:ext cx="706823" cy="18631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8083FC75-FC34-438D-BFDB-71A0FB6C1AFD}"/>
              </a:ext>
            </a:extLst>
          </p:cNvPr>
          <p:cNvCxnSpPr>
            <a:cxnSpLocks/>
            <a:stCxn id="18"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11C99970-A6DB-433E-862C-A9FE9F1BB33C}"/>
              </a:ext>
            </a:extLst>
          </p:cNvPr>
          <p:cNvCxnSpPr>
            <a:cxnSpLocks/>
            <a:stCxn id="19" idx="3"/>
          </p:cNvCxnSpPr>
          <p:nvPr/>
        </p:nvCxnSpPr>
        <p:spPr>
          <a:xfrm flipV="1">
            <a:off x="11628225" y="1684592"/>
            <a:ext cx="555334" cy="531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21510668-F617-4EF2-9140-3CB4A7AEA5C9}"/>
              </a:ext>
            </a:extLst>
          </p:cNvPr>
          <p:cNvCxnSpPr>
            <a:cxnSpLocks/>
            <a:stCxn id="20"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74A80E70-AD41-4B32-8B70-E8B686700E6C}"/>
              </a:ext>
            </a:extLst>
          </p:cNvPr>
          <p:cNvCxnSpPr>
            <a:cxnSpLocks/>
            <a:stCxn id="21" idx="3"/>
          </p:cNvCxnSpPr>
          <p:nvPr/>
        </p:nvCxnSpPr>
        <p:spPr>
          <a:xfrm>
            <a:off x="11626345" y="2434989"/>
            <a:ext cx="55721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DCF21B68-7246-4881-8C26-D0A27DB515A4}"/>
              </a:ext>
            </a:extLst>
          </p:cNvPr>
          <p:cNvCxnSpPr>
            <a:cxnSpLocks/>
            <a:stCxn id="22" idx="3"/>
            <a:endCxn id="23"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0042A425-F738-4F19-B2D3-A88855969E6D}"/>
              </a:ext>
            </a:extLst>
          </p:cNvPr>
          <p:cNvCxnSpPr>
            <a:cxnSpLocks/>
            <a:stCxn id="22" idx="3"/>
            <a:endCxn id="24"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BBA63CAA-7EBF-411A-9D7D-22431A135FE7}"/>
              </a:ext>
            </a:extLst>
          </p:cNvPr>
          <p:cNvCxnSpPr>
            <a:cxnSpLocks/>
            <a:stCxn id="23"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3" name="Rectangle 42">
            <a:extLst>
              <a:ext uri="{FF2B5EF4-FFF2-40B4-BE49-F238E27FC236}">
                <a16:creationId xmlns:a16="http://schemas.microsoft.com/office/drawing/2014/main" id="{8AC01BA4-2AB5-4AA3-B7CA-E8AF1CA5B886}"/>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44" name="Rectangle 43">
            <a:extLst>
              <a:ext uri="{FF2B5EF4-FFF2-40B4-BE49-F238E27FC236}">
                <a16:creationId xmlns:a16="http://schemas.microsoft.com/office/drawing/2014/main" id="{3E86CAB5-91BF-45FD-92B0-1C02CB7420B1}"/>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45" name="Straight Arrow Connector 44">
            <a:extLst>
              <a:ext uri="{FF2B5EF4-FFF2-40B4-BE49-F238E27FC236}">
                <a16:creationId xmlns:a16="http://schemas.microsoft.com/office/drawing/2014/main" id="{8B6DB01C-71B9-443E-BEA2-4FF9B32F903F}"/>
              </a:ext>
            </a:extLst>
          </p:cNvPr>
          <p:cNvCxnSpPr>
            <a:cxnSpLocks/>
            <a:stCxn id="24" idx="3"/>
            <a:endCxn id="43"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929E69F1-4DFC-4CED-B428-A259A28C41CE}"/>
              </a:ext>
            </a:extLst>
          </p:cNvPr>
          <p:cNvCxnSpPr>
            <a:cxnSpLocks/>
            <a:stCxn id="24" idx="3"/>
            <a:endCxn id="44"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B3D78A01-B3D2-483D-AFD3-787B4BEF4B0C}"/>
              </a:ext>
            </a:extLst>
          </p:cNvPr>
          <p:cNvCxnSpPr>
            <a:cxnSpLocks/>
            <a:stCxn id="43"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E2AFDAF4-8640-4C98-86C6-F19C3EA1A79F}"/>
              </a:ext>
            </a:extLst>
          </p:cNvPr>
          <p:cNvCxnSpPr>
            <a:cxnSpLocks/>
            <a:stCxn id="44"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9" name="Rectangle 48">
            <a:extLst>
              <a:ext uri="{FF2B5EF4-FFF2-40B4-BE49-F238E27FC236}">
                <a16:creationId xmlns:a16="http://schemas.microsoft.com/office/drawing/2014/main" id="{8EFFBA26-AE27-4C5A-8C44-F3963BD87AFD}"/>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0" name="Rectangle 49">
            <a:extLst>
              <a:ext uri="{FF2B5EF4-FFF2-40B4-BE49-F238E27FC236}">
                <a16:creationId xmlns:a16="http://schemas.microsoft.com/office/drawing/2014/main" id="{5AAD0E21-774D-49FD-99A6-FA70ED21F9CD}"/>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51" name="Rectangle 50">
            <a:extLst>
              <a:ext uri="{FF2B5EF4-FFF2-40B4-BE49-F238E27FC236}">
                <a16:creationId xmlns:a16="http://schemas.microsoft.com/office/drawing/2014/main" id="{4BDDCDBF-94DF-448E-AAD0-BD313D794058}"/>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2" name="Rectangle 51">
            <a:extLst>
              <a:ext uri="{FF2B5EF4-FFF2-40B4-BE49-F238E27FC236}">
                <a16:creationId xmlns:a16="http://schemas.microsoft.com/office/drawing/2014/main" id="{6E4AF9CC-1626-4439-B1A5-E92CC7DA41BC}"/>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3" name="Rectangle 52">
            <a:extLst>
              <a:ext uri="{FF2B5EF4-FFF2-40B4-BE49-F238E27FC236}">
                <a16:creationId xmlns:a16="http://schemas.microsoft.com/office/drawing/2014/main" id="{603B6F60-9B52-4FCD-BA02-C1E191B5F73A}"/>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54" name="Rectangle 53">
            <a:extLst>
              <a:ext uri="{FF2B5EF4-FFF2-40B4-BE49-F238E27FC236}">
                <a16:creationId xmlns:a16="http://schemas.microsoft.com/office/drawing/2014/main" id="{581FB018-65B4-49B9-A26C-FD1F97D03093}"/>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5" name="Rectangle 54">
            <a:extLst>
              <a:ext uri="{FF2B5EF4-FFF2-40B4-BE49-F238E27FC236}">
                <a16:creationId xmlns:a16="http://schemas.microsoft.com/office/drawing/2014/main" id="{F4C660AC-4932-4DB5-93AA-DD0134B75773}"/>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6" name="Rectangle 55">
            <a:extLst>
              <a:ext uri="{FF2B5EF4-FFF2-40B4-BE49-F238E27FC236}">
                <a16:creationId xmlns:a16="http://schemas.microsoft.com/office/drawing/2014/main" id="{90E4893D-3C3B-4648-AEEF-C926B948D78D}"/>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sp>
        <p:nvSpPr>
          <p:cNvPr id="57" name="Rectangle 56">
            <a:extLst>
              <a:ext uri="{FF2B5EF4-FFF2-40B4-BE49-F238E27FC236}">
                <a16:creationId xmlns:a16="http://schemas.microsoft.com/office/drawing/2014/main" id="{009AF00B-51E9-433A-86FA-B8D9BC0546E7}"/>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8" name="Rectangle 57">
            <a:extLst>
              <a:ext uri="{FF2B5EF4-FFF2-40B4-BE49-F238E27FC236}">
                <a16:creationId xmlns:a16="http://schemas.microsoft.com/office/drawing/2014/main" id="{1C23D7EF-F327-4D5E-8D51-6EEB13082C1A}"/>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9" name="Rectangle 58">
            <a:extLst>
              <a:ext uri="{FF2B5EF4-FFF2-40B4-BE49-F238E27FC236}">
                <a16:creationId xmlns:a16="http://schemas.microsoft.com/office/drawing/2014/main" id="{CD46C296-98DD-442F-A225-AFF8E3A74610}"/>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0" name="Rectangle 59">
            <a:extLst>
              <a:ext uri="{FF2B5EF4-FFF2-40B4-BE49-F238E27FC236}">
                <a16:creationId xmlns:a16="http://schemas.microsoft.com/office/drawing/2014/main" id="{C6E17234-ED82-4418-9A9D-1A7AAEAF4096}"/>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61" name="Rectangle 60">
            <a:extLst>
              <a:ext uri="{FF2B5EF4-FFF2-40B4-BE49-F238E27FC236}">
                <a16:creationId xmlns:a16="http://schemas.microsoft.com/office/drawing/2014/main" id="{A606A58E-FEBB-4A4E-A429-BBBE59DD4C23}"/>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62" name="Rectangle 61">
            <a:extLst>
              <a:ext uri="{FF2B5EF4-FFF2-40B4-BE49-F238E27FC236}">
                <a16:creationId xmlns:a16="http://schemas.microsoft.com/office/drawing/2014/main" id="{D473FA10-8232-47E0-BF08-D0B8652411DF}"/>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3" name="Rectangle 62">
            <a:extLst>
              <a:ext uri="{FF2B5EF4-FFF2-40B4-BE49-F238E27FC236}">
                <a16:creationId xmlns:a16="http://schemas.microsoft.com/office/drawing/2014/main" id="{7A64F4C1-4EA8-4E4F-9E59-639FEF74BB8F}"/>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4" name="Rectangle 63">
            <a:extLst>
              <a:ext uri="{FF2B5EF4-FFF2-40B4-BE49-F238E27FC236}">
                <a16:creationId xmlns:a16="http://schemas.microsoft.com/office/drawing/2014/main" id="{A47B3F85-8586-4F60-9F86-BB0889EEAEA4}"/>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5" name="Rectangle 64">
            <a:extLst>
              <a:ext uri="{FF2B5EF4-FFF2-40B4-BE49-F238E27FC236}">
                <a16:creationId xmlns:a16="http://schemas.microsoft.com/office/drawing/2014/main" id="{70665489-0AAB-4398-9B3E-4104EF8B04F3}"/>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66" name="Straight Arrow Connector 65">
            <a:extLst>
              <a:ext uri="{FF2B5EF4-FFF2-40B4-BE49-F238E27FC236}">
                <a16:creationId xmlns:a16="http://schemas.microsoft.com/office/drawing/2014/main" id="{5167BD54-EAB9-4552-A455-C3A69FB809CA}"/>
              </a:ext>
            </a:extLst>
          </p:cNvPr>
          <p:cNvCxnSpPr>
            <a:cxnSpLocks/>
            <a:stCxn id="49" idx="3"/>
            <a:endCxn id="50" idx="1"/>
          </p:cNvCxnSpPr>
          <p:nvPr/>
        </p:nvCxnSpPr>
        <p:spPr>
          <a:xfrm flipV="1">
            <a:off x="3948074" y="5274727"/>
            <a:ext cx="548430" cy="117242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66">
            <a:extLst>
              <a:ext uri="{FF2B5EF4-FFF2-40B4-BE49-F238E27FC236}">
                <a16:creationId xmlns:a16="http://schemas.microsoft.com/office/drawing/2014/main" id="{74CE27DA-2003-4AA5-86FA-E097D2D619A0}"/>
              </a:ext>
            </a:extLst>
          </p:cNvPr>
          <p:cNvCxnSpPr>
            <a:cxnSpLocks/>
            <a:stCxn id="49" idx="3"/>
            <a:endCxn id="53"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CFC328CA-BC69-4EF1-B963-070155756064}"/>
              </a:ext>
            </a:extLst>
          </p:cNvPr>
          <p:cNvCxnSpPr>
            <a:cxnSpLocks/>
            <a:stCxn id="50" idx="3"/>
            <a:endCxn id="51"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18397250-A7A2-4CB7-ABDD-2016562B10E9}"/>
              </a:ext>
            </a:extLst>
          </p:cNvPr>
          <p:cNvCxnSpPr>
            <a:cxnSpLocks/>
            <a:stCxn id="50" idx="3"/>
            <a:endCxn id="52" idx="1"/>
          </p:cNvCxnSpPr>
          <p:nvPr/>
        </p:nvCxnSpPr>
        <p:spPr>
          <a:xfrm>
            <a:off x="5449286" y="5274726"/>
            <a:ext cx="543576" cy="61161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E77C979-1CD2-4AB9-A23F-E4A9B2A66F7C}"/>
              </a:ext>
            </a:extLst>
          </p:cNvPr>
          <p:cNvCxnSpPr>
            <a:cxnSpLocks/>
            <a:stCxn id="90"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FAEF9646-AB2F-49E3-A0CF-606773CE9522}"/>
              </a:ext>
            </a:extLst>
          </p:cNvPr>
          <p:cNvCxnSpPr>
            <a:cxnSpLocks/>
            <a:stCxn id="54"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A134B7D7-468A-471E-AFC3-143546E52BC3}"/>
              </a:ext>
            </a:extLst>
          </p:cNvPr>
          <p:cNvCxnSpPr>
            <a:cxnSpLocks/>
            <a:stCxn id="55" idx="3"/>
            <a:endCxn id="57"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B44B033F-7469-4A10-93FB-45632593D7A4}"/>
              </a:ext>
            </a:extLst>
          </p:cNvPr>
          <p:cNvCxnSpPr>
            <a:cxnSpLocks/>
            <a:stCxn id="56" idx="3"/>
            <a:endCxn id="58"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1AF05ADF-2BB3-4572-82BA-BD224B579816}"/>
              </a:ext>
            </a:extLst>
          </p:cNvPr>
          <p:cNvCxnSpPr>
            <a:cxnSpLocks/>
            <a:stCxn id="63"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AA5E77F1-5CF2-4BAB-B44A-CA45F90E964C}"/>
              </a:ext>
            </a:extLst>
          </p:cNvPr>
          <p:cNvCxnSpPr>
            <a:cxnSpLocks/>
            <a:stCxn id="64"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9772713D-3EB3-4314-89E2-F49AADD46460}"/>
              </a:ext>
            </a:extLst>
          </p:cNvPr>
          <p:cNvCxnSpPr>
            <a:cxnSpLocks/>
            <a:stCxn id="65"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EADF4EDA-9039-4BF5-A358-81B4C42A6997}"/>
              </a:ext>
            </a:extLst>
          </p:cNvPr>
          <p:cNvCxnSpPr>
            <a:cxnSpLocks/>
            <a:stCxn id="53" idx="3"/>
            <a:endCxn id="54"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74FA041E-C6CA-4CAA-AF1F-D9A83EF28A80}"/>
              </a:ext>
            </a:extLst>
          </p:cNvPr>
          <p:cNvCxnSpPr>
            <a:cxnSpLocks/>
            <a:stCxn id="53" idx="3"/>
            <a:endCxn id="55"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D5B35096-0D3A-4AA6-A010-0E33CF3B2A12}"/>
              </a:ext>
            </a:extLst>
          </p:cNvPr>
          <p:cNvCxnSpPr>
            <a:cxnSpLocks/>
            <a:stCxn id="53" idx="3"/>
            <a:endCxn id="56"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1524E186-095E-4448-A871-6AE49CDE8E15}"/>
              </a:ext>
            </a:extLst>
          </p:cNvPr>
          <p:cNvCxnSpPr>
            <a:cxnSpLocks/>
            <a:stCxn id="61" idx="3"/>
            <a:endCxn id="63"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6BF4B153-90F6-49D3-A7F7-AB994522A608}"/>
              </a:ext>
            </a:extLst>
          </p:cNvPr>
          <p:cNvCxnSpPr>
            <a:cxnSpLocks/>
            <a:stCxn id="62" idx="3"/>
            <a:endCxn id="64"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CD300995-98D6-4E21-AEBD-7B22CFD8AFE0}"/>
              </a:ext>
            </a:extLst>
          </p:cNvPr>
          <p:cNvCxnSpPr>
            <a:cxnSpLocks/>
            <a:stCxn id="62" idx="3"/>
            <a:endCxn id="65"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EF2F4484-3080-4062-BAFC-005CB569CD30}"/>
              </a:ext>
            </a:extLst>
          </p:cNvPr>
          <p:cNvCxnSpPr>
            <a:cxnSpLocks/>
            <a:stCxn id="59" idx="3"/>
            <a:endCxn id="60"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0A1EC0A8-62B1-4768-9267-9C8D28FEFA59}"/>
              </a:ext>
            </a:extLst>
          </p:cNvPr>
          <p:cNvCxnSpPr>
            <a:cxnSpLocks/>
            <a:stCxn id="60" idx="3"/>
            <a:endCxn id="61"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EEB825F8-CCAD-4C13-A3AD-6812A6691915}"/>
              </a:ext>
            </a:extLst>
          </p:cNvPr>
          <p:cNvCxnSpPr>
            <a:cxnSpLocks/>
            <a:stCxn id="60" idx="3"/>
            <a:endCxn id="62"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8C7DBC79-C1CC-4498-8B73-B0ACC0B80B2F}"/>
              </a:ext>
            </a:extLst>
          </p:cNvPr>
          <p:cNvCxnSpPr>
            <a:cxnSpLocks/>
            <a:stCxn id="57"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229C8C53-393D-40A8-AF0C-628D7AEA29AD}"/>
              </a:ext>
            </a:extLst>
          </p:cNvPr>
          <p:cNvCxnSpPr>
            <a:cxnSpLocks/>
            <a:stCxn id="58"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2653B090-269B-4FA1-9C8D-90EFFA3C8DF0}"/>
              </a:ext>
            </a:extLst>
          </p:cNvPr>
          <p:cNvCxnSpPr>
            <a:cxnSpLocks/>
            <a:stCxn id="11" idx="2"/>
            <a:endCxn id="49" idx="0"/>
          </p:cNvCxnSpPr>
          <p:nvPr/>
        </p:nvCxnSpPr>
        <p:spPr>
          <a:xfrm>
            <a:off x="1970469" y="4261287"/>
            <a:ext cx="1501214" cy="205855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graphicFrame>
        <p:nvGraphicFramePr>
          <p:cNvPr id="89" name="Table 88">
            <a:extLst>
              <a:ext uri="{FF2B5EF4-FFF2-40B4-BE49-F238E27FC236}">
                <a16:creationId xmlns:a16="http://schemas.microsoft.com/office/drawing/2014/main" id="{AF8E6BF9-DC62-4142-B406-0C58D713A0D9}"/>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0" name="Rectangle 89">
            <a:extLst>
              <a:ext uri="{FF2B5EF4-FFF2-40B4-BE49-F238E27FC236}">
                <a16:creationId xmlns:a16="http://schemas.microsoft.com/office/drawing/2014/main" id="{7DF0A80B-1E47-4234-B214-D9A170808D76}"/>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91" name="Straight Arrow Connector 90">
            <a:extLst>
              <a:ext uri="{FF2B5EF4-FFF2-40B4-BE49-F238E27FC236}">
                <a16:creationId xmlns:a16="http://schemas.microsoft.com/office/drawing/2014/main" id="{BC140AFA-4811-406E-B7C6-7856A37999A1}"/>
              </a:ext>
            </a:extLst>
          </p:cNvPr>
          <p:cNvCxnSpPr>
            <a:cxnSpLocks/>
            <a:stCxn id="22" idx="3"/>
            <a:endCxn id="90"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91">
            <a:extLst>
              <a:ext uri="{FF2B5EF4-FFF2-40B4-BE49-F238E27FC236}">
                <a16:creationId xmlns:a16="http://schemas.microsoft.com/office/drawing/2014/main" id="{77B06EE6-63A3-49EE-8F4D-69F418DD3004}"/>
              </a:ext>
            </a:extLst>
          </p:cNvPr>
          <p:cNvCxnSpPr>
            <a:cxnSpLocks/>
            <a:stCxn id="51"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3" name="TextBox 92">
            <a:extLst>
              <a:ext uri="{FF2B5EF4-FFF2-40B4-BE49-F238E27FC236}">
                <a16:creationId xmlns:a16="http://schemas.microsoft.com/office/drawing/2014/main" id="{4D4E6178-E3F7-45D8-80E9-1C1EC97807F2}"/>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AV: nominaal of ordinaal?</a:t>
            </a:r>
          </a:p>
        </p:txBody>
      </p:sp>
      <p:sp>
        <p:nvSpPr>
          <p:cNvPr id="94" name="Rectangle 93">
            <a:extLst>
              <a:ext uri="{FF2B5EF4-FFF2-40B4-BE49-F238E27FC236}">
                <a16:creationId xmlns:a16="http://schemas.microsoft.com/office/drawing/2014/main" id="{AA24E750-9580-43D5-8402-966DBC08E2E5}"/>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95" name="Rectangle 94">
            <a:extLst>
              <a:ext uri="{FF2B5EF4-FFF2-40B4-BE49-F238E27FC236}">
                <a16:creationId xmlns:a16="http://schemas.microsoft.com/office/drawing/2014/main" id="{25AC7DA4-C824-4584-9C07-89E39ADF30C1}"/>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96" name="Rectangle 95">
            <a:extLst>
              <a:ext uri="{FF2B5EF4-FFF2-40B4-BE49-F238E27FC236}">
                <a16:creationId xmlns:a16="http://schemas.microsoft.com/office/drawing/2014/main" id="{678015C2-45B3-4FA2-8BF5-9FC9508B8C6C}"/>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7" name="Rectangle 96">
            <a:extLst>
              <a:ext uri="{FF2B5EF4-FFF2-40B4-BE49-F238E27FC236}">
                <a16:creationId xmlns:a16="http://schemas.microsoft.com/office/drawing/2014/main" id="{6F489FD9-43FC-4119-A1E8-C01586466312}"/>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98" name="Rectangle 97">
            <a:extLst>
              <a:ext uri="{FF2B5EF4-FFF2-40B4-BE49-F238E27FC236}">
                <a16:creationId xmlns:a16="http://schemas.microsoft.com/office/drawing/2014/main" id="{AEEBFDC8-4DC4-42E1-9F0F-2A725F39C169}"/>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9" name="Rectangle 98">
            <a:extLst>
              <a:ext uri="{FF2B5EF4-FFF2-40B4-BE49-F238E27FC236}">
                <a16:creationId xmlns:a16="http://schemas.microsoft.com/office/drawing/2014/main" id="{8078DCF7-16FA-48B7-85EB-118E9810CB38}"/>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00" name="Straight Arrow Connector 99">
            <a:extLst>
              <a:ext uri="{FF2B5EF4-FFF2-40B4-BE49-F238E27FC236}">
                <a16:creationId xmlns:a16="http://schemas.microsoft.com/office/drawing/2014/main" id="{70A3D7D6-C40B-40D0-BCBA-E4489A566B43}"/>
              </a:ext>
            </a:extLst>
          </p:cNvPr>
          <p:cNvCxnSpPr>
            <a:cxnSpLocks/>
            <a:stCxn id="94" idx="3"/>
            <a:endCxn id="96"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1" name="Straight Arrow Connector 100">
            <a:extLst>
              <a:ext uri="{FF2B5EF4-FFF2-40B4-BE49-F238E27FC236}">
                <a16:creationId xmlns:a16="http://schemas.microsoft.com/office/drawing/2014/main" id="{E5BB80CD-A36C-4337-8C74-43BBAF8B4968}"/>
              </a:ext>
            </a:extLst>
          </p:cNvPr>
          <p:cNvCxnSpPr>
            <a:cxnSpLocks/>
            <a:stCxn id="94" idx="3"/>
            <a:endCxn id="97"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2" name="Straight Arrow Connector 101">
            <a:extLst>
              <a:ext uri="{FF2B5EF4-FFF2-40B4-BE49-F238E27FC236}">
                <a16:creationId xmlns:a16="http://schemas.microsoft.com/office/drawing/2014/main" id="{0BC48D88-CC7F-4FA4-88E8-691FD6DCAC72}"/>
              </a:ext>
            </a:extLst>
          </p:cNvPr>
          <p:cNvCxnSpPr>
            <a:cxnSpLocks/>
            <a:stCxn id="95" idx="3"/>
            <a:endCxn id="98"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DB53EB06-3DB3-4F2E-A89E-B76F230B77B7}"/>
              </a:ext>
            </a:extLst>
          </p:cNvPr>
          <p:cNvCxnSpPr>
            <a:cxnSpLocks/>
            <a:stCxn id="95" idx="3"/>
            <a:endCxn id="99"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951E953D-2710-48F9-98D3-E7622A82C737}"/>
              </a:ext>
            </a:extLst>
          </p:cNvPr>
          <p:cNvCxnSpPr>
            <a:cxnSpLocks/>
            <a:stCxn id="96"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0D672D97-6160-4800-A12B-3A7440DC0E85}"/>
              </a:ext>
            </a:extLst>
          </p:cNvPr>
          <p:cNvCxnSpPr>
            <a:cxnSpLocks/>
            <a:stCxn id="97"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DEEB18FE-0D6C-41F2-809D-9BF9D7D59291}"/>
              </a:ext>
            </a:extLst>
          </p:cNvPr>
          <p:cNvCxnSpPr>
            <a:cxnSpLocks/>
            <a:stCxn id="98"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FFC08CC9-FF22-47AE-BF4D-665A773E599E}"/>
              </a:ext>
            </a:extLst>
          </p:cNvPr>
          <p:cNvCxnSpPr>
            <a:cxnSpLocks/>
            <a:stCxn id="99"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08" name="Rectangle 107">
            <a:extLst>
              <a:ext uri="{FF2B5EF4-FFF2-40B4-BE49-F238E27FC236}">
                <a16:creationId xmlns:a16="http://schemas.microsoft.com/office/drawing/2014/main" id="{7D8FC2EF-7B30-47F6-A577-7623719BF140}"/>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Nominaal</a:t>
            </a:r>
          </a:p>
        </p:txBody>
      </p:sp>
      <p:sp>
        <p:nvSpPr>
          <p:cNvPr id="109" name="Rectangle 108">
            <a:extLst>
              <a:ext uri="{FF2B5EF4-FFF2-40B4-BE49-F238E27FC236}">
                <a16:creationId xmlns:a16="http://schemas.microsoft.com/office/drawing/2014/main" id="{026E74E9-CB78-4F2D-A57B-13E72A8E6D22}"/>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Ordinaal</a:t>
            </a:r>
          </a:p>
        </p:txBody>
      </p:sp>
      <p:cxnSp>
        <p:nvCxnSpPr>
          <p:cNvPr id="110" name="Straight Arrow Connector 109">
            <a:extLst>
              <a:ext uri="{FF2B5EF4-FFF2-40B4-BE49-F238E27FC236}">
                <a16:creationId xmlns:a16="http://schemas.microsoft.com/office/drawing/2014/main" id="{42F46507-B5E3-4680-BE6C-47E1704E0685}"/>
              </a:ext>
            </a:extLst>
          </p:cNvPr>
          <p:cNvCxnSpPr>
            <a:cxnSpLocks/>
            <a:stCxn id="52" idx="3"/>
            <a:endCxn id="108" idx="1"/>
          </p:cNvCxnSpPr>
          <p:nvPr/>
        </p:nvCxnSpPr>
        <p:spPr>
          <a:xfrm flipV="1">
            <a:off x="6945643" y="5363735"/>
            <a:ext cx="561863" cy="52260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a:extLst>
              <a:ext uri="{FF2B5EF4-FFF2-40B4-BE49-F238E27FC236}">
                <a16:creationId xmlns:a16="http://schemas.microsoft.com/office/drawing/2014/main" id="{3D52122D-3364-4708-A0ED-80B6EBC6C730}"/>
              </a:ext>
            </a:extLst>
          </p:cNvPr>
          <p:cNvCxnSpPr>
            <a:cxnSpLocks/>
            <a:stCxn id="52" idx="3"/>
            <a:endCxn id="109" idx="1"/>
          </p:cNvCxnSpPr>
          <p:nvPr/>
        </p:nvCxnSpPr>
        <p:spPr>
          <a:xfrm>
            <a:off x="6945643" y="5886342"/>
            <a:ext cx="574499" cy="51014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2" name="Straight Arrow Connector 111">
            <a:extLst>
              <a:ext uri="{FF2B5EF4-FFF2-40B4-BE49-F238E27FC236}">
                <a16:creationId xmlns:a16="http://schemas.microsoft.com/office/drawing/2014/main" id="{D5599AE4-FA8D-498B-BED0-11330D41E62B}"/>
              </a:ext>
            </a:extLst>
          </p:cNvPr>
          <p:cNvCxnSpPr>
            <a:cxnSpLocks/>
            <a:stCxn id="108" idx="3"/>
            <a:endCxn id="115"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50D20C38-A85E-4104-ADC7-8240D6032089}"/>
              </a:ext>
            </a:extLst>
          </p:cNvPr>
          <p:cNvCxnSpPr>
            <a:cxnSpLocks/>
            <a:stCxn id="109" idx="3"/>
            <a:endCxn id="94"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9E040677-F907-40F3-8426-49FA07553DD7}"/>
              </a:ext>
            </a:extLst>
          </p:cNvPr>
          <p:cNvCxnSpPr>
            <a:cxnSpLocks/>
            <a:stCxn id="109" idx="3"/>
            <a:endCxn id="95"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5" name="Rectangle 114">
            <a:extLst>
              <a:ext uri="{FF2B5EF4-FFF2-40B4-BE49-F238E27FC236}">
                <a16:creationId xmlns:a16="http://schemas.microsoft.com/office/drawing/2014/main" id="{950726D7-DAE3-4A32-9DCB-91998369E511}"/>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16" name="Rectangle 115">
            <a:extLst>
              <a:ext uri="{FF2B5EF4-FFF2-40B4-BE49-F238E27FC236}">
                <a16:creationId xmlns:a16="http://schemas.microsoft.com/office/drawing/2014/main" id="{A1CEF1C4-2CE2-4407-8295-58AA8BECDF28}"/>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17" name="Straight Arrow Connector 116">
            <a:extLst>
              <a:ext uri="{FF2B5EF4-FFF2-40B4-BE49-F238E27FC236}">
                <a16:creationId xmlns:a16="http://schemas.microsoft.com/office/drawing/2014/main" id="{83EB79E3-0D14-4FFF-BAED-8D65134CF429}"/>
              </a:ext>
            </a:extLst>
          </p:cNvPr>
          <p:cNvCxnSpPr>
            <a:cxnSpLocks/>
            <a:stCxn id="108" idx="3"/>
            <a:endCxn id="116" idx="1"/>
          </p:cNvCxnSpPr>
          <p:nvPr/>
        </p:nvCxnSpPr>
        <p:spPr>
          <a:xfrm>
            <a:off x="8460288" y="5363735"/>
            <a:ext cx="2186292" cy="2008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8" name="Straight Arrow Connector 117">
            <a:extLst>
              <a:ext uri="{FF2B5EF4-FFF2-40B4-BE49-F238E27FC236}">
                <a16:creationId xmlns:a16="http://schemas.microsoft.com/office/drawing/2014/main" id="{B0A4E3E5-4757-485F-8A86-958244CF3E10}"/>
              </a:ext>
            </a:extLst>
          </p:cNvPr>
          <p:cNvCxnSpPr>
            <a:cxnSpLocks/>
            <a:stCxn id="115"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9" name="Straight Arrow Connector 118">
            <a:extLst>
              <a:ext uri="{FF2B5EF4-FFF2-40B4-BE49-F238E27FC236}">
                <a16:creationId xmlns:a16="http://schemas.microsoft.com/office/drawing/2014/main" id="{73216DBD-076A-45F4-831E-C2CB2DFE3D2A}"/>
              </a:ext>
            </a:extLst>
          </p:cNvPr>
          <p:cNvCxnSpPr>
            <a:cxnSpLocks/>
            <a:stCxn id="116" idx="3"/>
          </p:cNvCxnSpPr>
          <p:nvPr/>
        </p:nvCxnSpPr>
        <p:spPr>
          <a:xfrm>
            <a:off x="11599362" y="5564592"/>
            <a:ext cx="57721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0" name="Rectangle 119">
            <a:extLst>
              <a:ext uri="{FF2B5EF4-FFF2-40B4-BE49-F238E27FC236}">
                <a16:creationId xmlns:a16="http://schemas.microsoft.com/office/drawing/2014/main" id="{6096627D-359F-4A66-BF75-4A0E8B0721A0}"/>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 en verschillende</a:t>
            </a:r>
          </a:p>
        </p:txBody>
      </p:sp>
      <p:cxnSp>
        <p:nvCxnSpPr>
          <p:cNvPr id="121" name="Straight Arrow Connector 120">
            <a:extLst>
              <a:ext uri="{FF2B5EF4-FFF2-40B4-BE49-F238E27FC236}">
                <a16:creationId xmlns:a16="http://schemas.microsoft.com/office/drawing/2014/main" id="{FC895C65-CB76-41C2-9025-1B39248B410D}"/>
              </a:ext>
            </a:extLst>
          </p:cNvPr>
          <p:cNvCxnSpPr>
            <a:cxnSpLocks/>
            <a:stCxn id="24" idx="3"/>
            <a:endCxn id="120"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22" name="Straight Arrow Connector 121">
            <a:extLst>
              <a:ext uri="{FF2B5EF4-FFF2-40B4-BE49-F238E27FC236}">
                <a16:creationId xmlns:a16="http://schemas.microsoft.com/office/drawing/2014/main" id="{C05F1693-9605-492F-A52D-5DF001DF15C9}"/>
              </a:ext>
            </a:extLst>
          </p:cNvPr>
          <p:cNvCxnSpPr>
            <a:cxnSpLocks/>
            <a:stCxn id="120"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22">
            <a:extLst>
              <a:ext uri="{FF2B5EF4-FFF2-40B4-BE49-F238E27FC236}">
                <a16:creationId xmlns:a16="http://schemas.microsoft.com/office/drawing/2014/main" id="{FF46929C-3683-4181-844A-4774C08A7AF9}"/>
              </a:ext>
            </a:extLst>
          </p:cNvPr>
          <p:cNvSpPr/>
          <p:nvPr/>
        </p:nvSpPr>
        <p:spPr>
          <a:xfrm>
            <a:off x="10257076" y="115329"/>
            <a:ext cx="1846320" cy="8911555"/>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4" name="Tekstvak 1">
            <a:extLst>
              <a:ext uri="{FF2B5EF4-FFF2-40B4-BE49-F238E27FC236}">
                <a16:creationId xmlns:a16="http://schemas.microsoft.com/office/drawing/2014/main" id="{C4568D48-4001-4123-8900-C78018E62C5B}"/>
              </a:ext>
            </a:extLst>
          </p:cNvPr>
          <p:cNvSpPr txBox="1"/>
          <p:nvPr/>
        </p:nvSpPr>
        <p:spPr>
          <a:xfrm>
            <a:off x="1143445" y="4226326"/>
            <a:ext cx="8967231" cy="1071640"/>
          </a:xfrm>
          <a:prstGeom prst="rect">
            <a:avLst/>
          </a:prstGeom>
          <a:solidFill>
            <a:schemeClr val="bg1"/>
          </a:solidFill>
          <a:ln w="38100">
            <a:solidFill>
              <a:srgbClr val="DC8621"/>
            </a:solidFill>
          </a:ln>
        </p:spPr>
        <p:txBody>
          <a:bodyPr wrap="square" rtlCol="0">
            <a:spAutoFit/>
          </a:bodyPr>
          <a:lstStyle/>
          <a:p>
            <a:pPr>
              <a:lnSpc>
                <a:spcPct val="120000"/>
              </a:lnSpc>
            </a:pPr>
            <a:r>
              <a:rPr lang="nl-BE" sz="2800" b="1" dirty="0">
                <a:solidFill>
                  <a:srgbClr val="002060"/>
                </a:solidFill>
                <a:latin typeface="Verdana" panose="020B0604030504040204" pitchFamily="34" charset="0"/>
                <a:ea typeface="Verdana" panose="020B0604030504040204" pitchFamily="34" charset="0"/>
              </a:rPr>
              <a:t>Gaat het om afhankelijke (gelijkaardige) of onafhankelijke (verschillende) groepen?</a:t>
            </a:r>
          </a:p>
        </p:txBody>
      </p:sp>
    </p:spTree>
    <p:extLst>
      <p:ext uri="{BB962C8B-B14F-4D97-AF65-F5344CB8AC3E}">
        <p14:creationId xmlns:p14="http://schemas.microsoft.com/office/powerpoint/2010/main" val="2242423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BBC8AD-BDA6-44DB-82BA-78F8168EA020}"/>
              </a:ext>
            </a:extLst>
          </p:cNvPr>
          <p:cNvSpPr>
            <a:spLocks noGrp="1"/>
          </p:cNvSpPr>
          <p:nvPr>
            <p:ph type="title"/>
          </p:nvPr>
        </p:nvSpPr>
        <p:spPr/>
        <p:txBody>
          <a:bodyPr/>
          <a:lstStyle/>
          <a:p>
            <a:r>
              <a:rPr lang="nl-BE" dirty="0"/>
              <a:t>Stap 1: Kiezen van de juiste analysemethode</a:t>
            </a:r>
          </a:p>
        </p:txBody>
      </p:sp>
      <p:sp>
        <p:nvSpPr>
          <p:cNvPr id="3" name="Tijdelijke aanduiding voor inhoud 2">
            <a:extLst>
              <a:ext uri="{FF2B5EF4-FFF2-40B4-BE49-F238E27FC236}">
                <a16:creationId xmlns:a16="http://schemas.microsoft.com/office/drawing/2014/main" id="{009FBF2F-BEF3-458A-8677-81A754169173}"/>
              </a:ext>
            </a:extLst>
          </p:cNvPr>
          <p:cNvSpPr>
            <a:spLocks noGrp="1"/>
          </p:cNvSpPr>
          <p:nvPr>
            <p:ph idx="1"/>
          </p:nvPr>
        </p:nvSpPr>
        <p:spPr>
          <a:xfrm>
            <a:off x="327069" y="1816272"/>
            <a:ext cx="16858641" cy="7640877"/>
          </a:xfrm>
        </p:spPr>
        <p:txBody>
          <a:bodyPr>
            <a:normAutofit/>
          </a:bodyPr>
          <a:lstStyle/>
          <a:p>
            <a:pPr marL="86400" indent="0">
              <a:buNone/>
            </a:pPr>
            <a:r>
              <a:rPr lang="nl-BE" b="1" dirty="0">
                <a:solidFill>
                  <a:srgbClr val="002060"/>
                </a:solidFill>
              </a:rPr>
              <a:t>Afhankelijke (gelijkaardige) of onafhankelijke (verschillende) groepen?</a:t>
            </a:r>
          </a:p>
          <a:p>
            <a:pPr marL="86400" indent="0">
              <a:buNone/>
            </a:pPr>
            <a:r>
              <a:rPr lang="nl-BE" dirty="0"/>
              <a:t>	≠ afhankelijke vs. onafhankelijke </a:t>
            </a:r>
            <a:r>
              <a:rPr lang="nl-BE" u="sng" dirty="0"/>
              <a:t>variabelen</a:t>
            </a:r>
          </a:p>
          <a:p>
            <a:pPr marL="86400" indent="0">
              <a:buNone/>
            </a:pPr>
            <a:r>
              <a:rPr lang="nl-BE" dirty="0"/>
              <a:t>	= afhankelijke vs. onafhankelijke </a:t>
            </a:r>
            <a:r>
              <a:rPr lang="nl-BE" b="1" u="sng" dirty="0"/>
              <a:t>onderzoekseenheden</a:t>
            </a:r>
          </a:p>
          <a:p>
            <a:endParaRPr lang="nl-BE" dirty="0"/>
          </a:p>
          <a:p>
            <a:r>
              <a:rPr lang="nl-BE" dirty="0"/>
              <a:t>Belangrijk bij </a:t>
            </a:r>
            <a:r>
              <a:rPr lang="nl-BE" b="1" dirty="0"/>
              <a:t>vergelijken van groepen</a:t>
            </a:r>
          </a:p>
          <a:p>
            <a:pPr lvl="1"/>
            <a:r>
              <a:rPr lang="nl-BE" dirty="0"/>
              <a:t>Zijn de onderzoekseenheden van de ene groep </a:t>
            </a:r>
            <a:r>
              <a:rPr lang="nl-BE" b="1" dirty="0"/>
              <a:t>gerelateerd</a:t>
            </a:r>
            <a:r>
              <a:rPr lang="nl-BE" dirty="0"/>
              <a:t> aan die van de andere?</a:t>
            </a:r>
          </a:p>
          <a:p>
            <a:pPr lvl="2"/>
            <a:r>
              <a:rPr lang="nl-BE" dirty="0"/>
              <a:t>Nee? </a:t>
            </a:r>
            <a:r>
              <a:rPr lang="nl-BE" b="1" dirty="0"/>
              <a:t>Onafhankelijke groepen</a:t>
            </a:r>
          </a:p>
          <a:p>
            <a:pPr lvl="3"/>
            <a:r>
              <a:rPr lang="nl-BE" dirty="0"/>
              <a:t>Bv. willekeurig 100 mannen en willekeurig 100 vrouwen vergelijken</a:t>
            </a:r>
          </a:p>
          <a:p>
            <a:pPr lvl="3"/>
            <a:endParaRPr lang="nl-BE" sz="1200" dirty="0"/>
          </a:p>
          <a:p>
            <a:pPr lvl="2"/>
            <a:r>
              <a:rPr lang="nl-BE" dirty="0"/>
              <a:t>Ja? </a:t>
            </a:r>
            <a:r>
              <a:rPr lang="nl-BE" b="1" dirty="0"/>
              <a:t>Afhankelijke groepen</a:t>
            </a:r>
          </a:p>
          <a:p>
            <a:pPr lvl="3"/>
            <a:r>
              <a:rPr lang="nl-BE" dirty="0"/>
              <a:t>Selectie ene groep is afhankelijk van andere groep</a:t>
            </a:r>
          </a:p>
          <a:p>
            <a:pPr lvl="3"/>
            <a:r>
              <a:rPr lang="nl-BE" b="1" dirty="0" err="1"/>
              <a:t>Matched</a:t>
            </a:r>
            <a:r>
              <a:rPr lang="nl-BE" b="1" dirty="0"/>
              <a:t> of gepaard design: </a:t>
            </a:r>
            <a:r>
              <a:rPr lang="nl-BE" dirty="0"/>
              <a:t>bv. mensen in relatie, ouder/kind vergelijken</a:t>
            </a:r>
          </a:p>
          <a:p>
            <a:pPr lvl="3"/>
            <a:r>
              <a:rPr lang="nl-BE" b="1" dirty="0"/>
              <a:t>Herhaald design</a:t>
            </a:r>
            <a:r>
              <a:rPr lang="nl-BE" dirty="0"/>
              <a:t>: herhaalde metingen bij dezelfde onderzoekseenheden</a:t>
            </a:r>
            <a:endParaRPr lang="nl-BE" b="1" dirty="0"/>
          </a:p>
          <a:p>
            <a:pPr lvl="1"/>
            <a:endParaRPr lang="nl-BE" dirty="0"/>
          </a:p>
          <a:p>
            <a:endParaRPr lang="nl-BE" dirty="0"/>
          </a:p>
          <a:p>
            <a:pPr lvl="1"/>
            <a:endParaRPr lang="nl-BE" dirty="0"/>
          </a:p>
        </p:txBody>
      </p:sp>
      <p:sp>
        <p:nvSpPr>
          <p:cNvPr id="4" name="Tijdelijke aanduiding voor dianummer 3">
            <a:extLst>
              <a:ext uri="{FF2B5EF4-FFF2-40B4-BE49-F238E27FC236}">
                <a16:creationId xmlns:a16="http://schemas.microsoft.com/office/drawing/2014/main" id="{A5261FE9-1B25-4A44-BABC-180DDCB59BD2}"/>
              </a:ext>
            </a:extLst>
          </p:cNvPr>
          <p:cNvSpPr>
            <a:spLocks noGrp="1"/>
          </p:cNvSpPr>
          <p:nvPr>
            <p:ph type="sldNum" sz="quarter" idx="12"/>
          </p:nvPr>
        </p:nvSpPr>
        <p:spPr/>
        <p:txBody>
          <a:bodyPr/>
          <a:lstStyle/>
          <a:p>
            <a:fld id="{7AE184E0-0BD4-4705-A12B-9B71DDE63301}" type="slidenum">
              <a:rPr lang="en-GB" noProof="0" smtClean="0"/>
              <a:t>16</a:t>
            </a:fld>
            <a:endParaRPr lang="en-GB" noProof="0" dirty="0"/>
          </a:p>
        </p:txBody>
      </p:sp>
    </p:spTree>
    <p:extLst>
      <p:ext uri="{BB962C8B-B14F-4D97-AF65-F5344CB8AC3E}">
        <p14:creationId xmlns:p14="http://schemas.microsoft.com/office/powerpoint/2010/main" val="4017289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D5048A-474C-405E-8F7A-72581D5AE4D4}"/>
              </a:ext>
            </a:extLst>
          </p:cNvPr>
          <p:cNvSpPr>
            <a:spLocks noGrp="1"/>
          </p:cNvSpPr>
          <p:nvPr>
            <p:ph type="title"/>
          </p:nvPr>
        </p:nvSpPr>
        <p:spPr/>
        <p:txBody>
          <a:bodyPr/>
          <a:lstStyle/>
          <a:p>
            <a:r>
              <a:rPr lang="nl-BE" dirty="0"/>
              <a:t>Stap 1: Kiezen van de juiste analysemethode</a:t>
            </a:r>
          </a:p>
        </p:txBody>
      </p:sp>
      <p:sp>
        <p:nvSpPr>
          <p:cNvPr id="3" name="Tijdelijke aanduiding voor inhoud 2">
            <a:extLst>
              <a:ext uri="{FF2B5EF4-FFF2-40B4-BE49-F238E27FC236}">
                <a16:creationId xmlns:a16="http://schemas.microsoft.com/office/drawing/2014/main" id="{AE419937-4070-4D35-B727-499B98D13BD2}"/>
              </a:ext>
            </a:extLst>
          </p:cNvPr>
          <p:cNvSpPr>
            <a:spLocks noGrp="1"/>
          </p:cNvSpPr>
          <p:nvPr>
            <p:ph idx="1"/>
          </p:nvPr>
        </p:nvSpPr>
        <p:spPr/>
        <p:txBody>
          <a:bodyPr/>
          <a:lstStyle/>
          <a:p>
            <a:r>
              <a:rPr lang="nl-BE" dirty="0"/>
              <a:t>Zie handboek p. 231 - 232</a:t>
            </a:r>
          </a:p>
        </p:txBody>
      </p:sp>
      <p:sp>
        <p:nvSpPr>
          <p:cNvPr id="4" name="Tijdelijke aanduiding voor dianummer 3">
            <a:extLst>
              <a:ext uri="{FF2B5EF4-FFF2-40B4-BE49-F238E27FC236}">
                <a16:creationId xmlns:a16="http://schemas.microsoft.com/office/drawing/2014/main" id="{86812186-8FA5-4C4B-971F-07B456982C67}"/>
              </a:ext>
            </a:extLst>
          </p:cNvPr>
          <p:cNvSpPr>
            <a:spLocks noGrp="1"/>
          </p:cNvSpPr>
          <p:nvPr>
            <p:ph type="sldNum" sz="quarter" idx="12"/>
          </p:nvPr>
        </p:nvSpPr>
        <p:spPr/>
        <p:txBody>
          <a:bodyPr/>
          <a:lstStyle/>
          <a:p>
            <a:fld id="{7AE184E0-0BD4-4705-A12B-9B71DDE63301}" type="slidenum">
              <a:rPr lang="en-GB" noProof="0" smtClean="0"/>
              <a:t>17</a:t>
            </a:fld>
            <a:endParaRPr lang="en-GB" noProof="0" dirty="0"/>
          </a:p>
        </p:txBody>
      </p:sp>
      <p:pic>
        <p:nvPicPr>
          <p:cNvPr id="7" name="Afbeelding 6">
            <a:extLst>
              <a:ext uri="{FF2B5EF4-FFF2-40B4-BE49-F238E27FC236}">
                <a16:creationId xmlns:a16="http://schemas.microsoft.com/office/drawing/2014/main" id="{7E05B4D0-0C5A-4DCD-8065-7F5B9C25E4F8}"/>
              </a:ext>
            </a:extLst>
          </p:cNvPr>
          <p:cNvPicPr>
            <a:picLocks noChangeAspect="1"/>
          </p:cNvPicPr>
          <p:nvPr/>
        </p:nvPicPr>
        <p:blipFill>
          <a:blip r:embed="rId3"/>
          <a:stretch>
            <a:fillRect/>
          </a:stretch>
        </p:blipFill>
        <p:spPr>
          <a:xfrm>
            <a:off x="2144433" y="2556070"/>
            <a:ext cx="13049808" cy="7197530"/>
          </a:xfrm>
          <a:prstGeom prst="rect">
            <a:avLst/>
          </a:prstGeom>
        </p:spPr>
      </p:pic>
    </p:spTree>
    <p:extLst>
      <p:ext uri="{BB962C8B-B14F-4D97-AF65-F5344CB8AC3E}">
        <p14:creationId xmlns:p14="http://schemas.microsoft.com/office/powerpoint/2010/main" val="4144644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22A5B-DC8C-49BC-963D-B39DE031546E}"/>
              </a:ext>
            </a:extLst>
          </p:cNvPr>
          <p:cNvSpPr>
            <a:spLocks noGrp="1"/>
          </p:cNvSpPr>
          <p:nvPr>
            <p:ph type="title"/>
          </p:nvPr>
        </p:nvSpPr>
        <p:spPr>
          <a:solidFill>
            <a:srgbClr val="80C0E0"/>
          </a:solidFill>
        </p:spPr>
        <p:txBody>
          <a:bodyPr/>
          <a:lstStyle/>
          <a:p>
            <a:r>
              <a:rPr lang="nl-BE" dirty="0"/>
              <a:t>De zes-stappen-procedure bij </a:t>
            </a:r>
            <a:r>
              <a:rPr lang="nl-BE" dirty="0" err="1"/>
              <a:t>inferentiële</a:t>
            </a:r>
            <a:r>
              <a:rPr lang="nl-BE" dirty="0"/>
              <a:t> statistiek</a:t>
            </a:r>
          </a:p>
        </p:txBody>
      </p:sp>
      <p:sp>
        <p:nvSpPr>
          <p:cNvPr id="3" name="Tijdelijke aanduiding voor inhoud 2">
            <a:extLst>
              <a:ext uri="{FF2B5EF4-FFF2-40B4-BE49-F238E27FC236}">
                <a16:creationId xmlns:a16="http://schemas.microsoft.com/office/drawing/2014/main" id="{46F8B0F8-2FD6-4F11-BB59-EB7A4FBCF82B}"/>
              </a:ext>
            </a:extLst>
          </p:cNvPr>
          <p:cNvSpPr>
            <a:spLocks noGrp="1"/>
          </p:cNvSpPr>
          <p:nvPr>
            <p:ph idx="1"/>
          </p:nvPr>
        </p:nvSpPr>
        <p:spPr/>
        <p:txBody>
          <a:bodyPr>
            <a:normAutofit/>
          </a:bodyPr>
          <a:lstStyle/>
          <a:p>
            <a:pPr marL="86400" indent="0">
              <a:buNone/>
            </a:pPr>
            <a:r>
              <a:rPr lang="nl-BE" b="1" dirty="0"/>
              <a:t>Stap 1. </a:t>
            </a:r>
            <a:r>
              <a:rPr lang="nl-BE" dirty="0"/>
              <a:t>Ontleed de onderzoeksvraag aan de hand van de drie bepalende factoren.</a:t>
            </a:r>
          </a:p>
          <a:p>
            <a:pPr marL="86400" indent="0">
              <a:buNone/>
            </a:pPr>
            <a:r>
              <a:rPr lang="nl-BE" b="1" dirty="0">
                <a:solidFill>
                  <a:srgbClr val="C00000"/>
                </a:solidFill>
                <a:highlight>
                  <a:srgbClr val="FFFF00"/>
                </a:highlight>
              </a:rPr>
              <a:t>Is er een verband tussen werkstress (W1_W_STRESS1 t.e.m. W1_W_STRESS4) en depressieve symptomen (W1_Depressie1 t.e.m. W1_Depressie3) in Wave 1 van de C&amp;W studie?</a:t>
            </a:r>
          </a:p>
          <a:p>
            <a:pPr marL="86400" indent="0">
              <a:buNone/>
            </a:pPr>
            <a:endParaRPr lang="nl-BE" dirty="0"/>
          </a:p>
          <a:p>
            <a:pPr marL="1234350" lvl="1" indent="-514350">
              <a:buFont typeface="+mj-lt"/>
              <a:buAutoNum type="arabicPeriod"/>
            </a:pPr>
            <a:r>
              <a:rPr lang="nl-BE" b="1" dirty="0"/>
              <a:t>Hoeveel variabelen bevat mijn onderzoeksvraag?</a:t>
            </a:r>
            <a:endParaRPr lang="nl-BE" dirty="0"/>
          </a:p>
          <a:p>
            <a:pPr marL="1234350" lvl="1" indent="-514350">
              <a:buFont typeface="+mj-lt"/>
              <a:buAutoNum type="arabicPeriod"/>
            </a:pPr>
            <a:endParaRPr lang="nl-BE" b="1" dirty="0"/>
          </a:p>
          <a:p>
            <a:pPr marL="1234350" lvl="1" indent="-514350">
              <a:buFont typeface="+mj-lt"/>
              <a:buAutoNum type="arabicPeriod"/>
            </a:pPr>
            <a:r>
              <a:rPr lang="nl-BE" b="1" dirty="0"/>
              <a:t>Welk meetniveau hebben de variabelen in mijn onderzoeksvraag?</a:t>
            </a:r>
            <a:endParaRPr lang="nl-BE" dirty="0"/>
          </a:p>
          <a:p>
            <a:pPr marL="1234350" lvl="1" indent="-514350">
              <a:buFont typeface="+mj-lt"/>
              <a:buAutoNum type="arabicPeriod"/>
            </a:pPr>
            <a:endParaRPr lang="nl-BE" b="1" dirty="0"/>
          </a:p>
          <a:p>
            <a:pPr marL="1234350" lvl="1" indent="-514350">
              <a:buFont typeface="+mj-lt"/>
              <a:buAutoNum type="arabicPeriod"/>
            </a:pPr>
            <a:r>
              <a:rPr lang="nl-BE" b="1" dirty="0"/>
              <a:t>Welke rol vervullen de variabelen?</a:t>
            </a:r>
            <a:endParaRPr lang="nl-BE" dirty="0"/>
          </a:p>
        </p:txBody>
      </p:sp>
      <p:sp>
        <p:nvSpPr>
          <p:cNvPr id="4" name="Tijdelijke aanduiding voor dianummer 3">
            <a:extLst>
              <a:ext uri="{FF2B5EF4-FFF2-40B4-BE49-F238E27FC236}">
                <a16:creationId xmlns:a16="http://schemas.microsoft.com/office/drawing/2014/main" id="{75601CDE-980B-47A7-AA0C-CE98F8225D21}"/>
              </a:ext>
            </a:extLst>
          </p:cNvPr>
          <p:cNvSpPr>
            <a:spLocks noGrp="1"/>
          </p:cNvSpPr>
          <p:nvPr>
            <p:ph type="sldNum" sz="quarter" idx="12"/>
          </p:nvPr>
        </p:nvSpPr>
        <p:spPr/>
        <p:txBody>
          <a:bodyPr/>
          <a:lstStyle/>
          <a:p>
            <a:fld id="{7AE184E0-0BD4-4705-A12B-9B71DDE63301}" type="slidenum">
              <a:rPr lang="en-GB" noProof="0" smtClean="0"/>
              <a:t>18</a:t>
            </a:fld>
            <a:endParaRPr lang="en-GB" noProof="0" dirty="0"/>
          </a:p>
        </p:txBody>
      </p:sp>
      <p:sp>
        <p:nvSpPr>
          <p:cNvPr id="5" name="Tijdelijke aanduiding voor inhoud 4">
            <a:extLst>
              <a:ext uri="{FF2B5EF4-FFF2-40B4-BE49-F238E27FC236}">
                <a16:creationId xmlns:a16="http://schemas.microsoft.com/office/drawing/2014/main" id="{6064FBD1-E624-4AAD-A402-7AB36082C293}"/>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549749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22A5B-DC8C-49BC-963D-B39DE031546E}"/>
              </a:ext>
            </a:extLst>
          </p:cNvPr>
          <p:cNvSpPr>
            <a:spLocks noGrp="1"/>
          </p:cNvSpPr>
          <p:nvPr>
            <p:ph type="title"/>
          </p:nvPr>
        </p:nvSpPr>
        <p:spPr>
          <a:solidFill>
            <a:srgbClr val="80C0E0"/>
          </a:solidFill>
        </p:spPr>
        <p:txBody>
          <a:bodyPr/>
          <a:lstStyle/>
          <a:p>
            <a:r>
              <a:rPr lang="nl-BE" dirty="0"/>
              <a:t>De zes-stappen-procedure bij </a:t>
            </a:r>
            <a:r>
              <a:rPr lang="nl-BE" dirty="0" err="1"/>
              <a:t>inferentiële</a:t>
            </a:r>
            <a:r>
              <a:rPr lang="nl-BE" dirty="0"/>
              <a:t> statistiek</a:t>
            </a:r>
          </a:p>
        </p:txBody>
      </p:sp>
      <p:sp>
        <p:nvSpPr>
          <p:cNvPr id="3" name="Tijdelijke aanduiding voor inhoud 2">
            <a:extLst>
              <a:ext uri="{FF2B5EF4-FFF2-40B4-BE49-F238E27FC236}">
                <a16:creationId xmlns:a16="http://schemas.microsoft.com/office/drawing/2014/main" id="{46F8B0F8-2FD6-4F11-BB59-EB7A4FBCF82B}"/>
              </a:ext>
            </a:extLst>
          </p:cNvPr>
          <p:cNvSpPr>
            <a:spLocks noGrp="1"/>
          </p:cNvSpPr>
          <p:nvPr>
            <p:ph idx="1"/>
          </p:nvPr>
        </p:nvSpPr>
        <p:spPr/>
        <p:txBody>
          <a:bodyPr>
            <a:normAutofit fontScale="92500" lnSpcReduction="20000"/>
          </a:bodyPr>
          <a:lstStyle/>
          <a:p>
            <a:pPr marL="86400" indent="0">
              <a:buNone/>
            </a:pPr>
            <a:r>
              <a:rPr lang="nl-BE" b="1" dirty="0"/>
              <a:t>Stap 1. </a:t>
            </a:r>
            <a:r>
              <a:rPr lang="nl-BE" dirty="0"/>
              <a:t>Ontleed de onderzoeksvraag aan de hand van de drie bepalende factoren.</a:t>
            </a:r>
          </a:p>
          <a:p>
            <a:pPr marL="86400" indent="0">
              <a:buNone/>
            </a:pPr>
            <a:r>
              <a:rPr lang="nl-BE" b="1" dirty="0">
                <a:solidFill>
                  <a:srgbClr val="C00000"/>
                </a:solidFill>
                <a:highlight>
                  <a:srgbClr val="FFFF00"/>
                </a:highlight>
              </a:rPr>
              <a:t>Is er een verband tussen werkstress (W1_W_STRESS1 t.e.m. W1_W_STRESS4) en depressieve symptomen (W1_Depressie1 t.e.m. W1_Depressie3) in Wave 1 van de C&amp;W studie?</a:t>
            </a:r>
          </a:p>
          <a:p>
            <a:pPr marL="86400" indent="0">
              <a:buNone/>
            </a:pPr>
            <a:endParaRPr lang="nl-BE" dirty="0"/>
          </a:p>
          <a:p>
            <a:pPr marL="1234350" lvl="1" indent="-514350">
              <a:buFont typeface="+mj-lt"/>
              <a:buAutoNum type="arabicPeriod"/>
            </a:pPr>
            <a:r>
              <a:rPr lang="nl-BE" b="1" dirty="0"/>
              <a:t>Hoeveel variabelen bevat mijn onderzoeksvraag?</a:t>
            </a:r>
            <a:endParaRPr lang="nl-BE" dirty="0"/>
          </a:p>
          <a:p>
            <a:pPr lvl="2"/>
            <a:r>
              <a:rPr lang="nl-BE" dirty="0"/>
              <a:t>Twee variabelen</a:t>
            </a:r>
          </a:p>
          <a:p>
            <a:pPr marL="1234350" lvl="1" indent="-514350">
              <a:buFont typeface="+mj-lt"/>
              <a:buAutoNum type="arabicPeriod"/>
            </a:pPr>
            <a:r>
              <a:rPr lang="nl-BE" b="1" dirty="0"/>
              <a:t>Welk meetniveau hebben de variabelen in mijn onderzoeksvraag?</a:t>
            </a:r>
            <a:endParaRPr lang="nl-BE" dirty="0"/>
          </a:p>
          <a:p>
            <a:pPr lvl="2"/>
            <a:r>
              <a:rPr lang="nl-BE" dirty="0">
                <a:solidFill>
                  <a:srgbClr val="5D9CC7"/>
                </a:solidFill>
              </a:rPr>
              <a:t>Werkstress</a:t>
            </a:r>
            <a:r>
              <a:rPr lang="nl-BE" dirty="0"/>
              <a:t>: vier ordinale schaalitems</a:t>
            </a:r>
          </a:p>
          <a:p>
            <a:pPr lvl="2"/>
            <a:r>
              <a:rPr lang="nl-BE" dirty="0">
                <a:solidFill>
                  <a:srgbClr val="5D9CC7"/>
                </a:solidFill>
              </a:rPr>
              <a:t>Depressieve symptomen</a:t>
            </a:r>
            <a:r>
              <a:rPr lang="nl-BE" dirty="0"/>
              <a:t>: drie ordinale schaalitems</a:t>
            </a:r>
          </a:p>
          <a:p>
            <a:pPr marL="1778400" lvl="3" indent="0">
              <a:buNone/>
            </a:pPr>
            <a:r>
              <a:rPr lang="nl-BE" dirty="0"/>
              <a:t>			= Twee metrische schaalvariabelen</a:t>
            </a:r>
          </a:p>
          <a:p>
            <a:pPr marL="1234350" lvl="1" indent="-514350">
              <a:buFont typeface="+mj-lt"/>
              <a:buAutoNum type="arabicPeriod"/>
            </a:pPr>
            <a:r>
              <a:rPr lang="nl-BE" b="1" dirty="0"/>
              <a:t>Welke rol vervullen de variabelen?</a:t>
            </a:r>
            <a:endParaRPr lang="nl-BE" dirty="0"/>
          </a:p>
          <a:p>
            <a:pPr lvl="2"/>
            <a:r>
              <a:rPr lang="nl-BE" dirty="0">
                <a:solidFill>
                  <a:srgbClr val="C00000"/>
                </a:solidFill>
              </a:rPr>
              <a:t>Geen specifieke rollen toegewezen aan de variabelen</a:t>
            </a:r>
          </a:p>
          <a:p>
            <a:pPr lvl="2"/>
            <a:r>
              <a:rPr lang="nl-BE" b="1" dirty="0">
                <a:solidFill>
                  <a:srgbClr val="C00000"/>
                </a:solidFill>
                <a:highlight>
                  <a:srgbClr val="FFFF00"/>
                </a:highlight>
              </a:rPr>
              <a:t>Interesse in verband tussen beide variabelen</a:t>
            </a:r>
          </a:p>
          <a:p>
            <a:pPr lvl="2"/>
            <a:r>
              <a:rPr lang="nl-BE" dirty="0">
                <a:solidFill>
                  <a:srgbClr val="C00000"/>
                </a:solidFill>
              </a:rPr>
              <a:t>Geen sprake van onderscheid tussen onafhankelijke en afhankelijke variabele</a:t>
            </a:r>
          </a:p>
        </p:txBody>
      </p:sp>
      <p:sp>
        <p:nvSpPr>
          <p:cNvPr id="4" name="Tijdelijke aanduiding voor dianummer 3">
            <a:extLst>
              <a:ext uri="{FF2B5EF4-FFF2-40B4-BE49-F238E27FC236}">
                <a16:creationId xmlns:a16="http://schemas.microsoft.com/office/drawing/2014/main" id="{75601CDE-980B-47A7-AA0C-CE98F8225D21}"/>
              </a:ext>
            </a:extLst>
          </p:cNvPr>
          <p:cNvSpPr>
            <a:spLocks noGrp="1"/>
          </p:cNvSpPr>
          <p:nvPr>
            <p:ph type="sldNum" sz="quarter" idx="12"/>
          </p:nvPr>
        </p:nvSpPr>
        <p:spPr/>
        <p:txBody>
          <a:bodyPr/>
          <a:lstStyle/>
          <a:p>
            <a:fld id="{7AE184E0-0BD4-4705-A12B-9B71DDE63301}" type="slidenum">
              <a:rPr lang="en-GB" noProof="0" smtClean="0"/>
              <a:t>19</a:t>
            </a:fld>
            <a:endParaRPr lang="en-GB" noProof="0" dirty="0"/>
          </a:p>
        </p:txBody>
      </p:sp>
      <p:sp>
        <p:nvSpPr>
          <p:cNvPr id="5" name="Tijdelijke aanduiding voor inhoud 4">
            <a:extLst>
              <a:ext uri="{FF2B5EF4-FFF2-40B4-BE49-F238E27FC236}">
                <a16:creationId xmlns:a16="http://schemas.microsoft.com/office/drawing/2014/main" id="{6064FBD1-E624-4AAD-A402-7AB36082C293}"/>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773666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076882-3A9B-4B72-B9A2-C1A7718A1F59}"/>
              </a:ext>
            </a:extLst>
          </p:cNvPr>
          <p:cNvPicPr>
            <a:picLocks noChangeAspect="1"/>
          </p:cNvPicPr>
          <p:nvPr/>
        </p:nvPicPr>
        <p:blipFill>
          <a:blip r:embed="rId3"/>
          <a:stretch>
            <a:fillRect/>
          </a:stretch>
        </p:blipFill>
        <p:spPr>
          <a:xfrm>
            <a:off x="9573500" y="6784547"/>
            <a:ext cx="2747743" cy="1402147"/>
          </a:xfrm>
          <a:prstGeom prst="rect">
            <a:avLst/>
          </a:prstGeom>
        </p:spPr>
      </p:pic>
      <p:sp>
        <p:nvSpPr>
          <p:cNvPr id="2" name="Title 1">
            <a:extLst>
              <a:ext uri="{FF2B5EF4-FFF2-40B4-BE49-F238E27FC236}">
                <a16:creationId xmlns:a16="http://schemas.microsoft.com/office/drawing/2014/main" id="{6A86A503-FF55-464E-ADA4-CC571795C3D4}"/>
              </a:ext>
            </a:extLst>
          </p:cNvPr>
          <p:cNvSpPr>
            <a:spLocks noGrp="1"/>
          </p:cNvSpPr>
          <p:nvPr>
            <p:ph type="title"/>
          </p:nvPr>
        </p:nvSpPr>
        <p:spPr/>
        <p:txBody>
          <a:bodyPr/>
          <a:lstStyle/>
          <a:p>
            <a:r>
              <a:rPr lang="nl-BE" dirty="0"/>
              <a:t>Rechten en plichten</a:t>
            </a:r>
          </a:p>
        </p:txBody>
      </p:sp>
      <p:sp>
        <p:nvSpPr>
          <p:cNvPr id="3" name="Content Placeholder 2">
            <a:extLst>
              <a:ext uri="{FF2B5EF4-FFF2-40B4-BE49-F238E27FC236}">
                <a16:creationId xmlns:a16="http://schemas.microsoft.com/office/drawing/2014/main" id="{19B797C4-CCAA-412D-BF14-0D6BF5975F66}"/>
              </a:ext>
            </a:extLst>
          </p:cNvPr>
          <p:cNvSpPr>
            <a:spLocks noGrp="1"/>
          </p:cNvSpPr>
          <p:nvPr>
            <p:ph idx="1"/>
          </p:nvPr>
        </p:nvSpPr>
        <p:spPr/>
        <p:txBody>
          <a:bodyPr>
            <a:normAutofit/>
          </a:bodyPr>
          <a:lstStyle/>
          <a:p>
            <a:r>
              <a:rPr lang="nl-BE" sz="2000" dirty="0"/>
              <a:t>Alle slides en cursusmateriaal zijn auteursrechtelijk beschermd. </a:t>
            </a:r>
          </a:p>
          <a:p>
            <a:r>
              <a:rPr lang="nl-BE" sz="2000" dirty="0"/>
              <a:t>Het is niet toegelaten om (delen van) studiemateriaal (bv. cursusteksten, slides, oefeningen, voorbeelden examenvragen) dat een student in het kader van zijn/haar opleiding gratis of tegen betaling heeft verkregen, digitaal of op andere wijze te multipliceren en aan anderen gratis of tegen betaling ter beschikking te stellen, tenzij met uitdrukkelijke toestemming van de auteur. Commercieel gebruik door studenten van studiemateriaal is steeds verboden. Studenten die deze regel overtreden stellen zich bloot aan het tuchtreglement. </a:t>
            </a:r>
            <a:endParaRPr lang="en-US" sz="2000" dirty="0"/>
          </a:p>
          <a:p>
            <a:r>
              <a:rPr lang="nl-BE" sz="2000" dirty="0"/>
              <a:t>Ook niet-commerciële organisaties mogen geen materiaal reproduceren zonder toestemming. Ook dan is het auteursrecht geschonden. </a:t>
            </a:r>
            <a:endParaRPr lang="en-US" sz="2000" dirty="0"/>
          </a:p>
          <a:p>
            <a:r>
              <a:rPr lang="nl-BE" sz="2000" dirty="0"/>
              <a:t>Stuvia/</a:t>
            </a:r>
            <a:r>
              <a:rPr lang="nl-BE" sz="2000" dirty="0" err="1"/>
              <a:t>studocu</a:t>
            </a:r>
            <a:r>
              <a:rPr lang="nl-BE" sz="2000" dirty="0"/>
              <a:t>/… zijn platformen waar studenten samenvattingen kunnen kopen die onmiddellijk beschikbaar zijn. Dit materiaal neemt vaak letterlijk delen over van cursusmateriaal en boeken, ontwikkeld door docenten, zodat het auteursrecht wordt geschonden. </a:t>
            </a:r>
          </a:p>
          <a:p>
            <a:endParaRPr lang="nl-BE" sz="2000" dirty="0"/>
          </a:p>
          <a:p>
            <a:r>
              <a:rPr lang="nl-BE" sz="2000" dirty="0"/>
              <a:t>Geen audio- of </a:t>
            </a:r>
            <a:r>
              <a:rPr lang="nl-BE" sz="2000" dirty="0" err="1"/>
              <a:t>videorecording</a:t>
            </a:r>
            <a:endParaRPr lang="en-US" sz="2000" dirty="0"/>
          </a:p>
          <a:p>
            <a:endParaRPr lang="nl-BE" sz="2000" dirty="0"/>
          </a:p>
        </p:txBody>
      </p:sp>
      <p:sp>
        <p:nvSpPr>
          <p:cNvPr id="4" name="Slide Number Placeholder 3">
            <a:extLst>
              <a:ext uri="{FF2B5EF4-FFF2-40B4-BE49-F238E27FC236}">
                <a16:creationId xmlns:a16="http://schemas.microsoft.com/office/drawing/2014/main" id="{ECDD30DE-019D-48BD-B882-0B81A71DDE47}"/>
              </a:ext>
            </a:extLst>
          </p:cNvPr>
          <p:cNvSpPr>
            <a:spLocks noGrp="1"/>
          </p:cNvSpPr>
          <p:nvPr>
            <p:ph type="sldNum" sz="quarter" idx="12"/>
          </p:nvPr>
        </p:nvSpPr>
        <p:spPr/>
        <p:txBody>
          <a:bodyPr/>
          <a:lstStyle/>
          <a:p>
            <a:fld id="{7AE184E0-0BD4-4705-A12B-9B71DDE63301}" type="slidenum">
              <a:rPr lang="en-GB" noProof="0" smtClean="0"/>
              <a:t>2</a:t>
            </a:fld>
            <a:endParaRPr lang="en-GB" noProof="0" dirty="0"/>
          </a:p>
        </p:txBody>
      </p:sp>
      <p:sp>
        <p:nvSpPr>
          <p:cNvPr id="5" name="Content Placeholder 4">
            <a:extLst>
              <a:ext uri="{FF2B5EF4-FFF2-40B4-BE49-F238E27FC236}">
                <a16:creationId xmlns:a16="http://schemas.microsoft.com/office/drawing/2014/main" id="{8C3917F9-B551-4763-8511-3F32C5390E5B}"/>
              </a:ext>
            </a:extLst>
          </p:cNvPr>
          <p:cNvSpPr>
            <a:spLocks noGrp="1"/>
          </p:cNvSpPr>
          <p:nvPr>
            <p:ph idx="13"/>
          </p:nvPr>
        </p:nvSpPr>
        <p:spPr/>
        <p:txBody>
          <a:bodyPr/>
          <a:lstStyle/>
          <a:p>
            <a:endParaRPr lang="nl-BE"/>
          </a:p>
        </p:txBody>
      </p:sp>
      <p:pic>
        <p:nvPicPr>
          <p:cNvPr id="6" name="Content Placeholder 8">
            <a:extLst>
              <a:ext uri="{FF2B5EF4-FFF2-40B4-BE49-F238E27FC236}">
                <a16:creationId xmlns:a16="http://schemas.microsoft.com/office/drawing/2014/main" id="{0ED38CE2-FDCE-4F11-9FD2-28CEA7271BC9}"/>
              </a:ext>
            </a:extLst>
          </p:cNvPr>
          <p:cNvPicPr>
            <a:picLocks noChangeAspect="1"/>
          </p:cNvPicPr>
          <p:nvPr/>
        </p:nvPicPr>
        <p:blipFill>
          <a:blip r:embed="rId4"/>
          <a:stretch>
            <a:fillRect/>
          </a:stretch>
        </p:blipFill>
        <p:spPr bwMode="auto">
          <a:xfrm>
            <a:off x="6010507" y="6762752"/>
            <a:ext cx="2804294" cy="140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a:extLst>
              <a:ext uri="{FF2B5EF4-FFF2-40B4-BE49-F238E27FC236}">
                <a16:creationId xmlns:a16="http://schemas.microsoft.com/office/drawing/2014/main" id="{6C9795D9-7173-4E03-B0B8-C97E27507968}"/>
              </a:ext>
            </a:extLst>
          </p:cNvPr>
          <p:cNvGrpSpPr/>
          <p:nvPr/>
        </p:nvGrpSpPr>
        <p:grpSpPr>
          <a:xfrm>
            <a:off x="7598536" y="6991816"/>
            <a:ext cx="1601220" cy="1205542"/>
            <a:chOff x="2924575" y="2479466"/>
            <a:chExt cx="4288938" cy="3239544"/>
          </a:xfrm>
        </p:grpSpPr>
        <p:cxnSp>
          <p:nvCxnSpPr>
            <p:cNvPr id="8" name="Straight Connector 7">
              <a:extLst>
                <a:ext uri="{FF2B5EF4-FFF2-40B4-BE49-F238E27FC236}">
                  <a16:creationId xmlns:a16="http://schemas.microsoft.com/office/drawing/2014/main" id="{6A60EB67-0D95-46D3-862D-16CD30EF9F2D}"/>
                </a:ext>
              </a:extLst>
            </p:cNvPr>
            <p:cNvCxnSpPr/>
            <p:nvPr/>
          </p:nvCxnSpPr>
          <p:spPr>
            <a:xfrm>
              <a:off x="3626170" y="2479466"/>
              <a:ext cx="3529263" cy="3060129"/>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4BDC93F-4FB8-4E2E-9BE0-5DE1D64DC68B}"/>
                </a:ext>
              </a:extLst>
            </p:cNvPr>
            <p:cNvCxnSpPr/>
            <p:nvPr/>
          </p:nvCxnSpPr>
          <p:spPr>
            <a:xfrm flipV="1">
              <a:off x="2924575" y="2479466"/>
              <a:ext cx="4288938" cy="3239544"/>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B9A12F4-45A2-4235-925D-4EEC84CE57B1}"/>
              </a:ext>
            </a:extLst>
          </p:cNvPr>
          <p:cNvGrpSpPr/>
          <p:nvPr/>
        </p:nvGrpSpPr>
        <p:grpSpPr>
          <a:xfrm>
            <a:off x="11166284" y="7147933"/>
            <a:ext cx="1356536" cy="1097500"/>
            <a:chOff x="2924575" y="2479466"/>
            <a:chExt cx="4288938" cy="3239544"/>
          </a:xfrm>
        </p:grpSpPr>
        <p:cxnSp>
          <p:nvCxnSpPr>
            <p:cNvPr id="11" name="Straight Connector 10">
              <a:extLst>
                <a:ext uri="{FF2B5EF4-FFF2-40B4-BE49-F238E27FC236}">
                  <a16:creationId xmlns:a16="http://schemas.microsoft.com/office/drawing/2014/main" id="{C3BAB5F8-035C-4F52-81CD-E3E96D1E0E3F}"/>
                </a:ext>
              </a:extLst>
            </p:cNvPr>
            <p:cNvCxnSpPr/>
            <p:nvPr/>
          </p:nvCxnSpPr>
          <p:spPr>
            <a:xfrm>
              <a:off x="3626170" y="2479466"/>
              <a:ext cx="3529263" cy="3060129"/>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E62B6F-AEA0-4910-BF71-CDD50150991B}"/>
                </a:ext>
              </a:extLst>
            </p:cNvPr>
            <p:cNvCxnSpPr/>
            <p:nvPr/>
          </p:nvCxnSpPr>
          <p:spPr>
            <a:xfrm flipV="1">
              <a:off x="2924575" y="2479466"/>
              <a:ext cx="4288938" cy="3239544"/>
            </a:xfrm>
            <a:prstGeom prst="line">
              <a:avLst/>
            </a:prstGeom>
            <a:ln w="7620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92208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22A5B-DC8C-49BC-963D-B39DE031546E}"/>
              </a:ext>
            </a:extLst>
          </p:cNvPr>
          <p:cNvSpPr>
            <a:spLocks noGrp="1"/>
          </p:cNvSpPr>
          <p:nvPr>
            <p:ph type="title"/>
          </p:nvPr>
        </p:nvSpPr>
        <p:spPr>
          <a:solidFill>
            <a:srgbClr val="80C0E0"/>
          </a:solidFill>
        </p:spPr>
        <p:txBody>
          <a:bodyPr/>
          <a:lstStyle/>
          <a:p>
            <a:r>
              <a:rPr lang="nl-BE" dirty="0"/>
              <a:t>De zes-stappen-procedure bij </a:t>
            </a:r>
            <a:r>
              <a:rPr lang="nl-BE" dirty="0" err="1"/>
              <a:t>inferentiële</a:t>
            </a:r>
            <a:r>
              <a:rPr lang="nl-BE" dirty="0"/>
              <a:t> statistiek</a:t>
            </a:r>
          </a:p>
        </p:txBody>
      </p:sp>
      <p:sp>
        <p:nvSpPr>
          <p:cNvPr id="3" name="Tijdelijke aanduiding voor inhoud 2">
            <a:extLst>
              <a:ext uri="{FF2B5EF4-FFF2-40B4-BE49-F238E27FC236}">
                <a16:creationId xmlns:a16="http://schemas.microsoft.com/office/drawing/2014/main" id="{46F8B0F8-2FD6-4F11-BB59-EB7A4FBCF82B}"/>
              </a:ext>
            </a:extLst>
          </p:cNvPr>
          <p:cNvSpPr>
            <a:spLocks noGrp="1"/>
          </p:cNvSpPr>
          <p:nvPr>
            <p:ph idx="1"/>
          </p:nvPr>
        </p:nvSpPr>
        <p:spPr/>
        <p:txBody>
          <a:bodyPr>
            <a:normAutofit/>
          </a:bodyPr>
          <a:lstStyle/>
          <a:p>
            <a:pPr marL="86400" indent="0">
              <a:buNone/>
            </a:pPr>
            <a:r>
              <a:rPr lang="nl-BE" b="1" dirty="0"/>
              <a:t>Stap 2. </a:t>
            </a:r>
            <a:r>
              <a:rPr lang="nl-BE" dirty="0"/>
              <a:t>Navigeer door de flowchart o.b.v. info uit stap 1</a:t>
            </a:r>
          </a:p>
        </p:txBody>
      </p:sp>
      <p:sp>
        <p:nvSpPr>
          <p:cNvPr id="4" name="Tijdelijke aanduiding voor dianummer 3">
            <a:extLst>
              <a:ext uri="{FF2B5EF4-FFF2-40B4-BE49-F238E27FC236}">
                <a16:creationId xmlns:a16="http://schemas.microsoft.com/office/drawing/2014/main" id="{75601CDE-980B-47A7-AA0C-CE98F8225D21}"/>
              </a:ext>
            </a:extLst>
          </p:cNvPr>
          <p:cNvSpPr>
            <a:spLocks noGrp="1"/>
          </p:cNvSpPr>
          <p:nvPr>
            <p:ph type="sldNum" sz="quarter" idx="12"/>
          </p:nvPr>
        </p:nvSpPr>
        <p:spPr/>
        <p:txBody>
          <a:bodyPr/>
          <a:lstStyle/>
          <a:p>
            <a:fld id="{7AE184E0-0BD4-4705-A12B-9B71DDE63301}" type="slidenum">
              <a:rPr lang="en-GB" noProof="0" smtClean="0"/>
              <a:t>20</a:t>
            </a:fld>
            <a:endParaRPr lang="en-GB" noProof="0" dirty="0"/>
          </a:p>
        </p:txBody>
      </p:sp>
      <p:sp>
        <p:nvSpPr>
          <p:cNvPr id="5" name="Tijdelijke aanduiding voor inhoud 4">
            <a:extLst>
              <a:ext uri="{FF2B5EF4-FFF2-40B4-BE49-F238E27FC236}">
                <a16:creationId xmlns:a16="http://schemas.microsoft.com/office/drawing/2014/main" id="{6064FBD1-E624-4AAD-A402-7AB36082C293}"/>
              </a:ext>
            </a:extLst>
          </p:cNvPr>
          <p:cNvSpPr>
            <a:spLocks noGrp="1"/>
          </p:cNvSpPr>
          <p:nvPr>
            <p:ph idx="13"/>
          </p:nvPr>
        </p:nvSpPr>
        <p:spPr/>
        <p:txBody>
          <a:bodyPr/>
          <a:lstStyle/>
          <a:p>
            <a:endParaRPr lang="nl-BE"/>
          </a:p>
        </p:txBody>
      </p:sp>
      <p:pic>
        <p:nvPicPr>
          <p:cNvPr id="6" name="Afbeelding 5">
            <a:extLst>
              <a:ext uri="{FF2B5EF4-FFF2-40B4-BE49-F238E27FC236}">
                <a16:creationId xmlns:a16="http://schemas.microsoft.com/office/drawing/2014/main" id="{D51C5C86-CA96-4F80-8937-BBA2BED529DE}"/>
              </a:ext>
            </a:extLst>
          </p:cNvPr>
          <p:cNvPicPr>
            <a:picLocks noChangeAspect="1"/>
          </p:cNvPicPr>
          <p:nvPr/>
        </p:nvPicPr>
        <p:blipFill>
          <a:blip r:embed="rId3"/>
          <a:stretch>
            <a:fillRect/>
          </a:stretch>
        </p:blipFill>
        <p:spPr>
          <a:xfrm>
            <a:off x="522210" y="3489481"/>
            <a:ext cx="16294253" cy="5319717"/>
          </a:xfrm>
          <a:prstGeom prst="rect">
            <a:avLst/>
          </a:prstGeom>
        </p:spPr>
      </p:pic>
    </p:spTree>
    <p:extLst>
      <p:ext uri="{BB962C8B-B14F-4D97-AF65-F5344CB8AC3E}">
        <p14:creationId xmlns:p14="http://schemas.microsoft.com/office/powerpoint/2010/main" val="249520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22A5B-DC8C-49BC-963D-B39DE031546E}"/>
              </a:ext>
            </a:extLst>
          </p:cNvPr>
          <p:cNvSpPr>
            <a:spLocks noGrp="1"/>
          </p:cNvSpPr>
          <p:nvPr>
            <p:ph type="title"/>
          </p:nvPr>
        </p:nvSpPr>
        <p:spPr>
          <a:solidFill>
            <a:srgbClr val="80C0E0"/>
          </a:solidFill>
        </p:spPr>
        <p:txBody>
          <a:bodyPr/>
          <a:lstStyle/>
          <a:p>
            <a:r>
              <a:rPr lang="nl-BE" dirty="0"/>
              <a:t>De zes-stappen-procedure bij </a:t>
            </a:r>
            <a:r>
              <a:rPr lang="nl-BE" dirty="0" err="1"/>
              <a:t>inferentiële</a:t>
            </a:r>
            <a:r>
              <a:rPr lang="nl-BE" dirty="0"/>
              <a:t> statistiek</a:t>
            </a:r>
          </a:p>
        </p:txBody>
      </p:sp>
      <p:sp>
        <p:nvSpPr>
          <p:cNvPr id="3" name="Tijdelijke aanduiding voor inhoud 2">
            <a:extLst>
              <a:ext uri="{FF2B5EF4-FFF2-40B4-BE49-F238E27FC236}">
                <a16:creationId xmlns:a16="http://schemas.microsoft.com/office/drawing/2014/main" id="{46F8B0F8-2FD6-4F11-BB59-EB7A4FBCF82B}"/>
              </a:ext>
            </a:extLst>
          </p:cNvPr>
          <p:cNvSpPr>
            <a:spLocks noGrp="1"/>
          </p:cNvSpPr>
          <p:nvPr>
            <p:ph idx="1"/>
          </p:nvPr>
        </p:nvSpPr>
        <p:spPr/>
        <p:txBody>
          <a:bodyPr>
            <a:normAutofit/>
          </a:bodyPr>
          <a:lstStyle/>
          <a:p>
            <a:pPr marL="86400" indent="0">
              <a:buNone/>
            </a:pPr>
            <a:r>
              <a:rPr lang="nl-BE" b="1" dirty="0"/>
              <a:t>Stap 3. </a:t>
            </a:r>
            <a:r>
              <a:rPr lang="nl-BE" dirty="0"/>
              <a:t>Kijk naar de verwoording in de onderzoeksvraag om te weten welke van de statistische toetsen je moet gebruiken.</a:t>
            </a:r>
          </a:p>
          <a:p>
            <a:pPr marL="86400" indent="0">
              <a:buNone/>
            </a:pPr>
            <a:endParaRPr lang="nl-BE" dirty="0"/>
          </a:p>
          <a:p>
            <a:r>
              <a:rPr lang="nl-BE" b="1" dirty="0">
                <a:solidFill>
                  <a:srgbClr val="7030A0"/>
                </a:solidFill>
              </a:rPr>
              <a:t>‘Verband’</a:t>
            </a:r>
          </a:p>
          <a:p>
            <a:pPr lvl="1"/>
            <a:r>
              <a:rPr lang="nl-BE" dirty="0"/>
              <a:t>Wijst richting correlatieanalyse, niet enkelvoudige lineaire regressie</a:t>
            </a:r>
          </a:p>
          <a:p>
            <a:pPr lvl="1"/>
            <a:r>
              <a:rPr lang="nl-BE" b="1" dirty="0">
                <a:solidFill>
                  <a:srgbClr val="7030A0"/>
                </a:solidFill>
                <a:highlight>
                  <a:srgbClr val="FFFF00"/>
                </a:highlight>
              </a:rPr>
              <a:t>Pearson correlatietoets = juiste keuze</a:t>
            </a:r>
          </a:p>
        </p:txBody>
      </p:sp>
      <p:sp>
        <p:nvSpPr>
          <p:cNvPr id="4" name="Tijdelijke aanduiding voor dianummer 3">
            <a:extLst>
              <a:ext uri="{FF2B5EF4-FFF2-40B4-BE49-F238E27FC236}">
                <a16:creationId xmlns:a16="http://schemas.microsoft.com/office/drawing/2014/main" id="{75601CDE-980B-47A7-AA0C-CE98F8225D21}"/>
              </a:ext>
            </a:extLst>
          </p:cNvPr>
          <p:cNvSpPr>
            <a:spLocks noGrp="1"/>
          </p:cNvSpPr>
          <p:nvPr>
            <p:ph type="sldNum" sz="quarter" idx="12"/>
          </p:nvPr>
        </p:nvSpPr>
        <p:spPr/>
        <p:txBody>
          <a:bodyPr/>
          <a:lstStyle/>
          <a:p>
            <a:fld id="{7AE184E0-0BD4-4705-A12B-9B71DDE63301}" type="slidenum">
              <a:rPr lang="en-GB" noProof="0" smtClean="0"/>
              <a:t>21</a:t>
            </a:fld>
            <a:endParaRPr lang="en-GB" noProof="0" dirty="0"/>
          </a:p>
        </p:txBody>
      </p:sp>
      <p:sp>
        <p:nvSpPr>
          <p:cNvPr id="5" name="Tijdelijke aanduiding voor inhoud 4">
            <a:extLst>
              <a:ext uri="{FF2B5EF4-FFF2-40B4-BE49-F238E27FC236}">
                <a16:creationId xmlns:a16="http://schemas.microsoft.com/office/drawing/2014/main" id="{6064FBD1-E624-4AAD-A402-7AB36082C293}"/>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64756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22A5B-DC8C-49BC-963D-B39DE031546E}"/>
              </a:ext>
            </a:extLst>
          </p:cNvPr>
          <p:cNvSpPr>
            <a:spLocks noGrp="1"/>
          </p:cNvSpPr>
          <p:nvPr>
            <p:ph type="title"/>
          </p:nvPr>
        </p:nvSpPr>
        <p:spPr/>
        <p:txBody>
          <a:bodyPr/>
          <a:lstStyle/>
          <a:p>
            <a:r>
              <a:rPr lang="nl-BE" dirty="0">
                <a:solidFill>
                  <a:srgbClr val="5D9CC7"/>
                </a:solidFill>
              </a:rPr>
              <a:t>De zes-stappen-procedure bij </a:t>
            </a:r>
            <a:r>
              <a:rPr lang="nl-BE" dirty="0" err="1">
                <a:solidFill>
                  <a:srgbClr val="5D9CC7"/>
                </a:solidFill>
              </a:rPr>
              <a:t>inferentiële</a:t>
            </a:r>
            <a:r>
              <a:rPr lang="nl-BE" dirty="0">
                <a:solidFill>
                  <a:srgbClr val="5D9CC7"/>
                </a:solidFill>
              </a:rPr>
              <a:t> statistiek</a:t>
            </a:r>
          </a:p>
        </p:txBody>
      </p:sp>
      <p:sp>
        <p:nvSpPr>
          <p:cNvPr id="3" name="Tijdelijke aanduiding voor inhoud 2">
            <a:extLst>
              <a:ext uri="{FF2B5EF4-FFF2-40B4-BE49-F238E27FC236}">
                <a16:creationId xmlns:a16="http://schemas.microsoft.com/office/drawing/2014/main" id="{46F8B0F8-2FD6-4F11-BB59-EB7A4FBCF82B}"/>
              </a:ext>
            </a:extLst>
          </p:cNvPr>
          <p:cNvSpPr>
            <a:spLocks noGrp="1"/>
          </p:cNvSpPr>
          <p:nvPr>
            <p:ph idx="1"/>
          </p:nvPr>
        </p:nvSpPr>
        <p:spPr/>
        <p:txBody>
          <a:bodyPr/>
          <a:lstStyle/>
          <a:p>
            <a:pPr marL="86400" indent="0">
              <a:buNone/>
            </a:pPr>
            <a:r>
              <a:rPr lang="nl-BE" b="1" dirty="0"/>
              <a:t>Oefening Flowchart gebruiken (zie codeboek p.549 ev.)</a:t>
            </a:r>
          </a:p>
          <a:p>
            <a:pPr marL="86400" indent="0">
              <a:buNone/>
            </a:pPr>
            <a:endParaRPr lang="nl-BE" b="1" dirty="0"/>
          </a:p>
          <a:p>
            <a:r>
              <a:rPr lang="nl-BE" dirty="0"/>
              <a:t>Welke statistische toets gebruik je om de volgende onderzoeksvraag te beantwoorden? </a:t>
            </a:r>
            <a:r>
              <a:rPr lang="nl-BE" b="1" u="sng" dirty="0"/>
              <a:t>Ga ervan uit dat aan de assumpties voldaan is. </a:t>
            </a:r>
          </a:p>
          <a:p>
            <a:pPr marL="86400" indent="0">
              <a:buNone/>
            </a:pPr>
            <a:r>
              <a:rPr lang="nl-BE" b="1" dirty="0">
                <a:solidFill>
                  <a:srgbClr val="C00000"/>
                </a:solidFill>
                <a:highlight>
                  <a:srgbClr val="FFFF00"/>
                </a:highlight>
              </a:rPr>
              <a:t>Is er een verband tussen Nationaliteit (W1_Nationaliteit) en het al dan niet hebben van een gezondheidsprobleem (W1_Handicap)?</a:t>
            </a:r>
          </a:p>
          <a:p>
            <a:pPr marL="86400" indent="0">
              <a:buNone/>
            </a:pPr>
            <a:endParaRPr lang="nl-BE" b="1" dirty="0"/>
          </a:p>
        </p:txBody>
      </p:sp>
      <p:sp>
        <p:nvSpPr>
          <p:cNvPr id="4" name="Tijdelijke aanduiding voor dianummer 3">
            <a:extLst>
              <a:ext uri="{FF2B5EF4-FFF2-40B4-BE49-F238E27FC236}">
                <a16:creationId xmlns:a16="http://schemas.microsoft.com/office/drawing/2014/main" id="{75601CDE-980B-47A7-AA0C-CE98F8225D21}"/>
              </a:ext>
            </a:extLst>
          </p:cNvPr>
          <p:cNvSpPr>
            <a:spLocks noGrp="1"/>
          </p:cNvSpPr>
          <p:nvPr>
            <p:ph type="sldNum" sz="quarter" idx="12"/>
          </p:nvPr>
        </p:nvSpPr>
        <p:spPr/>
        <p:txBody>
          <a:bodyPr/>
          <a:lstStyle/>
          <a:p>
            <a:fld id="{7AE184E0-0BD4-4705-A12B-9B71DDE63301}" type="slidenum">
              <a:rPr lang="en-GB" noProof="0" smtClean="0"/>
              <a:t>22</a:t>
            </a:fld>
            <a:endParaRPr lang="en-GB" noProof="0" dirty="0"/>
          </a:p>
        </p:txBody>
      </p:sp>
      <p:sp>
        <p:nvSpPr>
          <p:cNvPr id="5" name="Tijdelijke aanduiding voor inhoud 4">
            <a:extLst>
              <a:ext uri="{FF2B5EF4-FFF2-40B4-BE49-F238E27FC236}">
                <a16:creationId xmlns:a16="http://schemas.microsoft.com/office/drawing/2014/main" id="{6064FBD1-E624-4AAD-A402-7AB36082C293}"/>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000421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22A5B-DC8C-49BC-963D-B39DE031546E}"/>
              </a:ext>
            </a:extLst>
          </p:cNvPr>
          <p:cNvSpPr>
            <a:spLocks noGrp="1"/>
          </p:cNvSpPr>
          <p:nvPr>
            <p:ph type="title"/>
          </p:nvPr>
        </p:nvSpPr>
        <p:spPr>
          <a:solidFill>
            <a:srgbClr val="80C0E0"/>
          </a:solidFill>
        </p:spPr>
        <p:txBody>
          <a:bodyPr/>
          <a:lstStyle/>
          <a:p>
            <a:r>
              <a:rPr lang="nl-BE" dirty="0"/>
              <a:t>De zes-stappen-procedure bij </a:t>
            </a:r>
            <a:r>
              <a:rPr lang="nl-BE" dirty="0" err="1"/>
              <a:t>inferentiële</a:t>
            </a:r>
            <a:r>
              <a:rPr lang="nl-BE" dirty="0"/>
              <a:t> statistiek</a:t>
            </a:r>
          </a:p>
        </p:txBody>
      </p:sp>
      <p:sp>
        <p:nvSpPr>
          <p:cNvPr id="3" name="Tijdelijke aanduiding voor inhoud 2">
            <a:extLst>
              <a:ext uri="{FF2B5EF4-FFF2-40B4-BE49-F238E27FC236}">
                <a16:creationId xmlns:a16="http://schemas.microsoft.com/office/drawing/2014/main" id="{46F8B0F8-2FD6-4F11-BB59-EB7A4FBCF82B}"/>
              </a:ext>
            </a:extLst>
          </p:cNvPr>
          <p:cNvSpPr>
            <a:spLocks noGrp="1"/>
          </p:cNvSpPr>
          <p:nvPr>
            <p:ph idx="1"/>
          </p:nvPr>
        </p:nvSpPr>
        <p:spPr/>
        <p:txBody>
          <a:bodyPr>
            <a:normAutofit/>
          </a:bodyPr>
          <a:lstStyle/>
          <a:p>
            <a:pPr marL="86400" indent="0">
              <a:buNone/>
            </a:pPr>
            <a:r>
              <a:rPr lang="nl-BE" b="1" dirty="0"/>
              <a:t>Stap 1. </a:t>
            </a:r>
            <a:r>
              <a:rPr lang="nl-BE" dirty="0"/>
              <a:t>Ontleed de onderzoeksvraag aan de hand van de drie bepalende factoren.</a:t>
            </a:r>
          </a:p>
          <a:p>
            <a:pPr marL="1234350" lvl="1" indent="-514350">
              <a:buFont typeface="+mj-lt"/>
              <a:buAutoNum type="arabicPeriod"/>
            </a:pPr>
            <a:r>
              <a:rPr lang="nl-BE" b="1" dirty="0"/>
              <a:t>Hoeveel variabelen bevat mijn onderzoeksvraag?</a:t>
            </a:r>
          </a:p>
          <a:p>
            <a:pPr marL="1234350" lvl="1" indent="-514350">
              <a:buFont typeface="+mj-lt"/>
              <a:buAutoNum type="arabicPeriod"/>
            </a:pPr>
            <a:endParaRPr lang="nl-BE" dirty="0"/>
          </a:p>
          <a:p>
            <a:pPr marL="1234350" lvl="1" indent="-514350">
              <a:buFont typeface="+mj-lt"/>
              <a:buAutoNum type="arabicPeriod"/>
            </a:pPr>
            <a:r>
              <a:rPr lang="nl-BE" b="1" dirty="0"/>
              <a:t>Welk meetniveau hebben de variabelen in mijn onderzoeksvraag?</a:t>
            </a:r>
            <a:endParaRPr lang="nl-BE" dirty="0"/>
          </a:p>
          <a:p>
            <a:pPr marL="1778400" lvl="3" indent="0">
              <a:buNone/>
            </a:pPr>
            <a:endParaRPr lang="nl-BE" dirty="0"/>
          </a:p>
          <a:p>
            <a:pPr marL="1234350" lvl="1" indent="-514350">
              <a:buFont typeface="+mj-lt"/>
              <a:buAutoNum type="arabicPeriod"/>
            </a:pPr>
            <a:r>
              <a:rPr lang="nl-BE" b="1" dirty="0"/>
              <a:t>Welke rol vervullen de variabelen?</a:t>
            </a:r>
            <a:endParaRPr lang="nl-BE" dirty="0"/>
          </a:p>
        </p:txBody>
      </p:sp>
      <p:sp>
        <p:nvSpPr>
          <p:cNvPr id="4" name="Tijdelijke aanduiding voor dianummer 3">
            <a:extLst>
              <a:ext uri="{FF2B5EF4-FFF2-40B4-BE49-F238E27FC236}">
                <a16:creationId xmlns:a16="http://schemas.microsoft.com/office/drawing/2014/main" id="{75601CDE-980B-47A7-AA0C-CE98F8225D21}"/>
              </a:ext>
            </a:extLst>
          </p:cNvPr>
          <p:cNvSpPr>
            <a:spLocks noGrp="1"/>
          </p:cNvSpPr>
          <p:nvPr>
            <p:ph type="sldNum" sz="quarter" idx="12"/>
          </p:nvPr>
        </p:nvSpPr>
        <p:spPr/>
        <p:txBody>
          <a:bodyPr/>
          <a:lstStyle/>
          <a:p>
            <a:fld id="{7AE184E0-0BD4-4705-A12B-9B71DDE63301}" type="slidenum">
              <a:rPr lang="en-GB" noProof="0" smtClean="0"/>
              <a:t>23</a:t>
            </a:fld>
            <a:endParaRPr lang="en-GB" noProof="0" dirty="0"/>
          </a:p>
        </p:txBody>
      </p:sp>
      <p:sp>
        <p:nvSpPr>
          <p:cNvPr id="5" name="Tijdelijke aanduiding voor inhoud 4">
            <a:extLst>
              <a:ext uri="{FF2B5EF4-FFF2-40B4-BE49-F238E27FC236}">
                <a16:creationId xmlns:a16="http://schemas.microsoft.com/office/drawing/2014/main" id="{6064FBD1-E624-4AAD-A402-7AB36082C293}"/>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163020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4AB48D-DB45-1C82-28E2-DA3FFD909151}"/>
              </a:ext>
            </a:extLst>
          </p:cNvPr>
          <p:cNvSpPr>
            <a:spLocks noGrp="1"/>
          </p:cNvSpPr>
          <p:nvPr>
            <p:ph type="title"/>
          </p:nvPr>
        </p:nvSpPr>
        <p:spPr/>
        <p:txBody>
          <a:bodyPr/>
          <a:lstStyle/>
          <a:p>
            <a:r>
              <a:rPr lang="nl-NL" dirty="0"/>
              <a:t>Voorbeeld examenvraag</a:t>
            </a:r>
          </a:p>
        </p:txBody>
      </p:sp>
      <p:sp>
        <p:nvSpPr>
          <p:cNvPr id="3" name="Tijdelijke aanduiding voor inhoud 2">
            <a:extLst>
              <a:ext uri="{FF2B5EF4-FFF2-40B4-BE49-F238E27FC236}">
                <a16:creationId xmlns:a16="http://schemas.microsoft.com/office/drawing/2014/main" id="{C7A99FFE-F551-980F-C808-E9AD50D2FD2E}"/>
              </a:ext>
            </a:extLst>
          </p:cNvPr>
          <p:cNvSpPr>
            <a:spLocks noGrp="1"/>
          </p:cNvSpPr>
          <p:nvPr>
            <p:ph idx="1"/>
          </p:nvPr>
        </p:nvSpPr>
        <p:spPr/>
        <p:txBody>
          <a:bodyPr/>
          <a:lstStyle/>
          <a:p>
            <a:r>
              <a:rPr lang="nl-NL" b="1" dirty="0"/>
              <a:t>Welke statistische toets gebruik je om de onderzoeksvraag te beantwoorden. Je mag ervanuit gaan dat aan de assumpties is voldaan. </a:t>
            </a:r>
          </a:p>
          <a:p>
            <a:pPr algn="ctr"/>
            <a:r>
              <a:rPr lang="nl-NL" b="1" i="1" dirty="0">
                <a:solidFill>
                  <a:srgbClr val="C00000"/>
                </a:solidFill>
              </a:rPr>
              <a:t>Is er een verband tussen Nationaliteit en het al dan niet hebben van een gezondheidsprobleem?</a:t>
            </a:r>
          </a:p>
          <a:p>
            <a:endParaRPr lang="nl-NL" dirty="0"/>
          </a:p>
          <a:p>
            <a:endParaRPr lang="nl-NL" dirty="0"/>
          </a:p>
          <a:p>
            <a:r>
              <a:rPr lang="nl-NL" dirty="0"/>
              <a:t>Pearson correlatietoets.</a:t>
            </a:r>
          </a:p>
          <a:p>
            <a:r>
              <a:rPr lang="nl-NL" dirty="0"/>
              <a:t>Onafhankelijke t-toets.</a:t>
            </a:r>
          </a:p>
          <a:p>
            <a:r>
              <a:rPr lang="nl-NL" dirty="0"/>
              <a:t>Enkelvoudige lineaire regressie.</a:t>
            </a:r>
          </a:p>
          <a:p>
            <a:r>
              <a:rPr lang="nl-NL" dirty="0"/>
              <a:t>Logistische regressie.</a:t>
            </a:r>
          </a:p>
          <a:p>
            <a:r>
              <a:rPr lang="nl-NL" dirty="0"/>
              <a:t>Chi-kwadraattoets.</a:t>
            </a:r>
          </a:p>
        </p:txBody>
      </p:sp>
      <p:sp>
        <p:nvSpPr>
          <p:cNvPr id="4" name="Tijdelijke aanduiding voor dianummer 3">
            <a:extLst>
              <a:ext uri="{FF2B5EF4-FFF2-40B4-BE49-F238E27FC236}">
                <a16:creationId xmlns:a16="http://schemas.microsoft.com/office/drawing/2014/main" id="{6FF47650-297C-0132-A1DF-F3540DCAC4F7}"/>
              </a:ext>
            </a:extLst>
          </p:cNvPr>
          <p:cNvSpPr>
            <a:spLocks noGrp="1"/>
          </p:cNvSpPr>
          <p:nvPr>
            <p:ph type="sldNum" sz="quarter" idx="12"/>
          </p:nvPr>
        </p:nvSpPr>
        <p:spPr/>
        <p:txBody>
          <a:bodyPr/>
          <a:lstStyle/>
          <a:p>
            <a:fld id="{7AE184E0-0BD4-4705-A12B-9B71DDE63301}" type="slidenum">
              <a:rPr lang="en-GB" noProof="0" smtClean="0"/>
              <a:t>24</a:t>
            </a:fld>
            <a:endParaRPr lang="en-GB" noProof="0" dirty="0"/>
          </a:p>
        </p:txBody>
      </p:sp>
      <p:sp>
        <p:nvSpPr>
          <p:cNvPr id="5" name="Tijdelijke aanduiding voor inhoud 4">
            <a:extLst>
              <a:ext uri="{FF2B5EF4-FFF2-40B4-BE49-F238E27FC236}">
                <a16:creationId xmlns:a16="http://schemas.microsoft.com/office/drawing/2014/main" id="{C25245D7-00D3-5E6B-6EDF-2419DBACAC40}"/>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2970259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22A5B-DC8C-49BC-963D-B39DE031546E}"/>
              </a:ext>
            </a:extLst>
          </p:cNvPr>
          <p:cNvSpPr>
            <a:spLocks noGrp="1"/>
          </p:cNvSpPr>
          <p:nvPr>
            <p:ph type="title"/>
          </p:nvPr>
        </p:nvSpPr>
        <p:spPr>
          <a:solidFill>
            <a:srgbClr val="80C0E0"/>
          </a:solidFill>
        </p:spPr>
        <p:txBody>
          <a:bodyPr/>
          <a:lstStyle/>
          <a:p>
            <a:r>
              <a:rPr lang="nl-BE" dirty="0"/>
              <a:t>De zes-stappen-procedure bij </a:t>
            </a:r>
            <a:r>
              <a:rPr lang="nl-BE" dirty="0" err="1"/>
              <a:t>inferentiële</a:t>
            </a:r>
            <a:r>
              <a:rPr lang="nl-BE" dirty="0"/>
              <a:t> statistiek</a:t>
            </a:r>
          </a:p>
        </p:txBody>
      </p:sp>
      <p:sp>
        <p:nvSpPr>
          <p:cNvPr id="3" name="Tijdelijke aanduiding voor inhoud 2">
            <a:extLst>
              <a:ext uri="{FF2B5EF4-FFF2-40B4-BE49-F238E27FC236}">
                <a16:creationId xmlns:a16="http://schemas.microsoft.com/office/drawing/2014/main" id="{46F8B0F8-2FD6-4F11-BB59-EB7A4FBCF82B}"/>
              </a:ext>
            </a:extLst>
          </p:cNvPr>
          <p:cNvSpPr>
            <a:spLocks noGrp="1"/>
          </p:cNvSpPr>
          <p:nvPr>
            <p:ph idx="1"/>
          </p:nvPr>
        </p:nvSpPr>
        <p:spPr/>
        <p:txBody>
          <a:bodyPr>
            <a:normAutofit/>
          </a:bodyPr>
          <a:lstStyle/>
          <a:p>
            <a:pPr marL="86400" indent="0">
              <a:buNone/>
            </a:pPr>
            <a:r>
              <a:rPr lang="nl-BE" b="1" dirty="0"/>
              <a:t>Stap 1. </a:t>
            </a:r>
            <a:r>
              <a:rPr lang="nl-BE" dirty="0"/>
              <a:t>Ontleed de onderzoeksvraag aan de hand van de drie bepalende factoren.</a:t>
            </a:r>
          </a:p>
          <a:p>
            <a:pPr marL="1234350" lvl="1" indent="-514350">
              <a:buFont typeface="+mj-lt"/>
              <a:buAutoNum type="arabicPeriod"/>
            </a:pPr>
            <a:r>
              <a:rPr lang="nl-BE" b="1" dirty="0"/>
              <a:t>Hoeveel variabelen bevat mijn onderzoeksvraag?</a:t>
            </a:r>
          </a:p>
          <a:p>
            <a:pPr marL="1234350" lvl="1" indent="-514350">
              <a:buFont typeface="+mj-lt"/>
              <a:buAutoNum type="arabicPeriod"/>
            </a:pPr>
            <a:endParaRPr lang="nl-BE" b="1" dirty="0"/>
          </a:p>
          <a:p>
            <a:pPr marL="1234350" lvl="1" indent="-514350">
              <a:buFont typeface="+mj-lt"/>
              <a:buAutoNum type="arabicPeriod"/>
            </a:pPr>
            <a:r>
              <a:rPr lang="nl-BE" b="1" dirty="0"/>
              <a:t>Welk meetniveau hebben de variabelen in mijn onderzoeksvraag?</a:t>
            </a:r>
            <a:endParaRPr lang="nl-BE" dirty="0"/>
          </a:p>
          <a:p>
            <a:pPr marL="1778400" lvl="3" indent="0">
              <a:buNone/>
            </a:pPr>
            <a:endParaRPr lang="nl-BE" dirty="0"/>
          </a:p>
          <a:p>
            <a:pPr marL="1234350" lvl="1" indent="-514350">
              <a:buFont typeface="+mj-lt"/>
              <a:buAutoNum type="arabicPeriod"/>
            </a:pPr>
            <a:r>
              <a:rPr lang="nl-BE" b="1" dirty="0"/>
              <a:t>Welke rol vervullen de variabelen?</a:t>
            </a:r>
            <a:endParaRPr lang="nl-BE" dirty="0"/>
          </a:p>
        </p:txBody>
      </p:sp>
      <p:sp>
        <p:nvSpPr>
          <p:cNvPr id="4" name="Tijdelijke aanduiding voor dianummer 3">
            <a:extLst>
              <a:ext uri="{FF2B5EF4-FFF2-40B4-BE49-F238E27FC236}">
                <a16:creationId xmlns:a16="http://schemas.microsoft.com/office/drawing/2014/main" id="{75601CDE-980B-47A7-AA0C-CE98F8225D21}"/>
              </a:ext>
            </a:extLst>
          </p:cNvPr>
          <p:cNvSpPr>
            <a:spLocks noGrp="1"/>
          </p:cNvSpPr>
          <p:nvPr>
            <p:ph type="sldNum" sz="quarter" idx="12"/>
          </p:nvPr>
        </p:nvSpPr>
        <p:spPr/>
        <p:txBody>
          <a:bodyPr/>
          <a:lstStyle/>
          <a:p>
            <a:fld id="{7AE184E0-0BD4-4705-A12B-9B71DDE63301}" type="slidenum">
              <a:rPr lang="en-GB" noProof="0" smtClean="0"/>
              <a:t>25</a:t>
            </a:fld>
            <a:endParaRPr lang="en-GB" noProof="0" dirty="0"/>
          </a:p>
        </p:txBody>
      </p:sp>
      <p:sp>
        <p:nvSpPr>
          <p:cNvPr id="5" name="Tijdelijke aanduiding voor inhoud 4">
            <a:extLst>
              <a:ext uri="{FF2B5EF4-FFF2-40B4-BE49-F238E27FC236}">
                <a16:creationId xmlns:a16="http://schemas.microsoft.com/office/drawing/2014/main" id="{6064FBD1-E624-4AAD-A402-7AB36082C293}"/>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460452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22A5B-DC8C-49BC-963D-B39DE031546E}"/>
              </a:ext>
            </a:extLst>
          </p:cNvPr>
          <p:cNvSpPr>
            <a:spLocks noGrp="1"/>
          </p:cNvSpPr>
          <p:nvPr>
            <p:ph type="title"/>
          </p:nvPr>
        </p:nvSpPr>
        <p:spPr>
          <a:solidFill>
            <a:srgbClr val="80C0E0"/>
          </a:solidFill>
        </p:spPr>
        <p:txBody>
          <a:bodyPr/>
          <a:lstStyle/>
          <a:p>
            <a:r>
              <a:rPr lang="nl-BE" dirty="0"/>
              <a:t>De zes-stappen-procedure bij </a:t>
            </a:r>
            <a:r>
              <a:rPr lang="nl-BE" dirty="0" err="1"/>
              <a:t>inferentiële</a:t>
            </a:r>
            <a:r>
              <a:rPr lang="nl-BE" dirty="0"/>
              <a:t> statistiek</a:t>
            </a:r>
          </a:p>
        </p:txBody>
      </p:sp>
      <p:sp>
        <p:nvSpPr>
          <p:cNvPr id="3" name="Tijdelijke aanduiding voor inhoud 2">
            <a:extLst>
              <a:ext uri="{FF2B5EF4-FFF2-40B4-BE49-F238E27FC236}">
                <a16:creationId xmlns:a16="http://schemas.microsoft.com/office/drawing/2014/main" id="{46F8B0F8-2FD6-4F11-BB59-EB7A4FBCF82B}"/>
              </a:ext>
            </a:extLst>
          </p:cNvPr>
          <p:cNvSpPr>
            <a:spLocks noGrp="1"/>
          </p:cNvSpPr>
          <p:nvPr>
            <p:ph idx="1"/>
          </p:nvPr>
        </p:nvSpPr>
        <p:spPr/>
        <p:txBody>
          <a:bodyPr>
            <a:normAutofit/>
          </a:bodyPr>
          <a:lstStyle/>
          <a:p>
            <a:pPr marL="86400" indent="0">
              <a:buNone/>
            </a:pPr>
            <a:r>
              <a:rPr lang="nl-BE" b="1" dirty="0"/>
              <a:t>Stap 1. </a:t>
            </a:r>
            <a:r>
              <a:rPr lang="nl-BE" dirty="0"/>
              <a:t>Ontleed de onderzoeksvraag aan de hand van de drie bepalende factoren.</a:t>
            </a:r>
          </a:p>
          <a:p>
            <a:pPr marL="1234350" lvl="1" indent="-514350">
              <a:buFont typeface="+mj-lt"/>
              <a:buAutoNum type="arabicPeriod"/>
            </a:pPr>
            <a:r>
              <a:rPr lang="nl-BE" b="1" dirty="0"/>
              <a:t>Hoeveel variabelen bevat mijn onderzoeksvraag?</a:t>
            </a:r>
            <a:endParaRPr lang="nl-BE" dirty="0"/>
          </a:p>
          <a:p>
            <a:pPr lvl="2"/>
            <a:r>
              <a:rPr lang="nl-BE" b="1" dirty="0">
                <a:solidFill>
                  <a:srgbClr val="C00000"/>
                </a:solidFill>
              </a:rPr>
              <a:t>Twee variabelen</a:t>
            </a:r>
          </a:p>
          <a:p>
            <a:pPr marL="1234350" lvl="1" indent="-514350">
              <a:buFont typeface="+mj-lt"/>
              <a:buAutoNum type="arabicPeriod"/>
            </a:pPr>
            <a:r>
              <a:rPr lang="nl-BE" b="1" dirty="0"/>
              <a:t>Welk meetniveau hebben de variabelen in mijn onderzoeksvraag?</a:t>
            </a:r>
            <a:endParaRPr lang="nl-BE" dirty="0"/>
          </a:p>
          <a:p>
            <a:pPr lvl="2"/>
            <a:r>
              <a:rPr lang="nl-BE" b="1" dirty="0">
                <a:solidFill>
                  <a:srgbClr val="C00000"/>
                </a:solidFill>
              </a:rPr>
              <a:t>Nationaliteit: 					    nominaal (3 categorieën)</a:t>
            </a:r>
          </a:p>
          <a:p>
            <a:pPr lvl="2"/>
            <a:r>
              <a:rPr lang="nl-BE" b="1" dirty="0">
                <a:solidFill>
                  <a:srgbClr val="C00000"/>
                </a:solidFill>
              </a:rPr>
              <a:t>Gezondheidsprobleem: 	nominaal (2 categorieën)</a:t>
            </a:r>
          </a:p>
          <a:p>
            <a:pPr marL="1778400" lvl="3" indent="0">
              <a:buNone/>
            </a:pPr>
            <a:endParaRPr lang="nl-BE" dirty="0"/>
          </a:p>
          <a:p>
            <a:pPr marL="1234350" lvl="1" indent="-514350">
              <a:buFont typeface="+mj-lt"/>
              <a:buAutoNum type="arabicPeriod"/>
            </a:pPr>
            <a:r>
              <a:rPr lang="nl-BE" b="1" dirty="0"/>
              <a:t>Welke rol vervullen de variabelen?</a:t>
            </a:r>
            <a:endParaRPr lang="nl-BE" dirty="0"/>
          </a:p>
          <a:p>
            <a:pPr lvl="2"/>
            <a:r>
              <a:rPr lang="nl-BE" b="1" dirty="0">
                <a:solidFill>
                  <a:srgbClr val="C00000"/>
                </a:solidFill>
              </a:rPr>
              <a:t>Geen specifieke rollen toegewezen aan de variabelen</a:t>
            </a:r>
          </a:p>
          <a:p>
            <a:pPr lvl="2"/>
            <a:r>
              <a:rPr lang="nl-BE" b="1" dirty="0">
                <a:solidFill>
                  <a:srgbClr val="C00000"/>
                </a:solidFill>
              </a:rPr>
              <a:t>Aannemelijk: nationaliteit (OV) </a:t>
            </a:r>
            <a:r>
              <a:rPr lang="nl-BE" b="1" dirty="0">
                <a:solidFill>
                  <a:srgbClr val="C00000"/>
                </a:solidFill>
                <a:sym typeface="Wingdings" panose="05000000000000000000" pitchFamily="2" charset="2"/>
              </a:rPr>
              <a:t> gezondheidsprobleem (AV)</a:t>
            </a:r>
            <a:endParaRPr lang="nl-BE" b="1" dirty="0">
              <a:solidFill>
                <a:srgbClr val="C00000"/>
              </a:solidFill>
            </a:endParaRPr>
          </a:p>
        </p:txBody>
      </p:sp>
      <p:sp>
        <p:nvSpPr>
          <p:cNvPr id="4" name="Tijdelijke aanduiding voor dianummer 3">
            <a:extLst>
              <a:ext uri="{FF2B5EF4-FFF2-40B4-BE49-F238E27FC236}">
                <a16:creationId xmlns:a16="http://schemas.microsoft.com/office/drawing/2014/main" id="{75601CDE-980B-47A7-AA0C-CE98F8225D21}"/>
              </a:ext>
            </a:extLst>
          </p:cNvPr>
          <p:cNvSpPr>
            <a:spLocks noGrp="1"/>
          </p:cNvSpPr>
          <p:nvPr>
            <p:ph type="sldNum" sz="quarter" idx="12"/>
          </p:nvPr>
        </p:nvSpPr>
        <p:spPr/>
        <p:txBody>
          <a:bodyPr/>
          <a:lstStyle/>
          <a:p>
            <a:fld id="{7AE184E0-0BD4-4705-A12B-9B71DDE63301}" type="slidenum">
              <a:rPr lang="en-GB" noProof="0" smtClean="0"/>
              <a:t>26</a:t>
            </a:fld>
            <a:endParaRPr lang="en-GB" noProof="0" dirty="0"/>
          </a:p>
        </p:txBody>
      </p:sp>
      <p:sp>
        <p:nvSpPr>
          <p:cNvPr id="5" name="Tijdelijke aanduiding voor inhoud 4">
            <a:extLst>
              <a:ext uri="{FF2B5EF4-FFF2-40B4-BE49-F238E27FC236}">
                <a16:creationId xmlns:a16="http://schemas.microsoft.com/office/drawing/2014/main" id="{6064FBD1-E624-4AAD-A402-7AB36082C293}"/>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65748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18D2DD5-3015-48C3-83FA-77AA63B56078}"/>
              </a:ext>
            </a:extLst>
          </p:cNvPr>
          <p:cNvSpPr>
            <a:spLocks noGrp="1"/>
          </p:cNvSpPr>
          <p:nvPr>
            <p:ph type="pic" sz="quarter" idx="12"/>
          </p:nvPr>
        </p:nvSpPr>
        <p:spPr/>
        <p:txBody>
          <a:bodyPr/>
          <a:lstStyle/>
          <a:p>
            <a:endParaRPr lang="nl-NL"/>
          </a:p>
        </p:txBody>
      </p:sp>
      <p:sp>
        <p:nvSpPr>
          <p:cNvPr id="3" name="TextBox 2">
            <a:extLst>
              <a:ext uri="{FF2B5EF4-FFF2-40B4-BE49-F238E27FC236}">
                <a16:creationId xmlns:a16="http://schemas.microsoft.com/office/drawing/2014/main" id="{8BC28D1E-BDD8-4D77-BC29-04A7017CEB76}"/>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gelijkaardige of verschillende respondenten in verschillende categorieën??</a:t>
            </a:r>
          </a:p>
        </p:txBody>
      </p:sp>
      <p:sp>
        <p:nvSpPr>
          <p:cNvPr id="4" name="Slide Number Placeholder 3">
            <a:extLst>
              <a:ext uri="{FF2B5EF4-FFF2-40B4-BE49-F238E27FC236}">
                <a16:creationId xmlns:a16="http://schemas.microsoft.com/office/drawing/2014/main" id="{F2B1EC54-5023-43DF-89B5-48C932B61BD6}"/>
              </a:ext>
            </a:extLst>
          </p:cNvPr>
          <p:cNvSpPr txBox="1">
            <a:spLocks/>
          </p:cNvSpPr>
          <p:nvPr/>
        </p:nvSpPr>
        <p:spPr>
          <a:xfrm>
            <a:off x="14669331" y="8161967"/>
            <a:ext cx="797801" cy="449396"/>
          </a:xfrm>
          <a:prstGeom prst="rect">
            <a:avLst/>
          </a:prstGeom>
        </p:spPr>
        <p:txBody>
          <a:bodyPr vert="horz" lIns="91440" tIns="45720" rIns="91440" bIns="45720" rtlCol="0">
            <a:normAutofit fontScale="47500" lnSpcReduction="20000"/>
          </a:bodyPr>
          <a:lstStyle>
            <a:lvl1pPr marL="0" indent="0" algn="l" defTabSz="1300368" rtl="0" eaLnBrk="1" latinLnBrk="0" hangingPunct="1">
              <a:lnSpc>
                <a:spcPct val="120000"/>
              </a:lnSpc>
              <a:spcBef>
                <a:spcPts val="0"/>
              </a:spcBef>
              <a:buFont typeface="Arial" panose="020B0604020202020204" pitchFamily="34" charset="0"/>
              <a:buNone/>
              <a:defRPr sz="4800" kern="1200">
                <a:solidFill>
                  <a:schemeClr val="bg1">
                    <a:lumMod val="50000"/>
                  </a:schemeClr>
                </a:solidFill>
                <a:latin typeface="+mn-lt"/>
                <a:ea typeface="+mn-ea"/>
                <a:cs typeface="+mn-cs"/>
              </a:defRPr>
            </a:lvl1pPr>
            <a:lvl2pPr marL="457200" indent="-36000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900113" indent="-45878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4133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defTabSz="476448"/>
            <a:fld id="{7AE184E0-0BD4-4705-A12B-9B71DDE63301}" type="slidenum">
              <a:rPr lang="en-GB" smtClean="0">
                <a:solidFill>
                  <a:prstClr val="black">
                    <a:tint val="75000"/>
                  </a:prstClr>
                </a:solidFill>
                <a:latin typeface="Calibri" panose="020F0502020204030204"/>
              </a:rPr>
              <a:pPr defTabSz="476448"/>
              <a:t>27</a:t>
            </a:fld>
            <a:endParaRPr lang="en-GB" dirty="0">
              <a:solidFill>
                <a:prstClr val="black">
                  <a:tint val="75000"/>
                </a:prstClr>
              </a:solidFill>
              <a:latin typeface="Calibri" panose="020F0502020204030204"/>
            </a:endParaRPr>
          </a:p>
        </p:txBody>
      </p:sp>
      <p:sp>
        <p:nvSpPr>
          <p:cNvPr id="5" name="TextBox 4">
            <a:extLst>
              <a:ext uri="{FF2B5EF4-FFF2-40B4-BE49-F238E27FC236}">
                <a16:creationId xmlns:a16="http://schemas.microsoft.com/office/drawing/2014/main" id="{17F07302-3269-4882-A209-3936D8E84DCD}"/>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 </a:t>
            </a:r>
          </a:p>
          <a:p>
            <a:pPr algn="ctr" defTabSz="476448"/>
            <a:r>
              <a:rPr lang="nl-BE" sz="940" dirty="0">
                <a:solidFill>
                  <a:prstClr val="black"/>
                </a:solidFill>
                <a:latin typeface="Calibri" panose="020F0502020204030204"/>
              </a:rPr>
              <a:t>afhankelijke variabelen</a:t>
            </a:r>
          </a:p>
        </p:txBody>
      </p:sp>
      <p:sp>
        <p:nvSpPr>
          <p:cNvPr id="6" name="TextBox 5">
            <a:extLst>
              <a:ext uri="{FF2B5EF4-FFF2-40B4-BE49-F238E27FC236}">
                <a16:creationId xmlns:a16="http://schemas.microsoft.com/office/drawing/2014/main" id="{6850856A-2B4C-46D1-8E1A-E0E24B80C588}"/>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afhankelijke variabele</a:t>
            </a:r>
          </a:p>
        </p:txBody>
      </p:sp>
      <p:sp>
        <p:nvSpPr>
          <p:cNvPr id="7" name="TextBox 6">
            <a:extLst>
              <a:ext uri="{FF2B5EF4-FFF2-40B4-BE49-F238E27FC236}">
                <a16:creationId xmlns:a16="http://schemas.microsoft.com/office/drawing/2014/main" id="{A21F89FB-E87A-47A2-9477-A2A0E8B0D4DA}"/>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a:t>
            </a:r>
          </a:p>
          <a:p>
            <a:pPr algn="ctr" defTabSz="476448"/>
            <a:r>
              <a:rPr lang="nl-BE" sz="940" dirty="0">
                <a:solidFill>
                  <a:prstClr val="black"/>
                </a:solidFill>
                <a:latin typeface="Calibri" panose="020F0502020204030204"/>
              </a:rPr>
              <a:t> onafhankelijke variabelen</a:t>
            </a:r>
          </a:p>
        </p:txBody>
      </p:sp>
      <p:sp>
        <p:nvSpPr>
          <p:cNvPr id="8" name="TextBox 7">
            <a:extLst>
              <a:ext uri="{FF2B5EF4-FFF2-40B4-BE49-F238E27FC236}">
                <a16:creationId xmlns:a16="http://schemas.microsoft.com/office/drawing/2014/main" id="{03F6525C-2281-4663-B1FA-E0F8BC132D52}"/>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onafhankelijke variabelen</a:t>
            </a:r>
          </a:p>
        </p:txBody>
      </p:sp>
      <p:sp>
        <p:nvSpPr>
          <p:cNvPr id="9" name="TextBox 8">
            <a:extLst>
              <a:ext uri="{FF2B5EF4-FFF2-40B4-BE49-F238E27FC236}">
                <a16:creationId xmlns:a16="http://schemas.microsoft.com/office/drawing/2014/main" id="{DA0F87A9-663F-496B-B3A4-DB04B00DCB96}"/>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hoeveel categorieën?</a:t>
            </a:r>
          </a:p>
        </p:txBody>
      </p:sp>
      <p:sp>
        <p:nvSpPr>
          <p:cNvPr id="10" name="Rectangle 9">
            <a:extLst>
              <a:ext uri="{FF2B5EF4-FFF2-40B4-BE49-F238E27FC236}">
                <a16:creationId xmlns:a16="http://schemas.microsoft.com/office/drawing/2014/main" id="{EED52C2B-AFD3-4AAB-BFBF-9EBDF2FE8865}"/>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1" name="Rectangle 10">
            <a:extLst>
              <a:ext uri="{FF2B5EF4-FFF2-40B4-BE49-F238E27FC236}">
                <a16:creationId xmlns:a16="http://schemas.microsoft.com/office/drawing/2014/main" id="{EC8C9A91-C6B9-473A-BED7-57435E09EA3B}"/>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cxnSp>
        <p:nvCxnSpPr>
          <p:cNvPr id="12" name="Straight Arrow Connector 11">
            <a:extLst>
              <a:ext uri="{FF2B5EF4-FFF2-40B4-BE49-F238E27FC236}">
                <a16:creationId xmlns:a16="http://schemas.microsoft.com/office/drawing/2014/main" id="{6F226889-5D2C-41FC-A5C5-B62D32E509A9}"/>
              </a:ext>
            </a:extLst>
          </p:cNvPr>
          <p:cNvCxnSpPr>
            <a:cxnSpLocks/>
            <a:stCxn id="11" idx="0"/>
            <a:endCxn id="10" idx="2"/>
          </p:cNvCxnSpPr>
          <p:nvPr/>
        </p:nvCxnSpPr>
        <p:spPr>
          <a:xfrm flipV="1">
            <a:off x="1970469" y="2479100"/>
            <a:ext cx="1501215" cy="15275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089FF5AF-41C7-4ACE-B1A2-5A93198CDDF0}"/>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14" name="Rectangle 13">
            <a:extLst>
              <a:ext uri="{FF2B5EF4-FFF2-40B4-BE49-F238E27FC236}">
                <a16:creationId xmlns:a16="http://schemas.microsoft.com/office/drawing/2014/main" id="{5B5E570E-CA27-43AB-9FA6-2ED6CCAB5650}"/>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5" name="Rectangle 14">
            <a:extLst>
              <a:ext uri="{FF2B5EF4-FFF2-40B4-BE49-F238E27FC236}">
                <a16:creationId xmlns:a16="http://schemas.microsoft.com/office/drawing/2014/main" id="{D901C0D0-0A98-4906-B01C-951A7971F6BC}"/>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16" name="Rectangle 15">
            <a:extLst>
              <a:ext uri="{FF2B5EF4-FFF2-40B4-BE49-F238E27FC236}">
                <a16:creationId xmlns:a16="http://schemas.microsoft.com/office/drawing/2014/main" id="{61102207-D6FC-4519-A08A-0410010A2A01}"/>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17" name="Rectangle 16">
            <a:extLst>
              <a:ext uri="{FF2B5EF4-FFF2-40B4-BE49-F238E27FC236}">
                <a16:creationId xmlns:a16="http://schemas.microsoft.com/office/drawing/2014/main" id="{C28DFACC-087B-43F2-B065-E6F3A421F7A6}"/>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18" name="Rectangle 17">
            <a:extLst>
              <a:ext uri="{FF2B5EF4-FFF2-40B4-BE49-F238E27FC236}">
                <a16:creationId xmlns:a16="http://schemas.microsoft.com/office/drawing/2014/main" id="{1271BB37-2709-4FAE-8F62-755D214BB5E9}"/>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9" name="Rectangle 18">
            <a:extLst>
              <a:ext uri="{FF2B5EF4-FFF2-40B4-BE49-F238E27FC236}">
                <a16:creationId xmlns:a16="http://schemas.microsoft.com/office/drawing/2014/main" id="{7D35FB29-324E-470F-B460-D38102371DD3}"/>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0" name="Rectangle 19">
            <a:extLst>
              <a:ext uri="{FF2B5EF4-FFF2-40B4-BE49-F238E27FC236}">
                <a16:creationId xmlns:a16="http://schemas.microsoft.com/office/drawing/2014/main" id="{29E4364A-0F72-412A-9BA8-561DAF9FD432}"/>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1" name="Rectangle 20">
            <a:extLst>
              <a:ext uri="{FF2B5EF4-FFF2-40B4-BE49-F238E27FC236}">
                <a16:creationId xmlns:a16="http://schemas.microsoft.com/office/drawing/2014/main" id="{639C4C8E-1783-4D0F-9317-1B6C45608158}"/>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2" name="Rectangle 21">
            <a:extLst>
              <a:ext uri="{FF2B5EF4-FFF2-40B4-BE49-F238E27FC236}">
                <a16:creationId xmlns:a16="http://schemas.microsoft.com/office/drawing/2014/main" id="{57984BB9-6445-42A5-8AE6-62831FB52797}"/>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23" name="Rectangle 22">
            <a:extLst>
              <a:ext uri="{FF2B5EF4-FFF2-40B4-BE49-F238E27FC236}">
                <a16:creationId xmlns:a16="http://schemas.microsoft.com/office/drawing/2014/main" id="{D42D70B6-423A-405A-8D0B-0071206385B8}"/>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24" name="Rectangle 23">
            <a:extLst>
              <a:ext uri="{FF2B5EF4-FFF2-40B4-BE49-F238E27FC236}">
                <a16:creationId xmlns:a16="http://schemas.microsoft.com/office/drawing/2014/main" id="{8A28A9C1-EAF8-441E-9287-739B288C316E}"/>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cxnSp>
        <p:nvCxnSpPr>
          <p:cNvPr id="25" name="Straight Arrow Connector 24">
            <a:extLst>
              <a:ext uri="{FF2B5EF4-FFF2-40B4-BE49-F238E27FC236}">
                <a16:creationId xmlns:a16="http://schemas.microsoft.com/office/drawing/2014/main" id="{D8377038-F2FD-42BA-993E-9197F66C53D0}"/>
              </a:ext>
            </a:extLst>
          </p:cNvPr>
          <p:cNvCxnSpPr>
            <a:cxnSpLocks/>
            <a:stCxn id="10" idx="3"/>
            <a:endCxn id="13" idx="1"/>
          </p:cNvCxnSpPr>
          <p:nvPr/>
        </p:nvCxnSpPr>
        <p:spPr>
          <a:xfrm flipV="1">
            <a:off x="3948075" y="1416278"/>
            <a:ext cx="550189" cy="93551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A76D2BA0-CA1A-48B0-AC65-FFC38C1A1EBE}"/>
              </a:ext>
            </a:extLst>
          </p:cNvPr>
          <p:cNvCxnSpPr>
            <a:cxnSpLocks/>
            <a:stCxn id="10" idx="3"/>
            <a:endCxn id="22"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FBF8A325-31D3-442C-A75A-1830D16A4441}"/>
              </a:ext>
            </a:extLst>
          </p:cNvPr>
          <p:cNvCxnSpPr>
            <a:cxnSpLocks/>
            <a:stCxn id="13" idx="3"/>
            <a:endCxn id="14" idx="1"/>
          </p:cNvCxnSpPr>
          <p:nvPr/>
        </p:nvCxnSpPr>
        <p:spPr>
          <a:xfrm flipV="1">
            <a:off x="5451044" y="1003011"/>
            <a:ext cx="559890" cy="4132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9974351F-1193-4C56-BBFA-73FF5DA2C36D}"/>
              </a:ext>
            </a:extLst>
          </p:cNvPr>
          <p:cNvCxnSpPr>
            <a:cxnSpLocks/>
            <a:stCxn id="13" idx="3"/>
            <a:endCxn id="15" idx="1"/>
          </p:cNvCxnSpPr>
          <p:nvPr/>
        </p:nvCxnSpPr>
        <p:spPr>
          <a:xfrm>
            <a:off x="5451044" y="1416279"/>
            <a:ext cx="556853" cy="38563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D92C6DA2-66D1-47A4-85D1-4C48B1F56575}"/>
              </a:ext>
            </a:extLst>
          </p:cNvPr>
          <p:cNvCxnSpPr>
            <a:cxnSpLocks/>
            <a:stCxn id="14" idx="3"/>
          </p:cNvCxnSpPr>
          <p:nvPr/>
        </p:nvCxnSpPr>
        <p:spPr>
          <a:xfrm flipV="1">
            <a:off x="6963715" y="991078"/>
            <a:ext cx="5230053"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2FAA99CB-C10E-496B-B581-A1072FC9CE66}"/>
              </a:ext>
            </a:extLst>
          </p:cNvPr>
          <p:cNvCxnSpPr>
            <a:cxnSpLocks/>
            <a:stCxn id="15" idx="3"/>
            <a:endCxn id="16" idx="1"/>
          </p:cNvCxnSpPr>
          <p:nvPr/>
        </p:nvCxnSpPr>
        <p:spPr>
          <a:xfrm flipV="1">
            <a:off x="6960679" y="1489995"/>
            <a:ext cx="2050817" cy="3119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BA2CF1E6-FCD2-488C-9E8E-406CFDFBEEB2}"/>
              </a:ext>
            </a:extLst>
          </p:cNvPr>
          <p:cNvCxnSpPr>
            <a:cxnSpLocks/>
            <a:stCxn id="15" idx="3"/>
            <a:endCxn id="17" idx="1"/>
          </p:cNvCxnSpPr>
          <p:nvPr/>
        </p:nvCxnSpPr>
        <p:spPr>
          <a:xfrm>
            <a:off x="6960678" y="1801916"/>
            <a:ext cx="2053281" cy="4467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5CCBEC0E-0F81-42C2-A576-E4754BF705B0}"/>
              </a:ext>
            </a:extLst>
          </p:cNvPr>
          <p:cNvCxnSpPr>
            <a:cxnSpLocks/>
            <a:stCxn id="16" idx="3"/>
            <a:endCxn id="18"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92854B5C-B77F-4883-93BE-AB63C9A5EB8C}"/>
              </a:ext>
            </a:extLst>
          </p:cNvPr>
          <p:cNvCxnSpPr>
            <a:cxnSpLocks/>
            <a:stCxn id="16" idx="3"/>
            <a:endCxn id="19" idx="1"/>
          </p:cNvCxnSpPr>
          <p:nvPr/>
        </p:nvCxnSpPr>
        <p:spPr>
          <a:xfrm>
            <a:off x="9964277" y="1489995"/>
            <a:ext cx="711166" cy="19991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13B2D14D-1963-4163-807E-A6D62819C048}"/>
              </a:ext>
            </a:extLst>
          </p:cNvPr>
          <p:cNvCxnSpPr>
            <a:cxnSpLocks/>
            <a:stCxn id="17" idx="3"/>
            <a:endCxn id="20"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CF690483-9D20-43B3-85A8-EE45EA580696}"/>
              </a:ext>
            </a:extLst>
          </p:cNvPr>
          <p:cNvCxnSpPr>
            <a:cxnSpLocks/>
            <a:stCxn id="17" idx="3"/>
            <a:endCxn id="21" idx="1"/>
          </p:cNvCxnSpPr>
          <p:nvPr/>
        </p:nvCxnSpPr>
        <p:spPr>
          <a:xfrm>
            <a:off x="9966740" y="2248670"/>
            <a:ext cx="706823" cy="18631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A0986F06-D896-45A7-AE9F-AC58328E667B}"/>
              </a:ext>
            </a:extLst>
          </p:cNvPr>
          <p:cNvCxnSpPr>
            <a:cxnSpLocks/>
            <a:stCxn id="18"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1A11D95F-BFB3-42C7-B0A0-BEBE1A0C68F3}"/>
              </a:ext>
            </a:extLst>
          </p:cNvPr>
          <p:cNvCxnSpPr>
            <a:cxnSpLocks/>
            <a:stCxn id="19" idx="3"/>
          </p:cNvCxnSpPr>
          <p:nvPr/>
        </p:nvCxnSpPr>
        <p:spPr>
          <a:xfrm flipV="1">
            <a:off x="11628225" y="1684592"/>
            <a:ext cx="555334" cy="531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AE49F6AE-F07D-4658-BFA9-58F0053CDDC5}"/>
              </a:ext>
            </a:extLst>
          </p:cNvPr>
          <p:cNvCxnSpPr>
            <a:cxnSpLocks/>
            <a:stCxn id="20"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F8C734EF-3705-4B71-B4D7-77AD194CA9CB}"/>
              </a:ext>
            </a:extLst>
          </p:cNvPr>
          <p:cNvCxnSpPr>
            <a:cxnSpLocks/>
            <a:stCxn id="21" idx="3"/>
          </p:cNvCxnSpPr>
          <p:nvPr/>
        </p:nvCxnSpPr>
        <p:spPr>
          <a:xfrm>
            <a:off x="11626345" y="2434989"/>
            <a:ext cx="55721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AB7FDB16-0E83-4738-B1E2-DE7FC34C0D44}"/>
              </a:ext>
            </a:extLst>
          </p:cNvPr>
          <p:cNvCxnSpPr>
            <a:cxnSpLocks/>
            <a:stCxn id="22" idx="3"/>
            <a:endCxn id="23"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AD5CF54B-F477-480C-918D-9C6E9E10AEB2}"/>
              </a:ext>
            </a:extLst>
          </p:cNvPr>
          <p:cNvCxnSpPr>
            <a:cxnSpLocks/>
            <a:stCxn id="22" idx="3"/>
            <a:endCxn id="24"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4678150E-F4E3-4EF0-82A5-69ACD47D1281}"/>
              </a:ext>
            </a:extLst>
          </p:cNvPr>
          <p:cNvCxnSpPr>
            <a:cxnSpLocks/>
            <a:stCxn id="23"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3" name="Rectangle 42">
            <a:extLst>
              <a:ext uri="{FF2B5EF4-FFF2-40B4-BE49-F238E27FC236}">
                <a16:creationId xmlns:a16="http://schemas.microsoft.com/office/drawing/2014/main" id="{D4A55C30-7507-44A7-B966-F3D7141C560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44" name="Rectangle 43">
            <a:extLst>
              <a:ext uri="{FF2B5EF4-FFF2-40B4-BE49-F238E27FC236}">
                <a16:creationId xmlns:a16="http://schemas.microsoft.com/office/drawing/2014/main" id="{454E494D-D9AD-41ED-8DEA-38EB681F168F}"/>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45" name="Straight Arrow Connector 44">
            <a:extLst>
              <a:ext uri="{FF2B5EF4-FFF2-40B4-BE49-F238E27FC236}">
                <a16:creationId xmlns:a16="http://schemas.microsoft.com/office/drawing/2014/main" id="{98859607-E6F7-46B0-9E95-DEA0F557EE7D}"/>
              </a:ext>
            </a:extLst>
          </p:cNvPr>
          <p:cNvCxnSpPr>
            <a:cxnSpLocks/>
            <a:stCxn id="24" idx="3"/>
            <a:endCxn id="43"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2FB2F055-1CA8-409F-BCB1-FE37B0E69B76}"/>
              </a:ext>
            </a:extLst>
          </p:cNvPr>
          <p:cNvCxnSpPr>
            <a:cxnSpLocks/>
            <a:stCxn id="24" idx="3"/>
            <a:endCxn id="44"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74642669-28B5-4E72-8DA7-BEC9BF03DD1C}"/>
              </a:ext>
            </a:extLst>
          </p:cNvPr>
          <p:cNvCxnSpPr>
            <a:cxnSpLocks/>
            <a:stCxn id="43"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9B632857-3E84-4F2D-A2C2-D75873DEF360}"/>
              </a:ext>
            </a:extLst>
          </p:cNvPr>
          <p:cNvCxnSpPr>
            <a:cxnSpLocks/>
            <a:stCxn id="44"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9" name="Rectangle 48">
            <a:extLst>
              <a:ext uri="{FF2B5EF4-FFF2-40B4-BE49-F238E27FC236}">
                <a16:creationId xmlns:a16="http://schemas.microsoft.com/office/drawing/2014/main" id="{3F21675A-901F-45AE-8297-EEF0BE572D5A}"/>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0" name="Rectangle 49">
            <a:extLst>
              <a:ext uri="{FF2B5EF4-FFF2-40B4-BE49-F238E27FC236}">
                <a16:creationId xmlns:a16="http://schemas.microsoft.com/office/drawing/2014/main" id="{991866CE-F0DD-4DA6-B8B0-6200FB0400C8}"/>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51" name="Rectangle 50">
            <a:extLst>
              <a:ext uri="{FF2B5EF4-FFF2-40B4-BE49-F238E27FC236}">
                <a16:creationId xmlns:a16="http://schemas.microsoft.com/office/drawing/2014/main" id="{ABF896DE-26FC-484C-9D67-E1891784869E}"/>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2" name="Rectangle 51">
            <a:extLst>
              <a:ext uri="{FF2B5EF4-FFF2-40B4-BE49-F238E27FC236}">
                <a16:creationId xmlns:a16="http://schemas.microsoft.com/office/drawing/2014/main" id="{4C670D08-F20B-44B4-91A7-C7321AB65D14}"/>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3" name="Rectangle 52">
            <a:extLst>
              <a:ext uri="{FF2B5EF4-FFF2-40B4-BE49-F238E27FC236}">
                <a16:creationId xmlns:a16="http://schemas.microsoft.com/office/drawing/2014/main" id="{95119716-FEBE-4697-9932-EDA5D222D9FA}"/>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54" name="Rectangle 53">
            <a:extLst>
              <a:ext uri="{FF2B5EF4-FFF2-40B4-BE49-F238E27FC236}">
                <a16:creationId xmlns:a16="http://schemas.microsoft.com/office/drawing/2014/main" id="{F7021C6E-2F46-4FD6-B96F-FA073E1D0AB4}"/>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5" name="Rectangle 54">
            <a:extLst>
              <a:ext uri="{FF2B5EF4-FFF2-40B4-BE49-F238E27FC236}">
                <a16:creationId xmlns:a16="http://schemas.microsoft.com/office/drawing/2014/main" id="{9E8B4A19-8429-46E0-9B1D-F3C551EEBC38}"/>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6" name="Rectangle 55">
            <a:extLst>
              <a:ext uri="{FF2B5EF4-FFF2-40B4-BE49-F238E27FC236}">
                <a16:creationId xmlns:a16="http://schemas.microsoft.com/office/drawing/2014/main" id="{BB9C6DC1-8EE8-4E86-BA39-E8F2381663F7}"/>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sp>
        <p:nvSpPr>
          <p:cNvPr id="57" name="Rectangle 56">
            <a:extLst>
              <a:ext uri="{FF2B5EF4-FFF2-40B4-BE49-F238E27FC236}">
                <a16:creationId xmlns:a16="http://schemas.microsoft.com/office/drawing/2014/main" id="{17AAC275-56AE-4B8D-95F4-4119EB2EBF76}"/>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8" name="Rectangle 57">
            <a:extLst>
              <a:ext uri="{FF2B5EF4-FFF2-40B4-BE49-F238E27FC236}">
                <a16:creationId xmlns:a16="http://schemas.microsoft.com/office/drawing/2014/main" id="{47323FD3-5388-47DE-98DE-8564C88AEA9E}"/>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9" name="Rectangle 58">
            <a:extLst>
              <a:ext uri="{FF2B5EF4-FFF2-40B4-BE49-F238E27FC236}">
                <a16:creationId xmlns:a16="http://schemas.microsoft.com/office/drawing/2014/main" id="{7A2575BA-6826-4DC5-AF42-158E5D9D1A3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0" name="Rectangle 59">
            <a:extLst>
              <a:ext uri="{FF2B5EF4-FFF2-40B4-BE49-F238E27FC236}">
                <a16:creationId xmlns:a16="http://schemas.microsoft.com/office/drawing/2014/main" id="{D6A0BA8D-77E7-4280-B858-8087B6A49B1E}"/>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61" name="Rectangle 60">
            <a:extLst>
              <a:ext uri="{FF2B5EF4-FFF2-40B4-BE49-F238E27FC236}">
                <a16:creationId xmlns:a16="http://schemas.microsoft.com/office/drawing/2014/main" id="{09D87DB9-0A51-410F-8A9C-A8460425D5B7}"/>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62" name="Rectangle 61">
            <a:extLst>
              <a:ext uri="{FF2B5EF4-FFF2-40B4-BE49-F238E27FC236}">
                <a16:creationId xmlns:a16="http://schemas.microsoft.com/office/drawing/2014/main" id="{984676A3-1E90-425B-BD6F-BAA539A41642}"/>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3" name="Rectangle 62">
            <a:extLst>
              <a:ext uri="{FF2B5EF4-FFF2-40B4-BE49-F238E27FC236}">
                <a16:creationId xmlns:a16="http://schemas.microsoft.com/office/drawing/2014/main" id="{6B80F213-F96C-4834-B1A8-585912462F49}"/>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4" name="Rectangle 63">
            <a:extLst>
              <a:ext uri="{FF2B5EF4-FFF2-40B4-BE49-F238E27FC236}">
                <a16:creationId xmlns:a16="http://schemas.microsoft.com/office/drawing/2014/main" id="{5F230E12-3CDB-4D5A-8BAA-C838EAF52216}"/>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5" name="Rectangle 64">
            <a:extLst>
              <a:ext uri="{FF2B5EF4-FFF2-40B4-BE49-F238E27FC236}">
                <a16:creationId xmlns:a16="http://schemas.microsoft.com/office/drawing/2014/main" id="{A605FA0F-6321-4C4F-ADBE-487B06D2A88C}"/>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66" name="Straight Arrow Connector 65">
            <a:extLst>
              <a:ext uri="{FF2B5EF4-FFF2-40B4-BE49-F238E27FC236}">
                <a16:creationId xmlns:a16="http://schemas.microsoft.com/office/drawing/2014/main" id="{1F533C18-BDBB-4BA9-AB1B-DA769526575E}"/>
              </a:ext>
            </a:extLst>
          </p:cNvPr>
          <p:cNvCxnSpPr>
            <a:cxnSpLocks/>
            <a:stCxn id="49" idx="3"/>
            <a:endCxn id="50" idx="1"/>
          </p:cNvCxnSpPr>
          <p:nvPr/>
        </p:nvCxnSpPr>
        <p:spPr>
          <a:xfrm flipV="1">
            <a:off x="3948074" y="5274727"/>
            <a:ext cx="548430" cy="1172425"/>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66">
            <a:extLst>
              <a:ext uri="{FF2B5EF4-FFF2-40B4-BE49-F238E27FC236}">
                <a16:creationId xmlns:a16="http://schemas.microsoft.com/office/drawing/2014/main" id="{7FA5E3A6-DF85-4CC9-AA72-6755FAADCF55}"/>
              </a:ext>
            </a:extLst>
          </p:cNvPr>
          <p:cNvCxnSpPr>
            <a:cxnSpLocks/>
            <a:stCxn id="49" idx="3"/>
            <a:endCxn id="53"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191A128B-0E5E-4439-8093-E199F641F8EE}"/>
              </a:ext>
            </a:extLst>
          </p:cNvPr>
          <p:cNvCxnSpPr>
            <a:cxnSpLocks/>
            <a:stCxn id="50" idx="3"/>
            <a:endCxn id="51"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DFF6685C-6C0C-4CDD-A3F9-C976FA36434C}"/>
              </a:ext>
            </a:extLst>
          </p:cNvPr>
          <p:cNvCxnSpPr>
            <a:cxnSpLocks/>
            <a:stCxn id="50" idx="3"/>
            <a:endCxn id="52" idx="1"/>
          </p:cNvCxnSpPr>
          <p:nvPr/>
        </p:nvCxnSpPr>
        <p:spPr>
          <a:xfrm>
            <a:off x="5449286" y="5274726"/>
            <a:ext cx="543576" cy="611616"/>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0A0A4E83-AEE4-4AF1-B2F1-E1FC6B771163}"/>
              </a:ext>
            </a:extLst>
          </p:cNvPr>
          <p:cNvCxnSpPr>
            <a:cxnSpLocks/>
            <a:stCxn id="90"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C34FE85E-33AB-4220-B84E-FB2BFE451CD8}"/>
              </a:ext>
            </a:extLst>
          </p:cNvPr>
          <p:cNvCxnSpPr>
            <a:cxnSpLocks/>
            <a:stCxn id="54"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9886B378-37DA-47BC-A0F2-A7E5047DD883}"/>
              </a:ext>
            </a:extLst>
          </p:cNvPr>
          <p:cNvCxnSpPr>
            <a:cxnSpLocks/>
            <a:stCxn id="55" idx="3"/>
            <a:endCxn id="57"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2928CA4A-0958-4683-8E81-E8335FE05D67}"/>
              </a:ext>
            </a:extLst>
          </p:cNvPr>
          <p:cNvCxnSpPr>
            <a:cxnSpLocks/>
            <a:stCxn id="56" idx="3"/>
            <a:endCxn id="58"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5D57DA47-D259-426D-BBF1-E662C4B6A8EB}"/>
              </a:ext>
            </a:extLst>
          </p:cNvPr>
          <p:cNvCxnSpPr>
            <a:cxnSpLocks/>
            <a:stCxn id="63"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E1DAADD8-F3EA-4BDF-93C3-2892412A5600}"/>
              </a:ext>
            </a:extLst>
          </p:cNvPr>
          <p:cNvCxnSpPr>
            <a:cxnSpLocks/>
            <a:stCxn id="64"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0F77A84B-6503-4494-B516-9B88DBF6F3A0}"/>
              </a:ext>
            </a:extLst>
          </p:cNvPr>
          <p:cNvCxnSpPr>
            <a:cxnSpLocks/>
            <a:stCxn id="65"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E376EB03-F75F-45F8-BEE4-AFD37E4A00EB}"/>
              </a:ext>
            </a:extLst>
          </p:cNvPr>
          <p:cNvCxnSpPr>
            <a:cxnSpLocks/>
            <a:stCxn id="53" idx="3"/>
            <a:endCxn id="54"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99A28822-9350-4511-8832-7A21EE1DB3F5}"/>
              </a:ext>
            </a:extLst>
          </p:cNvPr>
          <p:cNvCxnSpPr>
            <a:cxnSpLocks/>
            <a:stCxn id="53" idx="3"/>
            <a:endCxn id="55"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5886AF33-C685-4663-A204-8E2424D28457}"/>
              </a:ext>
            </a:extLst>
          </p:cNvPr>
          <p:cNvCxnSpPr>
            <a:cxnSpLocks/>
            <a:stCxn id="53" idx="3"/>
            <a:endCxn id="56"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6A81EA4A-4A46-44A9-8968-6775FB941B83}"/>
              </a:ext>
            </a:extLst>
          </p:cNvPr>
          <p:cNvCxnSpPr>
            <a:cxnSpLocks/>
            <a:stCxn id="61" idx="3"/>
            <a:endCxn id="63"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0AD85642-C1A3-4268-821C-FF17D41532E9}"/>
              </a:ext>
            </a:extLst>
          </p:cNvPr>
          <p:cNvCxnSpPr>
            <a:cxnSpLocks/>
            <a:stCxn id="62" idx="3"/>
            <a:endCxn id="64"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D4137433-DA2D-43DB-8A41-A17344D66928}"/>
              </a:ext>
            </a:extLst>
          </p:cNvPr>
          <p:cNvCxnSpPr>
            <a:cxnSpLocks/>
            <a:stCxn id="62" idx="3"/>
            <a:endCxn id="65"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E631248F-2B9B-4F1A-8D74-8C0D7787652B}"/>
              </a:ext>
            </a:extLst>
          </p:cNvPr>
          <p:cNvCxnSpPr>
            <a:cxnSpLocks/>
            <a:stCxn id="59" idx="3"/>
            <a:endCxn id="60"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FCF3A17C-E494-4DAB-8275-868A94A7B56C}"/>
              </a:ext>
            </a:extLst>
          </p:cNvPr>
          <p:cNvCxnSpPr>
            <a:cxnSpLocks/>
            <a:stCxn id="60" idx="3"/>
            <a:endCxn id="61"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757075C-A96E-4702-BEBF-81FD36B9B90E}"/>
              </a:ext>
            </a:extLst>
          </p:cNvPr>
          <p:cNvCxnSpPr>
            <a:cxnSpLocks/>
            <a:stCxn id="60" idx="3"/>
            <a:endCxn id="62"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50F67600-06EF-4323-B8F9-EC3126594E4A}"/>
              </a:ext>
            </a:extLst>
          </p:cNvPr>
          <p:cNvCxnSpPr>
            <a:cxnSpLocks/>
            <a:stCxn id="57"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50B30369-564E-4012-AA3F-E09815EFA25E}"/>
              </a:ext>
            </a:extLst>
          </p:cNvPr>
          <p:cNvCxnSpPr>
            <a:cxnSpLocks/>
            <a:stCxn id="58"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6FF36756-BC95-4619-A0FD-2036717FA578}"/>
              </a:ext>
            </a:extLst>
          </p:cNvPr>
          <p:cNvCxnSpPr>
            <a:cxnSpLocks/>
            <a:stCxn id="11" idx="2"/>
            <a:endCxn id="49" idx="0"/>
          </p:cNvCxnSpPr>
          <p:nvPr/>
        </p:nvCxnSpPr>
        <p:spPr>
          <a:xfrm>
            <a:off x="1970469" y="4261287"/>
            <a:ext cx="1501214" cy="2058555"/>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89" name="Table 88">
            <a:extLst>
              <a:ext uri="{FF2B5EF4-FFF2-40B4-BE49-F238E27FC236}">
                <a16:creationId xmlns:a16="http://schemas.microsoft.com/office/drawing/2014/main" id="{6F34EBD7-500B-4A8D-8F5A-CA4FCA8AB416}"/>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0" name="Rectangle 89">
            <a:extLst>
              <a:ext uri="{FF2B5EF4-FFF2-40B4-BE49-F238E27FC236}">
                <a16:creationId xmlns:a16="http://schemas.microsoft.com/office/drawing/2014/main" id="{D0C2BA1E-6807-40AA-B175-DAC0E3CAD840}"/>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91" name="Straight Arrow Connector 90">
            <a:extLst>
              <a:ext uri="{FF2B5EF4-FFF2-40B4-BE49-F238E27FC236}">
                <a16:creationId xmlns:a16="http://schemas.microsoft.com/office/drawing/2014/main" id="{2B4D345B-2B7D-4811-910C-287BBEFB5D07}"/>
              </a:ext>
            </a:extLst>
          </p:cNvPr>
          <p:cNvCxnSpPr>
            <a:cxnSpLocks/>
            <a:stCxn id="22" idx="3"/>
            <a:endCxn id="90"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91">
            <a:extLst>
              <a:ext uri="{FF2B5EF4-FFF2-40B4-BE49-F238E27FC236}">
                <a16:creationId xmlns:a16="http://schemas.microsoft.com/office/drawing/2014/main" id="{A22628F0-70BD-4806-9581-C90F04157B35}"/>
              </a:ext>
            </a:extLst>
          </p:cNvPr>
          <p:cNvCxnSpPr>
            <a:cxnSpLocks/>
            <a:stCxn id="51"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3" name="TextBox 92">
            <a:extLst>
              <a:ext uri="{FF2B5EF4-FFF2-40B4-BE49-F238E27FC236}">
                <a16:creationId xmlns:a16="http://schemas.microsoft.com/office/drawing/2014/main" id="{0E648A71-117A-49A0-811D-D0C8EB7ABCE7}"/>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AV: nominaal of ordinaal?</a:t>
            </a:r>
          </a:p>
        </p:txBody>
      </p:sp>
      <p:sp>
        <p:nvSpPr>
          <p:cNvPr id="94" name="Rectangle 93">
            <a:extLst>
              <a:ext uri="{FF2B5EF4-FFF2-40B4-BE49-F238E27FC236}">
                <a16:creationId xmlns:a16="http://schemas.microsoft.com/office/drawing/2014/main" id="{57660E0A-A050-4687-BB32-AF752FE85275}"/>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95" name="Rectangle 94">
            <a:extLst>
              <a:ext uri="{FF2B5EF4-FFF2-40B4-BE49-F238E27FC236}">
                <a16:creationId xmlns:a16="http://schemas.microsoft.com/office/drawing/2014/main" id="{ADCF1F9F-CC6D-4382-9D12-D803455F0D8D}"/>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96" name="Rectangle 95">
            <a:extLst>
              <a:ext uri="{FF2B5EF4-FFF2-40B4-BE49-F238E27FC236}">
                <a16:creationId xmlns:a16="http://schemas.microsoft.com/office/drawing/2014/main" id="{4D09C230-B426-4E7D-A3F8-DD5388B56705}"/>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7" name="Rectangle 96">
            <a:extLst>
              <a:ext uri="{FF2B5EF4-FFF2-40B4-BE49-F238E27FC236}">
                <a16:creationId xmlns:a16="http://schemas.microsoft.com/office/drawing/2014/main" id="{522AB5C8-8A91-4FCF-BFA2-73AC3ABABC4D}"/>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98" name="Rectangle 97">
            <a:extLst>
              <a:ext uri="{FF2B5EF4-FFF2-40B4-BE49-F238E27FC236}">
                <a16:creationId xmlns:a16="http://schemas.microsoft.com/office/drawing/2014/main" id="{37C26B08-5DE3-4C82-9B44-32DABAD446C2}"/>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9" name="Rectangle 98">
            <a:extLst>
              <a:ext uri="{FF2B5EF4-FFF2-40B4-BE49-F238E27FC236}">
                <a16:creationId xmlns:a16="http://schemas.microsoft.com/office/drawing/2014/main" id="{19B905C7-0069-402F-98FE-5B0F176DB881}"/>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00" name="Straight Arrow Connector 99">
            <a:extLst>
              <a:ext uri="{FF2B5EF4-FFF2-40B4-BE49-F238E27FC236}">
                <a16:creationId xmlns:a16="http://schemas.microsoft.com/office/drawing/2014/main" id="{BF2749E2-FABE-4A4D-A269-1A84503E9967}"/>
              </a:ext>
            </a:extLst>
          </p:cNvPr>
          <p:cNvCxnSpPr>
            <a:cxnSpLocks/>
            <a:stCxn id="94" idx="3"/>
            <a:endCxn id="96"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1" name="Straight Arrow Connector 100">
            <a:extLst>
              <a:ext uri="{FF2B5EF4-FFF2-40B4-BE49-F238E27FC236}">
                <a16:creationId xmlns:a16="http://schemas.microsoft.com/office/drawing/2014/main" id="{B5FB8E66-FC4E-4DED-9A57-4DB5219F87B6}"/>
              </a:ext>
            </a:extLst>
          </p:cNvPr>
          <p:cNvCxnSpPr>
            <a:cxnSpLocks/>
            <a:stCxn id="94" idx="3"/>
            <a:endCxn id="97"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2" name="Straight Arrow Connector 101">
            <a:extLst>
              <a:ext uri="{FF2B5EF4-FFF2-40B4-BE49-F238E27FC236}">
                <a16:creationId xmlns:a16="http://schemas.microsoft.com/office/drawing/2014/main" id="{4713EB08-3216-4AF1-87D1-AE255173D3F6}"/>
              </a:ext>
            </a:extLst>
          </p:cNvPr>
          <p:cNvCxnSpPr>
            <a:cxnSpLocks/>
            <a:stCxn id="95" idx="3"/>
            <a:endCxn id="98"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770CE9DF-2D5C-4F58-8F01-30EFE4CB3299}"/>
              </a:ext>
            </a:extLst>
          </p:cNvPr>
          <p:cNvCxnSpPr>
            <a:cxnSpLocks/>
            <a:stCxn id="95" idx="3"/>
            <a:endCxn id="99"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1A69C61E-AA54-4246-A185-DAF56EC4EA09}"/>
              </a:ext>
            </a:extLst>
          </p:cNvPr>
          <p:cNvCxnSpPr>
            <a:cxnSpLocks/>
            <a:stCxn id="96"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1CA0D34F-1208-443D-8ADC-21B5A54DCA39}"/>
              </a:ext>
            </a:extLst>
          </p:cNvPr>
          <p:cNvCxnSpPr>
            <a:cxnSpLocks/>
            <a:stCxn id="97"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F9F54BEC-BB05-483D-B9B6-80B02641B3DD}"/>
              </a:ext>
            </a:extLst>
          </p:cNvPr>
          <p:cNvCxnSpPr>
            <a:cxnSpLocks/>
            <a:stCxn id="98"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E9CD0DF1-489A-4198-A9C7-864147B59100}"/>
              </a:ext>
            </a:extLst>
          </p:cNvPr>
          <p:cNvCxnSpPr>
            <a:cxnSpLocks/>
            <a:stCxn id="99"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08" name="Rectangle 107">
            <a:extLst>
              <a:ext uri="{FF2B5EF4-FFF2-40B4-BE49-F238E27FC236}">
                <a16:creationId xmlns:a16="http://schemas.microsoft.com/office/drawing/2014/main" id="{02A0CD68-3E9C-4DBC-9A2C-E232A1FAB98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Nominaal</a:t>
            </a:r>
          </a:p>
        </p:txBody>
      </p:sp>
      <p:sp>
        <p:nvSpPr>
          <p:cNvPr id="109" name="Rectangle 108">
            <a:extLst>
              <a:ext uri="{FF2B5EF4-FFF2-40B4-BE49-F238E27FC236}">
                <a16:creationId xmlns:a16="http://schemas.microsoft.com/office/drawing/2014/main" id="{0A268FFE-6D7D-4DB8-98E5-C948A1E860BF}"/>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Ordinaal</a:t>
            </a:r>
          </a:p>
        </p:txBody>
      </p:sp>
      <p:cxnSp>
        <p:nvCxnSpPr>
          <p:cNvPr id="110" name="Straight Arrow Connector 109">
            <a:extLst>
              <a:ext uri="{FF2B5EF4-FFF2-40B4-BE49-F238E27FC236}">
                <a16:creationId xmlns:a16="http://schemas.microsoft.com/office/drawing/2014/main" id="{6EC63615-920D-4F0C-B74A-56CE9700418C}"/>
              </a:ext>
            </a:extLst>
          </p:cNvPr>
          <p:cNvCxnSpPr>
            <a:cxnSpLocks/>
            <a:stCxn id="52" idx="3"/>
            <a:endCxn id="108" idx="1"/>
          </p:cNvCxnSpPr>
          <p:nvPr/>
        </p:nvCxnSpPr>
        <p:spPr>
          <a:xfrm flipV="1">
            <a:off x="6945643" y="5363735"/>
            <a:ext cx="561863" cy="522607"/>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a:extLst>
              <a:ext uri="{FF2B5EF4-FFF2-40B4-BE49-F238E27FC236}">
                <a16:creationId xmlns:a16="http://schemas.microsoft.com/office/drawing/2014/main" id="{432BC8A8-28C1-4BA2-A03B-EB7BC7E62D6C}"/>
              </a:ext>
            </a:extLst>
          </p:cNvPr>
          <p:cNvCxnSpPr>
            <a:cxnSpLocks/>
            <a:stCxn id="52" idx="3"/>
            <a:endCxn id="109" idx="1"/>
          </p:cNvCxnSpPr>
          <p:nvPr/>
        </p:nvCxnSpPr>
        <p:spPr>
          <a:xfrm>
            <a:off x="6945643" y="5886342"/>
            <a:ext cx="574499" cy="51014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2" name="Straight Arrow Connector 111">
            <a:extLst>
              <a:ext uri="{FF2B5EF4-FFF2-40B4-BE49-F238E27FC236}">
                <a16:creationId xmlns:a16="http://schemas.microsoft.com/office/drawing/2014/main" id="{75DEE2B7-BEB6-4AD3-ADFE-875BA0808428}"/>
              </a:ext>
            </a:extLst>
          </p:cNvPr>
          <p:cNvCxnSpPr>
            <a:cxnSpLocks/>
            <a:stCxn id="108" idx="3"/>
            <a:endCxn id="115"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06F1499-7520-479A-803F-46F08E13636E}"/>
              </a:ext>
            </a:extLst>
          </p:cNvPr>
          <p:cNvCxnSpPr>
            <a:cxnSpLocks/>
            <a:stCxn id="109" idx="3"/>
            <a:endCxn id="94"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B22D764F-7589-4AC0-8FAE-A5C33710C3E2}"/>
              </a:ext>
            </a:extLst>
          </p:cNvPr>
          <p:cNvCxnSpPr>
            <a:cxnSpLocks/>
            <a:stCxn id="109" idx="3"/>
            <a:endCxn id="95"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5" name="Rectangle 114">
            <a:extLst>
              <a:ext uri="{FF2B5EF4-FFF2-40B4-BE49-F238E27FC236}">
                <a16:creationId xmlns:a16="http://schemas.microsoft.com/office/drawing/2014/main" id="{2B759F94-3CF5-4C4F-860E-26F905895465}"/>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16" name="Rectangle 115">
            <a:extLst>
              <a:ext uri="{FF2B5EF4-FFF2-40B4-BE49-F238E27FC236}">
                <a16:creationId xmlns:a16="http://schemas.microsoft.com/office/drawing/2014/main" id="{2B6D9E89-B075-4A58-AD81-AC8A6F1F0367}"/>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17" name="Straight Arrow Connector 116">
            <a:extLst>
              <a:ext uri="{FF2B5EF4-FFF2-40B4-BE49-F238E27FC236}">
                <a16:creationId xmlns:a16="http://schemas.microsoft.com/office/drawing/2014/main" id="{50525E0D-755A-4E55-BC44-FB93640EECA9}"/>
              </a:ext>
            </a:extLst>
          </p:cNvPr>
          <p:cNvCxnSpPr>
            <a:cxnSpLocks/>
            <a:stCxn id="108" idx="3"/>
            <a:endCxn id="116" idx="1"/>
          </p:cNvCxnSpPr>
          <p:nvPr/>
        </p:nvCxnSpPr>
        <p:spPr>
          <a:xfrm>
            <a:off x="8460288" y="5363735"/>
            <a:ext cx="2186292" cy="200858"/>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118" name="Straight Arrow Connector 117">
            <a:extLst>
              <a:ext uri="{FF2B5EF4-FFF2-40B4-BE49-F238E27FC236}">
                <a16:creationId xmlns:a16="http://schemas.microsoft.com/office/drawing/2014/main" id="{C6FA02E2-3B59-4BD3-A742-4EF35E44B854}"/>
              </a:ext>
            </a:extLst>
          </p:cNvPr>
          <p:cNvCxnSpPr>
            <a:cxnSpLocks/>
            <a:stCxn id="115"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9" name="Straight Arrow Connector 118">
            <a:extLst>
              <a:ext uri="{FF2B5EF4-FFF2-40B4-BE49-F238E27FC236}">
                <a16:creationId xmlns:a16="http://schemas.microsoft.com/office/drawing/2014/main" id="{34C50A80-7B4D-4AD7-BA95-9B1A637B0B37}"/>
              </a:ext>
            </a:extLst>
          </p:cNvPr>
          <p:cNvCxnSpPr>
            <a:cxnSpLocks/>
            <a:stCxn id="116" idx="3"/>
          </p:cNvCxnSpPr>
          <p:nvPr/>
        </p:nvCxnSpPr>
        <p:spPr>
          <a:xfrm>
            <a:off x="11599362" y="5564592"/>
            <a:ext cx="577214" cy="0"/>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sp>
        <p:nvSpPr>
          <p:cNvPr id="120" name="Rectangle 119">
            <a:extLst>
              <a:ext uri="{FF2B5EF4-FFF2-40B4-BE49-F238E27FC236}">
                <a16:creationId xmlns:a16="http://schemas.microsoft.com/office/drawing/2014/main" id="{7E04B632-D7CA-41D8-87F6-09FB46424BB4}"/>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 en verschillende</a:t>
            </a:r>
          </a:p>
        </p:txBody>
      </p:sp>
      <p:cxnSp>
        <p:nvCxnSpPr>
          <p:cNvPr id="121" name="Straight Arrow Connector 120">
            <a:extLst>
              <a:ext uri="{FF2B5EF4-FFF2-40B4-BE49-F238E27FC236}">
                <a16:creationId xmlns:a16="http://schemas.microsoft.com/office/drawing/2014/main" id="{21476C06-183F-4DFE-ADC3-B5B443139E06}"/>
              </a:ext>
            </a:extLst>
          </p:cNvPr>
          <p:cNvCxnSpPr>
            <a:cxnSpLocks/>
            <a:stCxn id="24" idx="3"/>
            <a:endCxn id="120"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22" name="Straight Arrow Connector 121">
            <a:extLst>
              <a:ext uri="{FF2B5EF4-FFF2-40B4-BE49-F238E27FC236}">
                <a16:creationId xmlns:a16="http://schemas.microsoft.com/office/drawing/2014/main" id="{367129BB-F8D6-4E89-9EE7-FD175000A4A3}"/>
              </a:ext>
            </a:extLst>
          </p:cNvPr>
          <p:cNvCxnSpPr>
            <a:cxnSpLocks/>
            <a:stCxn id="120"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tangle 122">
            <a:extLst>
              <a:ext uri="{FF2B5EF4-FFF2-40B4-BE49-F238E27FC236}">
                <a16:creationId xmlns:a16="http://schemas.microsoft.com/office/drawing/2014/main" id="{F128AAF5-6CB6-4CC8-A616-556140F8B297}"/>
              </a:ext>
            </a:extLst>
          </p:cNvPr>
          <p:cNvSpPr/>
          <p:nvPr/>
        </p:nvSpPr>
        <p:spPr>
          <a:xfrm>
            <a:off x="12154559" y="5437282"/>
            <a:ext cx="3865996" cy="342640"/>
          </a:xfrm>
          <a:prstGeom prst="rect">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4" name="Content Placeholder 2">
            <a:extLst>
              <a:ext uri="{FF2B5EF4-FFF2-40B4-BE49-F238E27FC236}">
                <a16:creationId xmlns:a16="http://schemas.microsoft.com/office/drawing/2014/main" id="{2EDA0F71-FB33-4241-9A2C-60BC51651E70}"/>
              </a:ext>
            </a:extLst>
          </p:cNvPr>
          <p:cNvSpPr txBox="1">
            <a:spLocks/>
          </p:cNvSpPr>
          <p:nvPr/>
        </p:nvSpPr>
        <p:spPr>
          <a:xfrm>
            <a:off x="211604" y="881726"/>
            <a:ext cx="3889904" cy="1229046"/>
          </a:xfrm>
          <a:prstGeom prst="rect">
            <a:avLst/>
          </a:prstGeom>
          <a:solidFill>
            <a:srgbClr val="FFC000"/>
          </a:solidFill>
          <a:ln w="76200">
            <a:solidFill>
              <a:srgbClr val="FF0000"/>
            </a:solidFill>
          </a:ln>
        </p:spPr>
        <p:txBody>
          <a:bodyPr>
            <a:normAutofit fontScale="47500" lnSpcReduction="20000"/>
          </a:bodyPr>
          <a:lstStyle>
            <a:lvl1pPr marL="0" indent="0"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1pPr>
            <a:lvl2pPr marL="457200" indent="-36000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900113" indent="-45878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4133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6400"/>
            <a:r>
              <a:rPr lang="nl-BE"/>
              <a:t>Afhankelijke variabele(n)?</a:t>
            </a:r>
          </a:p>
          <a:p>
            <a:pPr marL="86400"/>
            <a:r>
              <a:rPr lang="nl-BE">
                <a:solidFill>
                  <a:srgbClr val="FF0000"/>
                </a:solidFill>
              </a:rPr>
              <a:t>Gezondheidsprobleem </a:t>
            </a:r>
          </a:p>
          <a:p>
            <a:pPr marL="86400"/>
            <a:r>
              <a:rPr lang="nl-BE">
                <a:solidFill>
                  <a:srgbClr val="FF0000"/>
                </a:solidFill>
              </a:rPr>
              <a:t>(2 categorieën)</a:t>
            </a:r>
            <a:endParaRPr lang="nl-BE" dirty="0">
              <a:solidFill>
                <a:srgbClr val="FF0000"/>
              </a:solidFill>
            </a:endParaRPr>
          </a:p>
        </p:txBody>
      </p:sp>
      <p:sp>
        <p:nvSpPr>
          <p:cNvPr id="125" name="Content Placeholder 2">
            <a:extLst>
              <a:ext uri="{FF2B5EF4-FFF2-40B4-BE49-F238E27FC236}">
                <a16:creationId xmlns:a16="http://schemas.microsoft.com/office/drawing/2014/main" id="{59364F9F-83FB-4B4B-84B3-74A2B7579FD6}"/>
              </a:ext>
            </a:extLst>
          </p:cNvPr>
          <p:cNvSpPr txBox="1">
            <a:spLocks/>
          </p:cNvSpPr>
          <p:nvPr/>
        </p:nvSpPr>
        <p:spPr>
          <a:xfrm>
            <a:off x="4287497" y="883930"/>
            <a:ext cx="7735603" cy="1229046"/>
          </a:xfrm>
          <a:prstGeom prst="rect">
            <a:avLst/>
          </a:prstGeom>
          <a:solidFill>
            <a:srgbClr val="FFC000"/>
          </a:solidFill>
          <a:ln w="76200">
            <a:solidFill>
              <a:srgbClr val="FF0000"/>
            </a:solidFill>
          </a:ln>
        </p:spPr>
        <p:txBody>
          <a:bodyPr>
            <a:normAutofit fontScale="47500" lnSpcReduction="20000"/>
          </a:bodyPr>
          <a:lstStyle>
            <a:lvl1pPr marL="0" indent="0"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1pPr>
            <a:lvl2pPr marL="457200" indent="-36000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900113" indent="-45878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4133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6400"/>
            <a:r>
              <a:rPr lang="nl-BE" dirty="0"/>
              <a:t>Onafhankelijke variabele(n)?</a:t>
            </a:r>
          </a:p>
          <a:p>
            <a:pPr marL="86400"/>
            <a:r>
              <a:rPr lang="nl-BE" dirty="0">
                <a:solidFill>
                  <a:srgbClr val="FF0000"/>
                </a:solidFill>
              </a:rPr>
              <a:t>Nationaliteit </a:t>
            </a:r>
          </a:p>
          <a:p>
            <a:pPr marL="86400"/>
            <a:r>
              <a:rPr lang="nl-BE" dirty="0">
                <a:solidFill>
                  <a:srgbClr val="FF0000"/>
                </a:solidFill>
              </a:rPr>
              <a:t>(3 categorieën - nominaal)</a:t>
            </a:r>
          </a:p>
        </p:txBody>
      </p:sp>
    </p:spTree>
    <p:extLst>
      <p:ext uri="{BB962C8B-B14F-4D97-AF65-F5344CB8AC3E}">
        <p14:creationId xmlns:p14="http://schemas.microsoft.com/office/powerpoint/2010/main" val="455067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4AB48D-DB45-1C82-28E2-DA3FFD909151}"/>
              </a:ext>
            </a:extLst>
          </p:cNvPr>
          <p:cNvSpPr>
            <a:spLocks noGrp="1"/>
          </p:cNvSpPr>
          <p:nvPr>
            <p:ph type="title"/>
          </p:nvPr>
        </p:nvSpPr>
        <p:spPr/>
        <p:txBody>
          <a:bodyPr/>
          <a:lstStyle/>
          <a:p>
            <a:r>
              <a:rPr lang="nl-NL" dirty="0"/>
              <a:t>Voorbeeld examenvraag</a:t>
            </a:r>
          </a:p>
        </p:txBody>
      </p:sp>
      <p:sp>
        <p:nvSpPr>
          <p:cNvPr id="3" name="Tijdelijke aanduiding voor inhoud 2">
            <a:extLst>
              <a:ext uri="{FF2B5EF4-FFF2-40B4-BE49-F238E27FC236}">
                <a16:creationId xmlns:a16="http://schemas.microsoft.com/office/drawing/2014/main" id="{C7A99FFE-F551-980F-C808-E9AD50D2FD2E}"/>
              </a:ext>
            </a:extLst>
          </p:cNvPr>
          <p:cNvSpPr>
            <a:spLocks noGrp="1"/>
          </p:cNvSpPr>
          <p:nvPr>
            <p:ph idx="1"/>
          </p:nvPr>
        </p:nvSpPr>
        <p:spPr/>
        <p:txBody>
          <a:bodyPr/>
          <a:lstStyle/>
          <a:p>
            <a:r>
              <a:rPr lang="nl-NL" b="1" dirty="0"/>
              <a:t>Welke statistische toets gebruik je om de onderzoeksvraag te beantwoorden. Je mag ervanuit gaan dat aan de assumpties is voldaan. </a:t>
            </a:r>
          </a:p>
          <a:p>
            <a:pPr algn="ctr"/>
            <a:r>
              <a:rPr lang="nl-NL" b="1" i="1" dirty="0"/>
              <a:t>Is er een verband tussen Nationaliteit en het al dan niet hebben van een gezondheidsprobleem?</a:t>
            </a:r>
          </a:p>
          <a:p>
            <a:endParaRPr lang="nl-NL" dirty="0"/>
          </a:p>
          <a:p>
            <a:endParaRPr lang="nl-NL" dirty="0"/>
          </a:p>
          <a:p>
            <a:r>
              <a:rPr lang="nl-NL" dirty="0"/>
              <a:t>A. Pearson correlatietoets.</a:t>
            </a:r>
          </a:p>
          <a:p>
            <a:r>
              <a:rPr lang="nl-NL" dirty="0"/>
              <a:t>B. Onafhankelijke t-toets.</a:t>
            </a:r>
          </a:p>
          <a:p>
            <a:r>
              <a:rPr lang="nl-NL" dirty="0"/>
              <a:t>Enkelvoudige lineaire regressie.</a:t>
            </a:r>
          </a:p>
          <a:p>
            <a:r>
              <a:rPr lang="nl-NL" dirty="0"/>
              <a:t>Logistische regressie.</a:t>
            </a:r>
          </a:p>
          <a:p>
            <a:r>
              <a:rPr lang="nl-NL" b="1" dirty="0">
                <a:solidFill>
                  <a:srgbClr val="7030A0"/>
                </a:solidFill>
                <a:highlight>
                  <a:srgbClr val="FFFF00"/>
                </a:highlight>
              </a:rPr>
              <a:t>Chi-kwadraattoets.</a:t>
            </a:r>
          </a:p>
        </p:txBody>
      </p:sp>
      <p:sp>
        <p:nvSpPr>
          <p:cNvPr id="4" name="Tijdelijke aanduiding voor dianummer 3">
            <a:extLst>
              <a:ext uri="{FF2B5EF4-FFF2-40B4-BE49-F238E27FC236}">
                <a16:creationId xmlns:a16="http://schemas.microsoft.com/office/drawing/2014/main" id="{6FF47650-297C-0132-A1DF-F3540DCAC4F7}"/>
              </a:ext>
            </a:extLst>
          </p:cNvPr>
          <p:cNvSpPr>
            <a:spLocks noGrp="1"/>
          </p:cNvSpPr>
          <p:nvPr>
            <p:ph type="sldNum" sz="quarter" idx="12"/>
          </p:nvPr>
        </p:nvSpPr>
        <p:spPr/>
        <p:txBody>
          <a:bodyPr/>
          <a:lstStyle/>
          <a:p>
            <a:fld id="{7AE184E0-0BD4-4705-A12B-9B71DDE63301}" type="slidenum">
              <a:rPr lang="en-GB" noProof="0" smtClean="0"/>
              <a:t>28</a:t>
            </a:fld>
            <a:endParaRPr lang="en-GB" noProof="0" dirty="0"/>
          </a:p>
        </p:txBody>
      </p:sp>
      <p:sp>
        <p:nvSpPr>
          <p:cNvPr id="5" name="Tijdelijke aanduiding voor inhoud 4">
            <a:extLst>
              <a:ext uri="{FF2B5EF4-FFF2-40B4-BE49-F238E27FC236}">
                <a16:creationId xmlns:a16="http://schemas.microsoft.com/office/drawing/2014/main" id="{C25245D7-00D3-5E6B-6EDF-2419DBACAC40}"/>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1041483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22A5B-DC8C-49BC-963D-B39DE031546E}"/>
              </a:ext>
            </a:extLst>
          </p:cNvPr>
          <p:cNvSpPr>
            <a:spLocks noGrp="1"/>
          </p:cNvSpPr>
          <p:nvPr>
            <p:ph type="title"/>
          </p:nvPr>
        </p:nvSpPr>
        <p:spPr/>
        <p:txBody>
          <a:bodyPr/>
          <a:lstStyle/>
          <a:p>
            <a:r>
              <a:rPr lang="nl-BE" dirty="0">
                <a:solidFill>
                  <a:srgbClr val="5D9CC7"/>
                </a:solidFill>
              </a:rPr>
              <a:t>De zes-stappen-procedure bij </a:t>
            </a:r>
            <a:r>
              <a:rPr lang="nl-BE" dirty="0" err="1">
                <a:solidFill>
                  <a:srgbClr val="5D9CC7"/>
                </a:solidFill>
              </a:rPr>
              <a:t>inferentiële</a:t>
            </a:r>
            <a:r>
              <a:rPr lang="nl-BE" dirty="0">
                <a:solidFill>
                  <a:srgbClr val="5D9CC7"/>
                </a:solidFill>
              </a:rPr>
              <a:t> statistiek</a:t>
            </a:r>
          </a:p>
        </p:txBody>
      </p:sp>
      <p:sp>
        <p:nvSpPr>
          <p:cNvPr id="3" name="Tijdelijke aanduiding voor inhoud 2">
            <a:extLst>
              <a:ext uri="{FF2B5EF4-FFF2-40B4-BE49-F238E27FC236}">
                <a16:creationId xmlns:a16="http://schemas.microsoft.com/office/drawing/2014/main" id="{46F8B0F8-2FD6-4F11-BB59-EB7A4FBCF82B}"/>
              </a:ext>
            </a:extLst>
          </p:cNvPr>
          <p:cNvSpPr>
            <a:spLocks noGrp="1"/>
          </p:cNvSpPr>
          <p:nvPr>
            <p:ph idx="1"/>
          </p:nvPr>
        </p:nvSpPr>
        <p:spPr/>
        <p:txBody>
          <a:bodyPr/>
          <a:lstStyle/>
          <a:p>
            <a:pPr marL="86400" indent="0">
              <a:buNone/>
            </a:pPr>
            <a:r>
              <a:rPr lang="nl-BE" b="1" dirty="0"/>
              <a:t>Oefening Flowchart gebruiken (zie codeboek p.549 ev.)</a:t>
            </a:r>
          </a:p>
          <a:p>
            <a:pPr marL="86400" indent="0">
              <a:buNone/>
            </a:pPr>
            <a:endParaRPr lang="nl-BE" b="1" dirty="0"/>
          </a:p>
          <a:p>
            <a:r>
              <a:rPr lang="nl-BE" dirty="0">
                <a:solidFill>
                  <a:srgbClr val="5D9CC7"/>
                </a:solidFill>
              </a:rPr>
              <a:t>Maak gebruik van het codeboek van Wave 1. </a:t>
            </a:r>
            <a:r>
              <a:rPr lang="nl-BE" dirty="0"/>
              <a:t>Welke statistische toets gebruik je om de volgende onderzoeksvraag te beantwoorden? </a:t>
            </a:r>
          </a:p>
          <a:p>
            <a:r>
              <a:rPr lang="nl-BE" dirty="0"/>
              <a:t>Ga ervan uit dat aan de assumpties voldaan is. </a:t>
            </a:r>
          </a:p>
          <a:p>
            <a:pPr marL="86400" indent="0">
              <a:buNone/>
            </a:pPr>
            <a:r>
              <a:rPr lang="nl-BE" b="1" dirty="0">
                <a:solidFill>
                  <a:srgbClr val="C00000"/>
                </a:solidFill>
                <a:highlight>
                  <a:srgbClr val="FFFF00"/>
                </a:highlight>
              </a:rPr>
              <a:t>Is er een significant verschil in depressieve symptomen tussen mannen en vrouwen? </a:t>
            </a:r>
          </a:p>
        </p:txBody>
      </p:sp>
      <p:sp>
        <p:nvSpPr>
          <p:cNvPr id="4" name="Tijdelijke aanduiding voor dianummer 3">
            <a:extLst>
              <a:ext uri="{FF2B5EF4-FFF2-40B4-BE49-F238E27FC236}">
                <a16:creationId xmlns:a16="http://schemas.microsoft.com/office/drawing/2014/main" id="{75601CDE-980B-47A7-AA0C-CE98F8225D21}"/>
              </a:ext>
            </a:extLst>
          </p:cNvPr>
          <p:cNvSpPr>
            <a:spLocks noGrp="1"/>
          </p:cNvSpPr>
          <p:nvPr>
            <p:ph type="sldNum" sz="quarter" idx="12"/>
          </p:nvPr>
        </p:nvSpPr>
        <p:spPr/>
        <p:txBody>
          <a:bodyPr/>
          <a:lstStyle/>
          <a:p>
            <a:fld id="{7AE184E0-0BD4-4705-A12B-9B71DDE63301}" type="slidenum">
              <a:rPr lang="en-GB" noProof="0" smtClean="0"/>
              <a:t>29</a:t>
            </a:fld>
            <a:endParaRPr lang="en-GB" noProof="0" dirty="0"/>
          </a:p>
        </p:txBody>
      </p:sp>
      <p:sp>
        <p:nvSpPr>
          <p:cNvPr id="5" name="Tijdelijke aanduiding voor inhoud 4">
            <a:extLst>
              <a:ext uri="{FF2B5EF4-FFF2-40B4-BE49-F238E27FC236}">
                <a16:creationId xmlns:a16="http://schemas.microsoft.com/office/drawing/2014/main" id="{6064FBD1-E624-4AAD-A402-7AB36082C293}"/>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601853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D52F-F8A7-4EDD-888D-C25602E50F75}"/>
              </a:ext>
            </a:extLst>
          </p:cNvPr>
          <p:cNvSpPr>
            <a:spLocks noGrp="1"/>
          </p:cNvSpPr>
          <p:nvPr>
            <p:ph type="title"/>
          </p:nvPr>
        </p:nvSpPr>
        <p:spPr/>
        <p:txBody>
          <a:bodyPr/>
          <a:lstStyle/>
          <a:p>
            <a:r>
              <a:rPr lang="nl-BE" dirty="0"/>
              <a:t>Inhoud van de les</a:t>
            </a:r>
          </a:p>
        </p:txBody>
      </p:sp>
      <p:sp>
        <p:nvSpPr>
          <p:cNvPr id="3" name="Content Placeholder 2">
            <a:extLst>
              <a:ext uri="{FF2B5EF4-FFF2-40B4-BE49-F238E27FC236}">
                <a16:creationId xmlns:a16="http://schemas.microsoft.com/office/drawing/2014/main" id="{1F91840C-52D7-4D92-9F4A-1177883B56EC}"/>
              </a:ext>
            </a:extLst>
          </p:cNvPr>
          <p:cNvSpPr>
            <a:spLocks noGrp="1"/>
          </p:cNvSpPr>
          <p:nvPr>
            <p:ph idx="1"/>
          </p:nvPr>
        </p:nvSpPr>
        <p:spPr/>
        <p:txBody>
          <a:bodyPr/>
          <a:lstStyle/>
          <a:p>
            <a:pPr marL="86400" indent="0">
              <a:buNone/>
            </a:pPr>
            <a:r>
              <a:rPr lang="nl-BE" b="1" u="sng" dirty="0"/>
              <a:t>HST 8: </a:t>
            </a:r>
            <a:r>
              <a:rPr lang="nl-BE" b="1" u="sng" dirty="0" err="1"/>
              <a:t>Inferentiële</a:t>
            </a:r>
            <a:r>
              <a:rPr lang="nl-BE" b="1" u="sng" dirty="0"/>
              <a:t> statistiek in zes stappen</a:t>
            </a:r>
          </a:p>
          <a:p>
            <a:endParaRPr lang="nl-BE" dirty="0"/>
          </a:p>
          <a:p>
            <a:pPr marL="86400" indent="0">
              <a:buNone/>
            </a:pPr>
            <a:r>
              <a:rPr lang="nl-BE" b="1" u="sng" dirty="0"/>
              <a:t>HST 9: Kruistabellen</a:t>
            </a:r>
          </a:p>
          <a:p>
            <a:endParaRPr lang="nl-BE" dirty="0"/>
          </a:p>
        </p:txBody>
      </p:sp>
      <p:sp>
        <p:nvSpPr>
          <p:cNvPr id="4" name="Slide Number Placeholder 3">
            <a:extLst>
              <a:ext uri="{FF2B5EF4-FFF2-40B4-BE49-F238E27FC236}">
                <a16:creationId xmlns:a16="http://schemas.microsoft.com/office/drawing/2014/main" id="{DEC280FB-54F4-4576-BF3C-121F31426723}"/>
              </a:ext>
            </a:extLst>
          </p:cNvPr>
          <p:cNvSpPr>
            <a:spLocks noGrp="1"/>
          </p:cNvSpPr>
          <p:nvPr>
            <p:ph type="sldNum" sz="quarter" idx="12"/>
          </p:nvPr>
        </p:nvSpPr>
        <p:spPr/>
        <p:txBody>
          <a:bodyPr/>
          <a:lstStyle/>
          <a:p>
            <a:fld id="{7AE184E0-0BD4-4705-A12B-9B71DDE63301}" type="slidenum">
              <a:rPr lang="en-GB" noProof="0" smtClean="0"/>
              <a:t>3</a:t>
            </a:fld>
            <a:endParaRPr lang="en-GB" noProof="0" dirty="0"/>
          </a:p>
        </p:txBody>
      </p:sp>
      <p:sp>
        <p:nvSpPr>
          <p:cNvPr id="5" name="Content Placeholder 4">
            <a:extLst>
              <a:ext uri="{FF2B5EF4-FFF2-40B4-BE49-F238E27FC236}">
                <a16:creationId xmlns:a16="http://schemas.microsoft.com/office/drawing/2014/main" id="{7EEC89EB-46E8-4C98-9783-C74ABF7716AA}"/>
              </a:ext>
            </a:extLst>
          </p:cNvPr>
          <p:cNvSpPr>
            <a:spLocks noGrp="1"/>
          </p:cNvSpPr>
          <p:nvPr>
            <p:ph idx="13"/>
          </p:nvPr>
        </p:nvSpPr>
        <p:spPr/>
        <p:txBody>
          <a:bodyPr/>
          <a:lstStyle/>
          <a:p>
            <a:endParaRPr lang="nl-BE"/>
          </a:p>
        </p:txBody>
      </p:sp>
      <p:pic>
        <p:nvPicPr>
          <p:cNvPr id="6" name="Picture 6">
            <a:extLst>
              <a:ext uri="{FF2B5EF4-FFF2-40B4-BE49-F238E27FC236}">
                <a16:creationId xmlns:a16="http://schemas.microsoft.com/office/drawing/2014/main" id="{FCC518C1-6DFC-4B71-9736-2A9BB2971FA1}"/>
              </a:ext>
            </a:extLst>
          </p:cNvPr>
          <p:cNvPicPr>
            <a:picLocks noChangeAspect="1"/>
          </p:cNvPicPr>
          <p:nvPr/>
        </p:nvPicPr>
        <p:blipFill>
          <a:blip r:embed="rId3"/>
          <a:stretch>
            <a:fillRect/>
          </a:stretch>
        </p:blipFill>
        <p:spPr>
          <a:xfrm>
            <a:off x="10957603" y="1815758"/>
            <a:ext cx="4330719" cy="6856003"/>
          </a:xfrm>
          <a:prstGeom prst="rect">
            <a:avLst/>
          </a:prstGeom>
        </p:spPr>
      </p:pic>
    </p:spTree>
    <p:extLst>
      <p:ext uri="{BB962C8B-B14F-4D97-AF65-F5344CB8AC3E}">
        <p14:creationId xmlns:p14="http://schemas.microsoft.com/office/powerpoint/2010/main" val="1853799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22A5B-DC8C-49BC-963D-B39DE031546E}"/>
              </a:ext>
            </a:extLst>
          </p:cNvPr>
          <p:cNvSpPr>
            <a:spLocks noGrp="1"/>
          </p:cNvSpPr>
          <p:nvPr>
            <p:ph type="title"/>
          </p:nvPr>
        </p:nvSpPr>
        <p:spPr>
          <a:solidFill>
            <a:srgbClr val="80C0E0"/>
          </a:solidFill>
        </p:spPr>
        <p:txBody>
          <a:bodyPr/>
          <a:lstStyle/>
          <a:p>
            <a:r>
              <a:rPr lang="nl-BE" dirty="0"/>
              <a:t>De zes-stappen-procedure bij </a:t>
            </a:r>
            <a:r>
              <a:rPr lang="nl-BE" dirty="0" err="1"/>
              <a:t>inferentiële</a:t>
            </a:r>
            <a:r>
              <a:rPr lang="nl-BE" dirty="0"/>
              <a:t> statistiek</a:t>
            </a:r>
          </a:p>
        </p:txBody>
      </p:sp>
      <p:sp>
        <p:nvSpPr>
          <p:cNvPr id="3" name="Tijdelijke aanduiding voor inhoud 2">
            <a:extLst>
              <a:ext uri="{FF2B5EF4-FFF2-40B4-BE49-F238E27FC236}">
                <a16:creationId xmlns:a16="http://schemas.microsoft.com/office/drawing/2014/main" id="{46F8B0F8-2FD6-4F11-BB59-EB7A4FBCF82B}"/>
              </a:ext>
            </a:extLst>
          </p:cNvPr>
          <p:cNvSpPr>
            <a:spLocks noGrp="1"/>
          </p:cNvSpPr>
          <p:nvPr>
            <p:ph idx="1"/>
          </p:nvPr>
        </p:nvSpPr>
        <p:spPr/>
        <p:txBody>
          <a:bodyPr>
            <a:normAutofit/>
          </a:bodyPr>
          <a:lstStyle/>
          <a:p>
            <a:pPr marL="86400" indent="0">
              <a:buNone/>
            </a:pPr>
            <a:r>
              <a:rPr lang="nl-BE" b="1" dirty="0"/>
              <a:t>Stap 1. </a:t>
            </a:r>
            <a:r>
              <a:rPr lang="nl-BE" dirty="0"/>
              <a:t>Ontleed de onderzoeksvraag aan de hand van de drie bepalende factoren.</a:t>
            </a:r>
          </a:p>
          <a:p>
            <a:pPr marL="86400" indent="0">
              <a:buNone/>
            </a:pPr>
            <a:r>
              <a:rPr lang="nl-BE" b="1" dirty="0">
                <a:solidFill>
                  <a:srgbClr val="C00000"/>
                </a:solidFill>
                <a:highlight>
                  <a:srgbClr val="FFFF00"/>
                </a:highlight>
              </a:rPr>
              <a:t>Is er een significant verschil in depressieve symptomen tussen mannen en vrouwen? </a:t>
            </a:r>
          </a:p>
          <a:p>
            <a:pPr marL="86400" indent="0">
              <a:buNone/>
            </a:pPr>
            <a:endParaRPr lang="nl-BE" dirty="0"/>
          </a:p>
          <a:p>
            <a:pPr marL="1234350" lvl="1" indent="-514350">
              <a:buFont typeface="+mj-lt"/>
              <a:buAutoNum type="arabicPeriod"/>
            </a:pPr>
            <a:r>
              <a:rPr lang="nl-BE" b="1" dirty="0"/>
              <a:t>Hoeveel variabelen bevat mijn onderzoeksvraag?</a:t>
            </a:r>
            <a:endParaRPr lang="nl-BE" dirty="0"/>
          </a:p>
          <a:p>
            <a:pPr marL="1234350" lvl="1" indent="-514350">
              <a:buFont typeface="+mj-lt"/>
              <a:buAutoNum type="arabicPeriod"/>
            </a:pPr>
            <a:endParaRPr lang="nl-BE" b="1" dirty="0"/>
          </a:p>
          <a:p>
            <a:pPr marL="1234350" lvl="1" indent="-514350">
              <a:buFont typeface="+mj-lt"/>
              <a:buAutoNum type="arabicPeriod"/>
            </a:pPr>
            <a:r>
              <a:rPr lang="nl-BE" b="1" dirty="0"/>
              <a:t>Welk meetniveau hebben de variabelen in mijn onderzoeksvraag?</a:t>
            </a:r>
            <a:endParaRPr lang="nl-BE" dirty="0"/>
          </a:p>
          <a:p>
            <a:pPr marL="1778400" lvl="3" indent="0">
              <a:buNone/>
            </a:pPr>
            <a:r>
              <a:rPr lang="nl-BE" dirty="0"/>
              <a:t>		</a:t>
            </a:r>
          </a:p>
          <a:p>
            <a:pPr marL="1234350" lvl="1" indent="-514350">
              <a:buFont typeface="+mj-lt"/>
              <a:buAutoNum type="arabicPeriod"/>
            </a:pPr>
            <a:r>
              <a:rPr lang="nl-BE" b="1" dirty="0"/>
              <a:t>Welke rol vervullen de variabelen?</a:t>
            </a:r>
            <a:endParaRPr lang="nl-BE" dirty="0"/>
          </a:p>
        </p:txBody>
      </p:sp>
      <p:sp>
        <p:nvSpPr>
          <p:cNvPr id="4" name="Tijdelijke aanduiding voor dianummer 3">
            <a:extLst>
              <a:ext uri="{FF2B5EF4-FFF2-40B4-BE49-F238E27FC236}">
                <a16:creationId xmlns:a16="http://schemas.microsoft.com/office/drawing/2014/main" id="{75601CDE-980B-47A7-AA0C-CE98F8225D21}"/>
              </a:ext>
            </a:extLst>
          </p:cNvPr>
          <p:cNvSpPr>
            <a:spLocks noGrp="1"/>
          </p:cNvSpPr>
          <p:nvPr>
            <p:ph type="sldNum" sz="quarter" idx="12"/>
          </p:nvPr>
        </p:nvSpPr>
        <p:spPr/>
        <p:txBody>
          <a:bodyPr/>
          <a:lstStyle/>
          <a:p>
            <a:fld id="{7AE184E0-0BD4-4705-A12B-9B71DDE63301}" type="slidenum">
              <a:rPr lang="en-GB" noProof="0" smtClean="0"/>
              <a:t>30</a:t>
            </a:fld>
            <a:endParaRPr lang="en-GB" noProof="0" dirty="0"/>
          </a:p>
        </p:txBody>
      </p:sp>
      <p:sp>
        <p:nvSpPr>
          <p:cNvPr id="5" name="Tijdelijke aanduiding voor inhoud 4">
            <a:extLst>
              <a:ext uri="{FF2B5EF4-FFF2-40B4-BE49-F238E27FC236}">
                <a16:creationId xmlns:a16="http://schemas.microsoft.com/office/drawing/2014/main" id="{6064FBD1-E624-4AAD-A402-7AB36082C293}"/>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00299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8EA1E8-1527-88F5-8AF6-1891C8DC7DAA}"/>
              </a:ext>
            </a:extLst>
          </p:cNvPr>
          <p:cNvSpPr>
            <a:spLocks noGrp="1"/>
          </p:cNvSpPr>
          <p:nvPr>
            <p:ph type="title"/>
          </p:nvPr>
        </p:nvSpPr>
        <p:spPr/>
        <p:txBody>
          <a:bodyPr/>
          <a:lstStyle/>
          <a:p>
            <a:r>
              <a:rPr lang="nl-NL" dirty="0"/>
              <a:t>Voorbeeld examenvraag </a:t>
            </a:r>
          </a:p>
        </p:txBody>
      </p:sp>
      <p:sp>
        <p:nvSpPr>
          <p:cNvPr id="3" name="Tijdelijke aanduiding voor inhoud 2">
            <a:extLst>
              <a:ext uri="{FF2B5EF4-FFF2-40B4-BE49-F238E27FC236}">
                <a16:creationId xmlns:a16="http://schemas.microsoft.com/office/drawing/2014/main" id="{FB7DE3DB-494F-68C8-3E55-1E832B937CD8}"/>
              </a:ext>
            </a:extLst>
          </p:cNvPr>
          <p:cNvSpPr>
            <a:spLocks noGrp="1"/>
          </p:cNvSpPr>
          <p:nvPr>
            <p:ph idx="1"/>
          </p:nvPr>
        </p:nvSpPr>
        <p:spPr/>
        <p:txBody>
          <a:bodyPr/>
          <a:lstStyle/>
          <a:p>
            <a:r>
              <a:rPr lang="nl-NL" b="1" dirty="0"/>
              <a:t>Welke statistische toets gebruik je om de onderzoeksvraag te beantwoorden. Je mag ervanuit gaan dat aan de assumpties is voldaan.</a:t>
            </a:r>
          </a:p>
          <a:p>
            <a:endParaRPr lang="nl-NL" b="1" dirty="0"/>
          </a:p>
          <a:p>
            <a:pPr algn="ctr"/>
            <a:r>
              <a:rPr lang="nl-NL" b="1" i="1" dirty="0">
                <a:solidFill>
                  <a:srgbClr val="C00000"/>
                </a:solidFill>
              </a:rPr>
              <a:t>Is er een significant verschil in depressieve symptomen tussen mannen en vrouwen?</a:t>
            </a:r>
          </a:p>
          <a:p>
            <a:endParaRPr lang="nl-NL" dirty="0"/>
          </a:p>
          <a:p>
            <a:r>
              <a:rPr lang="nl-NL" dirty="0"/>
              <a:t>A. Pearson correlatietoets.</a:t>
            </a:r>
          </a:p>
          <a:p>
            <a:r>
              <a:rPr lang="nl-NL" dirty="0"/>
              <a:t>B. Afhankelijke t-toets.</a:t>
            </a:r>
          </a:p>
          <a:p>
            <a:r>
              <a:rPr lang="nl-NL" dirty="0"/>
              <a:t>C. Onafhankelijke t-toets.</a:t>
            </a:r>
          </a:p>
          <a:p>
            <a:r>
              <a:rPr lang="nl-NL" dirty="0"/>
              <a:t>D. One-way independent ANOVA.</a:t>
            </a:r>
          </a:p>
          <a:p>
            <a:r>
              <a:rPr lang="nl-NL" dirty="0"/>
              <a:t>E. Chi-kwadraattoets.</a:t>
            </a:r>
          </a:p>
        </p:txBody>
      </p:sp>
      <p:sp>
        <p:nvSpPr>
          <p:cNvPr id="4" name="Tijdelijke aanduiding voor dianummer 3">
            <a:extLst>
              <a:ext uri="{FF2B5EF4-FFF2-40B4-BE49-F238E27FC236}">
                <a16:creationId xmlns:a16="http://schemas.microsoft.com/office/drawing/2014/main" id="{F3DB98AA-117E-25F0-076C-286E65EE723F}"/>
              </a:ext>
            </a:extLst>
          </p:cNvPr>
          <p:cNvSpPr>
            <a:spLocks noGrp="1"/>
          </p:cNvSpPr>
          <p:nvPr>
            <p:ph type="sldNum" sz="quarter" idx="12"/>
          </p:nvPr>
        </p:nvSpPr>
        <p:spPr/>
        <p:txBody>
          <a:bodyPr/>
          <a:lstStyle/>
          <a:p>
            <a:fld id="{7AE184E0-0BD4-4705-A12B-9B71DDE63301}" type="slidenum">
              <a:rPr lang="en-GB" noProof="0" smtClean="0"/>
              <a:t>31</a:t>
            </a:fld>
            <a:endParaRPr lang="en-GB" noProof="0" dirty="0"/>
          </a:p>
        </p:txBody>
      </p:sp>
      <p:sp>
        <p:nvSpPr>
          <p:cNvPr id="5" name="Tijdelijke aanduiding voor inhoud 4">
            <a:extLst>
              <a:ext uri="{FF2B5EF4-FFF2-40B4-BE49-F238E27FC236}">
                <a16:creationId xmlns:a16="http://schemas.microsoft.com/office/drawing/2014/main" id="{01ADBB3A-5F50-B0FC-88CC-8C11D2588D87}"/>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1593267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22A5B-DC8C-49BC-963D-B39DE031546E}"/>
              </a:ext>
            </a:extLst>
          </p:cNvPr>
          <p:cNvSpPr>
            <a:spLocks noGrp="1"/>
          </p:cNvSpPr>
          <p:nvPr>
            <p:ph type="title"/>
          </p:nvPr>
        </p:nvSpPr>
        <p:spPr>
          <a:solidFill>
            <a:srgbClr val="80C0E0"/>
          </a:solidFill>
        </p:spPr>
        <p:txBody>
          <a:bodyPr/>
          <a:lstStyle/>
          <a:p>
            <a:r>
              <a:rPr lang="nl-BE" dirty="0"/>
              <a:t>De zes-stappen-procedure bij </a:t>
            </a:r>
            <a:r>
              <a:rPr lang="nl-BE" dirty="0" err="1"/>
              <a:t>inferentiële</a:t>
            </a:r>
            <a:r>
              <a:rPr lang="nl-BE" dirty="0"/>
              <a:t> statistiek</a:t>
            </a:r>
          </a:p>
        </p:txBody>
      </p:sp>
      <p:sp>
        <p:nvSpPr>
          <p:cNvPr id="3" name="Tijdelijke aanduiding voor inhoud 2">
            <a:extLst>
              <a:ext uri="{FF2B5EF4-FFF2-40B4-BE49-F238E27FC236}">
                <a16:creationId xmlns:a16="http://schemas.microsoft.com/office/drawing/2014/main" id="{46F8B0F8-2FD6-4F11-BB59-EB7A4FBCF82B}"/>
              </a:ext>
            </a:extLst>
          </p:cNvPr>
          <p:cNvSpPr>
            <a:spLocks noGrp="1"/>
          </p:cNvSpPr>
          <p:nvPr>
            <p:ph idx="1"/>
          </p:nvPr>
        </p:nvSpPr>
        <p:spPr/>
        <p:txBody>
          <a:bodyPr>
            <a:normAutofit fontScale="92500" lnSpcReduction="10000"/>
          </a:bodyPr>
          <a:lstStyle/>
          <a:p>
            <a:pPr marL="86400" indent="0">
              <a:buNone/>
            </a:pPr>
            <a:r>
              <a:rPr lang="nl-BE" b="1" dirty="0"/>
              <a:t>Stap 1. </a:t>
            </a:r>
            <a:r>
              <a:rPr lang="nl-BE" dirty="0"/>
              <a:t>Ontleed de onderzoeksvraag aan de hand van de drie bepalende factoren.</a:t>
            </a:r>
          </a:p>
          <a:p>
            <a:pPr marL="86400" indent="0">
              <a:buNone/>
            </a:pPr>
            <a:r>
              <a:rPr lang="nl-BE" b="1" dirty="0">
                <a:solidFill>
                  <a:srgbClr val="C00000"/>
                </a:solidFill>
                <a:highlight>
                  <a:srgbClr val="FFFF00"/>
                </a:highlight>
              </a:rPr>
              <a:t>Is er een significant verschil in depressieve symptomen tussen mannen en vrouwen? </a:t>
            </a:r>
          </a:p>
          <a:p>
            <a:pPr marL="86400" indent="0">
              <a:buNone/>
            </a:pPr>
            <a:endParaRPr lang="nl-BE" dirty="0"/>
          </a:p>
          <a:p>
            <a:pPr marL="1234350" lvl="1" indent="-514350">
              <a:buFont typeface="+mj-lt"/>
              <a:buAutoNum type="arabicPeriod"/>
            </a:pPr>
            <a:r>
              <a:rPr lang="nl-BE" b="1" dirty="0"/>
              <a:t>Hoeveel variabelen bevat mijn onderzoeksvraag?</a:t>
            </a:r>
            <a:endParaRPr lang="nl-BE" dirty="0"/>
          </a:p>
          <a:p>
            <a:pPr lvl="2"/>
            <a:r>
              <a:rPr lang="nl-BE" b="1" dirty="0">
                <a:solidFill>
                  <a:srgbClr val="C00000"/>
                </a:solidFill>
              </a:rPr>
              <a:t>Twee variabelen</a:t>
            </a:r>
          </a:p>
          <a:p>
            <a:pPr marL="1234350" lvl="1" indent="-514350">
              <a:buFont typeface="+mj-lt"/>
              <a:buAutoNum type="arabicPeriod"/>
            </a:pPr>
            <a:r>
              <a:rPr lang="nl-BE" b="1" dirty="0"/>
              <a:t>Welk meetniveau hebben de variabelen in mijn onderzoeksvraag?</a:t>
            </a:r>
            <a:endParaRPr lang="nl-BE" dirty="0"/>
          </a:p>
          <a:p>
            <a:pPr lvl="2"/>
            <a:r>
              <a:rPr lang="nl-BE" b="1" dirty="0">
                <a:solidFill>
                  <a:srgbClr val="C00000"/>
                </a:solidFill>
              </a:rPr>
              <a:t>Geslacht (W1_Geslacht): 						nominaal</a:t>
            </a:r>
          </a:p>
          <a:p>
            <a:pPr lvl="2"/>
            <a:r>
              <a:rPr lang="nl-BE" b="1" dirty="0">
                <a:solidFill>
                  <a:srgbClr val="C00000"/>
                </a:solidFill>
              </a:rPr>
              <a:t>Depressieve symptomen (W1_Depressie1 t.e.m. W1_Depressie3): </a:t>
            </a:r>
          </a:p>
          <a:p>
            <a:pPr marL="1306800" lvl="2" indent="0">
              <a:buNone/>
            </a:pPr>
            <a:r>
              <a:rPr lang="nl-BE" b="1" dirty="0">
                <a:solidFill>
                  <a:srgbClr val="C00000"/>
                </a:solidFill>
              </a:rPr>
              <a:t>			categorische schaalitems die omgezet worden in metrische schaal 		Depressie</a:t>
            </a:r>
          </a:p>
          <a:p>
            <a:pPr marL="1778400" lvl="3" indent="0">
              <a:buNone/>
            </a:pPr>
            <a:r>
              <a:rPr lang="nl-BE" dirty="0"/>
              <a:t>		</a:t>
            </a:r>
          </a:p>
          <a:p>
            <a:pPr marL="1234350" lvl="1" indent="-514350">
              <a:buFont typeface="+mj-lt"/>
              <a:buAutoNum type="arabicPeriod"/>
            </a:pPr>
            <a:r>
              <a:rPr lang="nl-BE" b="1" dirty="0"/>
              <a:t>Welke rol vervullen de variabelen?</a:t>
            </a:r>
            <a:endParaRPr lang="nl-BE" dirty="0"/>
          </a:p>
          <a:p>
            <a:pPr lvl="2"/>
            <a:r>
              <a:rPr lang="nl-BE" b="1" dirty="0">
                <a:solidFill>
                  <a:srgbClr val="C00000"/>
                </a:solidFill>
              </a:rPr>
              <a:t>Verschil! = groepen vergelijken</a:t>
            </a:r>
          </a:p>
          <a:p>
            <a:pPr lvl="2"/>
            <a:r>
              <a:rPr lang="nl-BE" b="1" dirty="0">
                <a:solidFill>
                  <a:srgbClr val="C00000"/>
                </a:solidFill>
              </a:rPr>
              <a:t>OV: Geslacht </a:t>
            </a:r>
            <a:r>
              <a:rPr lang="nl-BE" b="1" dirty="0">
                <a:solidFill>
                  <a:srgbClr val="C00000"/>
                </a:solidFill>
                <a:sym typeface="Wingdings" panose="05000000000000000000" pitchFamily="2" charset="2"/>
              </a:rPr>
              <a:t> AV: Depressie</a:t>
            </a:r>
            <a:endParaRPr lang="nl-BE" b="1" dirty="0">
              <a:solidFill>
                <a:srgbClr val="C00000"/>
              </a:solidFill>
            </a:endParaRPr>
          </a:p>
        </p:txBody>
      </p:sp>
      <p:sp>
        <p:nvSpPr>
          <p:cNvPr id="4" name="Tijdelijke aanduiding voor dianummer 3">
            <a:extLst>
              <a:ext uri="{FF2B5EF4-FFF2-40B4-BE49-F238E27FC236}">
                <a16:creationId xmlns:a16="http://schemas.microsoft.com/office/drawing/2014/main" id="{75601CDE-980B-47A7-AA0C-CE98F8225D21}"/>
              </a:ext>
            </a:extLst>
          </p:cNvPr>
          <p:cNvSpPr>
            <a:spLocks noGrp="1"/>
          </p:cNvSpPr>
          <p:nvPr>
            <p:ph type="sldNum" sz="quarter" idx="12"/>
          </p:nvPr>
        </p:nvSpPr>
        <p:spPr/>
        <p:txBody>
          <a:bodyPr/>
          <a:lstStyle/>
          <a:p>
            <a:fld id="{7AE184E0-0BD4-4705-A12B-9B71DDE63301}" type="slidenum">
              <a:rPr lang="en-GB" noProof="0" smtClean="0"/>
              <a:t>32</a:t>
            </a:fld>
            <a:endParaRPr lang="en-GB" noProof="0" dirty="0"/>
          </a:p>
        </p:txBody>
      </p:sp>
      <p:sp>
        <p:nvSpPr>
          <p:cNvPr id="5" name="Tijdelijke aanduiding voor inhoud 4">
            <a:extLst>
              <a:ext uri="{FF2B5EF4-FFF2-40B4-BE49-F238E27FC236}">
                <a16:creationId xmlns:a16="http://schemas.microsoft.com/office/drawing/2014/main" id="{6064FBD1-E624-4AAD-A402-7AB36082C293}"/>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42172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18D2DD5-3015-48C3-83FA-77AA63B56078}"/>
              </a:ext>
            </a:extLst>
          </p:cNvPr>
          <p:cNvSpPr>
            <a:spLocks noGrp="1"/>
          </p:cNvSpPr>
          <p:nvPr>
            <p:ph type="pic" sz="quarter" idx="12"/>
          </p:nvPr>
        </p:nvSpPr>
        <p:spPr/>
        <p:txBody>
          <a:bodyPr/>
          <a:lstStyle/>
          <a:p>
            <a:endParaRPr lang="nl-NL" dirty="0"/>
          </a:p>
        </p:txBody>
      </p:sp>
      <p:sp>
        <p:nvSpPr>
          <p:cNvPr id="3" name="TextBox 2">
            <a:extLst>
              <a:ext uri="{FF2B5EF4-FFF2-40B4-BE49-F238E27FC236}">
                <a16:creationId xmlns:a16="http://schemas.microsoft.com/office/drawing/2014/main" id="{8BC28D1E-BDD8-4D77-BC29-04A7017CEB76}"/>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gelijkaardige of verschillende respondenten in verschillende categorieën??</a:t>
            </a:r>
          </a:p>
        </p:txBody>
      </p:sp>
      <p:sp>
        <p:nvSpPr>
          <p:cNvPr id="4" name="Slide Number Placeholder 3">
            <a:extLst>
              <a:ext uri="{FF2B5EF4-FFF2-40B4-BE49-F238E27FC236}">
                <a16:creationId xmlns:a16="http://schemas.microsoft.com/office/drawing/2014/main" id="{F2B1EC54-5023-43DF-89B5-48C932B61BD6}"/>
              </a:ext>
            </a:extLst>
          </p:cNvPr>
          <p:cNvSpPr txBox="1">
            <a:spLocks/>
          </p:cNvSpPr>
          <p:nvPr/>
        </p:nvSpPr>
        <p:spPr>
          <a:xfrm>
            <a:off x="14669331" y="8161967"/>
            <a:ext cx="797801" cy="449396"/>
          </a:xfrm>
          <a:prstGeom prst="rect">
            <a:avLst/>
          </a:prstGeom>
        </p:spPr>
        <p:txBody>
          <a:bodyPr vert="horz" lIns="91440" tIns="45720" rIns="91440" bIns="45720" rtlCol="0">
            <a:normAutofit fontScale="47500" lnSpcReduction="20000"/>
          </a:bodyPr>
          <a:lstStyle>
            <a:lvl1pPr marL="0" indent="0" algn="l" defTabSz="1300368" rtl="0" eaLnBrk="1" latinLnBrk="0" hangingPunct="1">
              <a:lnSpc>
                <a:spcPct val="120000"/>
              </a:lnSpc>
              <a:spcBef>
                <a:spcPts val="0"/>
              </a:spcBef>
              <a:buFont typeface="Arial" panose="020B0604020202020204" pitchFamily="34" charset="0"/>
              <a:buNone/>
              <a:defRPr sz="4800" kern="1200">
                <a:solidFill>
                  <a:schemeClr val="bg1">
                    <a:lumMod val="50000"/>
                  </a:schemeClr>
                </a:solidFill>
                <a:latin typeface="+mn-lt"/>
                <a:ea typeface="+mn-ea"/>
                <a:cs typeface="+mn-cs"/>
              </a:defRPr>
            </a:lvl1pPr>
            <a:lvl2pPr marL="457200" indent="-36000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900113" indent="-45878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41338"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defTabSz="476448"/>
            <a:fld id="{7AE184E0-0BD4-4705-A12B-9B71DDE63301}" type="slidenum">
              <a:rPr lang="en-GB" smtClean="0">
                <a:solidFill>
                  <a:prstClr val="black">
                    <a:tint val="75000"/>
                  </a:prstClr>
                </a:solidFill>
                <a:latin typeface="Calibri" panose="020F0502020204030204"/>
              </a:rPr>
              <a:pPr defTabSz="476448"/>
              <a:t>33</a:t>
            </a:fld>
            <a:endParaRPr lang="en-GB" dirty="0">
              <a:solidFill>
                <a:prstClr val="black">
                  <a:tint val="75000"/>
                </a:prstClr>
              </a:solidFill>
              <a:latin typeface="Calibri" panose="020F0502020204030204"/>
            </a:endParaRPr>
          </a:p>
        </p:txBody>
      </p:sp>
      <p:sp>
        <p:nvSpPr>
          <p:cNvPr id="5" name="TextBox 4">
            <a:extLst>
              <a:ext uri="{FF2B5EF4-FFF2-40B4-BE49-F238E27FC236}">
                <a16:creationId xmlns:a16="http://schemas.microsoft.com/office/drawing/2014/main" id="{17F07302-3269-4882-A209-3936D8E84DCD}"/>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 </a:t>
            </a:r>
          </a:p>
          <a:p>
            <a:pPr algn="ctr" defTabSz="476448"/>
            <a:r>
              <a:rPr lang="nl-BE" sz="940" dirty="0">
                <a:solidFill>
                  <a:prstClr val="black"/>
                </a:solidFill>
                <a:latin typeface="Calibri" panose="020F0502020204030204"/>
              </a:rPr>
              <a:t>afhankelijke variabelen</a:t>
            </a:r>
          </a:p>
        </p:txBody>
      </p:sp>
      <p:sp>
        <p:nvSpPr>
          <p:cNvPr id="6" name="TextBox 5">
            <a:extLst>
              <a:ext uri="{FF2B5EF4-FFF2-40B4-BE49-F238E27FC236}">
                <a16:creationId xmlns:a16="http://schemas.microsoft.com/office/drawing/2014/main" id="{6850856A-2B4C-46D1-8E1A-E0E24B80C588}"/>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afhankelijke variabele</a:t>
            </a:r>
          </a:p>
        </p:txBody>
      </p:sp>
      <p:sp>
        <p:nvSpPr>
          <p:cNvPr id="7" name="TextBox 6">
            <a:extLst>
              <a:ext uri="{FF2B5EF4-FFF2-40B4-BE49-F238E27FC236}">
                <a16:creationId xmlns:a16="http://schemas.microsoft.com/office/drawing/2014/main" id="{A21F89FB-E87A-47A2-9477-A2A0E8B0D4DA}"/>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a:t>
            </a:r>
          </a:p>
          <a:p>
            <a:pPr algn="ctr" defTabSz="476448"/>
            <a:r>
              <a:rPr lang="nl-BE" sz="940" dirty="0">
                <a:solidFill>
                  <a:prstClr val="black"/>
                </a:solidFill>
                <a:latin typeface="Calibri" panose="020F0502020204030204"/>
              </a:rPr>
              <a:t> onafhankelijke variabelen</a:t>
            </a:r>
          </a:p>
        </p:txBody>
      </p:sp>
      <p:sp>
        <p:nvSpPr>
          <p:cNvPr id="8" name="TextBox 7">
            <a:extLst>
              <a:ext uri="{FF2B5EF4-FFF2-40B4-BE49-F238E27FC236}">
                <a16:creationId xmlns:a16="http://schemas.microsoft.com/office/drawing/2014/main" id="{03F6525C-2281-4663-B1FA-E0F8BC132D52}"/>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onafhankelijke variabelen</a:t>
            </a:r>
          </a:p>
        </p:txBody>
      </p:sp>
      <p:sp>
        <p:nvSpPr>
          <p:cNvPr id="9" name="TextBox 8">
            <a:extLst>
              <a:ext uri="{FF2B5EF4-FFF2-40B4-BE49-F238E27FC236}">
                <a16:creationId xmlns:a16="http://schemas.microsoft.com/office/drawing/2014/main" id="{DA0F87A9-663F-496B-B3A4-DB04B00DCB96}"/>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hoeveel categorieën?</a:t>
            </a:r>
          </a:p>
        </p:txBody>
      </p:sp>
      <p:sp>
        <p:nvSpPr>
          <p:cNvPr id="10" name="Rectangle 9">
            <a:extLst>
              <a:ext uri="{FF2B5EF4-FFF2-40B4-BE49-F238E27FC236}">
                <a16:creationId xmlns:a16="http://schemas.microsoft.com/office/drawing/2014/main" id="{EED52C2B-AFD3-4AAB-BFBF-9EBDF2FE8865}"/>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1" name="Rectangle 10">
            <a:extLst>
              <a:ext uri="{FF2B5EF4-FFF2-40B4-BE49-F238E27FC236}">
                <a16:creationId xmlns:a16="http://schemas.microsoft.com/office/drawing/2014/main" id="{EC8C9A91-C6B9-473A-BED7-57435E09EA3B}"/>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cxnSp>
        <p:nvCxnSpPr>
          <p:cNvPr id="12" name="Straight Arrow Connector 11">
            <a:extLst>
              <a:ext uri="{FF2B5EF4-FFF2-40B4-BE49-F238E27FC236}">
                <a16:creationId xmlns:a16="http://schemas.microsoft.com/office/drawing/2014/main" id="{6F226889-5D2C-41FC-A5C5-B62D32E509A9}"/>
              </a:ext>
            </a:extLst>
          </p:cNvPr>
          <p:cNvCxnSpPr>
            <a:cxnSpLocks/>
            <a:stCxn id="11" idx="0"/>
            <a:endCxn id="10" idx="2"/>
          </p:cNvCxnSpPr>
          <p:nvPr/>
        </p:nvCxnSpPr>
        <p:spPr>
          <a:xfrm flipV="1">
            <a:off x="1970469" y="2479100"/>
            <a:ext cx="1501215" cy="1527568"/>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089FF5AF-41C7-4ACE-B1A2-5A93198CDDF0}"/>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14" name="Rectangle 13">
            <a:extLst>
              <a:ext uri="{FF2B5EF4-FFF2-40B4-BE49-F238E27FC236}">
                <a16:creationId xmlns:a16="http://schemas.microsoft.com/office/drawing/2014/main" id="{5B5E570E-CA27-43AB-9FA6-2ED6CCAB5650}"/>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5" name="Rectangle 14">
            <a:extLst>
              <a:ext uri="{FF2B5EF4-FFF2-40B4-BE49-F238E27FC236}">
                <a16:creationId xmlns:a16="http://schemas.microsoft.com/office/drawing/2014/main" id="{D901C0D0-0A98-4906-B01C-951A7971F6BC}"/>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16" name="Rectangle 15">
            <a:extLst>
              <a:ext uri="{FF2B5EF4-FFF2-40B4-BE49-F238E27FC236}">
                <a16:creationId xmlns:a16="http://schemas.microsoft.com/office/drawing/2014/main" id="{61102207-D6FC-4519-A08A-0410010A2A01}"/>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17" name="Rectangle 16">
            <a:extLst>
              <a:ext uri="{FF2B5EF4-FFF2-40B4-BE49-F238E27FC236}">
                <a16:creationId xmlns:a16="http://schemas.microsoft.com/office/drawing/2014/main" id="{C28DFACC-087B-43F2-B065-E6F3A421F7A6}"/>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18" name="Rectangle 17">
            <a:extLst>
              <a:ext uri="{FF2B5EF4-FFF2-40B4-BE49-F238E27FC236}">
                <a16:creationId xmlns:a16="http://schemas.microsoft.com/office/drawing/2014/main" id="{1271BB37-2709-4FAE-8F62-755D214BB5E9}"/>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9" name="Rectangle 18">
            <a:extLst>
              <a:ext uri="{FF2B5EF4-FFF2-40B4-BE49-F238E27FC236}">
                <a16:creationId xmlns:a16="http://schemas.microsoft.com/office/drawing/2014/main" id="{7D35FB29-324E-470F-B460-D38102371DD3}"/>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0" name="Rectangle 19">
            <a:extLst>
              <a:ext uri="{FF2B5EF4-FFF2-40B4-BE49-F238E27FC236}">
                <a16:creationId xmlns:a16="http://schemas.microsoft.com/office/drawing/2014/main" id="{29E4364A-0F72-412A-9BA8-561DAF9FD432}"/>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1" name="Rectangle 20">
            <a:extLst>
              <a:ext uri="{FF2B5EF4-FFF2-40B4-BE49-F238E27FC236}">
                <a16:creationId xmlns:a16="http://schemas.microsoft.com/office/drawing/2014/main" id="{639C4C8E-1783-4D0F-9317-1B6C45608158}"/>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2" name="Rectangle 21">
            <a:extLst>
              <a:ext uri="{FF2B5EF4-FFF2-40B4-BE49-F238E27FC236}">
                <a16:creationId xmlns:a16="http://schemas.microsoft.com/office/drawing/2014/main" id="{57984BB9-6445-42A5-8AE6-62831FB52797}"/>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23" name="Rectangle 22">
            <a:extLst>
              <a:ext uri="{FF2B5EF4-FFF2-40B4-BE49-F238E27FC236}">
                <a16:creationId xmlns:a16="http://schemas.microsoft.com/office/drawing/2014/main" id="{D42D70B6-423A-405A-8D0B-0071206385B8}"/>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24" name="Rectangle 23">
            <a:extLst>
              <a:ext uri="{FF2B5EF4-FFF2-40B4-BE49-F238E27FC236}">
                <a16:creationId xmlns:a16="http://schemas.microsoft.com/office/drawing/2014/main" id="{8A28A9C1-EAF8-441E-9287-739B288C316E}"/>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cxnSp>
        <p:nvCxnSpPr>
          <p:cNvPr id="25" name="Straight Arrow Connector 24">
            <a:extLst>
              <a:ext uri="{FF2B5EF4-FFF2-40B4-BE49-F238E27FC236}">
                <a16:creationId xmlns:a16="http://schemas.microsoft.com/office/drawing/2014/main" id="{D8377038-F2FD-42BA-993E-9197F66C53D0}"/>
              </a:ext>
            </a:extLst>
          </p:cNvPr>
          <p:cNvCxnSpPr>
            <a:cxnSpLocks/>
            <a:stCxn id="10" idx="3"/>
            <a:endCxn id="13" idx="1"/>
          </p:cNvCxnSpPr>
          <p:nvPr/>
        </p:nvCxnSpPr>
        <p:spPr>
          <a:xfrm flipV="1">
            <a:off x="3948075" y="1416278"/>
            <a:ext cx="550189" cy="935512"/>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A76D2BA0-CA1A-48B0-AC65-FFC38C1A1EBE}"/>
              </a:ext>
            </a:extLst>
          </p:cNvPr>
          <p:cNvCxnSpPr>
            <a:cxnSpLocks/>
            <a:stCxn id="10" idx="3"/>
            <a:endCxn id="22"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FBF8A325-31D3-442C-A75A-1830D16A4441}"/>
              </a:ext>
            </a:extLst>
          </p:cNvPr>
          <p:cNvCxnSpPr>
            <a:cxnSpLocks/>
            <a:stCxn id="13" idx="3"/>
            <a:endCxn id="14" idx="1"/>
          </p:cNvCxnSpPr>
          <p:nvPr/>
        </p:nvCxnSpPr>
        <p:spPr>
          <a:xfrm flipV="1">
            <a:off x="5451044" y="1003011"/>
            <a:ext cx="559890" cy="4132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9974351F-1193-4C56-BBFA-73FF5DA2C36D}"/>
              </a:ext>
            </a:extLst>
          </p:cNvPr>
          <p:cNvCxnSpPr>
            <a:cxnSpLocks/>
            <a:stCxn id="13" idx="3"/>
            <a:endCxn id="15" idx="1"/>
          </p:cNvCxnSpPr>
          <p:nvPr/>
        </p:nvCxnSpPr>
        <p:spPr>
          <a:xfrm>
            <a:off x="5451044" y="1416279"/>
            <a:ext cx="556853" cy="385637"/>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D92C6DA2-66D1-47A4-85D1-4C48B1F56575}"/>
              </a:ext>
            </a:extLst>
          </p:cNvPr>
          <p:cNvCxnSpPr>
            <a:cxnSpLocks/>
            <a:stCxn id="14" idx="3"/>
          </p:cNvCxnSpPr>
          <p:nvPr/>
        </p:nvCxnSpPr>
        <p:spPr>
          <a:xfrm flipV="1">
            <a:off x="6963715" y="991078"/>
            <a:ext cx="5230053"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2FAA99CB-C10E-496B-B581-A1072FC9CE66}"/>
              </a:ext>
            </a:extLst>
          </p:cNvPr>
          <p:cNvCxnSpPr>
            <a:cxnSpLocks/>
            <a:stCxn id="15" idx="3"/>
            <a:endCxn id="16" idx="1"/>
          </p:cNvCxnSpPr>
          <p:nvPr/>
        </p:nvCxnSpPr>
        <p:spPr>
          <a:xfrm flipV="1">
            <a:off x="6960679" y="1489995"/>
            <a:ext cx="2050817" cy="311921"/>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BA2CF1E6-FCD2-488C-9E8E-406CFDFBEEB2}"/>
              </a:ext>
            </a:extLst>
          </p:cNvPr>
          <p:cNvCxnSpPr>
            <a:cxnSpLocks/>
            <a:stCxn id="15" idx="3"/>
            <a:endCxn id="17" idx="1"/>
          </p:cNvCxnSpPr>
          <p:nvPr/>
        </p:nvCxnSpPr>
        <p:spPr>
          <a:xfrm>
            <a:off x="6960678" y="1801916"/>
            <a:ext cx="2053281" cy="4467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5CCBEC0E-0F81-42C2-A576-E4754BF705B0}"/>
              </a:ext>
            </a:extLst>
          </p:cNvPr>
          <p:cNvCxnSpPr>
            <a:cxnSpLocks/>
            <a:stCxn id="16" idx="3"/>
            <a:endCxn id="18"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92854B5C-B77F-4883-93BE-AB63C9A5EB8C}"/>
              </a:ext>
            </a:extLst>
          </p:cNvPr>
          <p:cNvCxnSpPr>
            <a:cxnSpLocks/>
            <a:stCxn id="16" idx="3"/>
            <a:endCxn id="19" idx="1"/>
          </p:cNvCxnSpPr>
          <p:nvPr/>
        </p:nvCxnSpPr>
        <p:spPr>
          <a:xfrm>
            <a:off x="9964277" y="1489995"/>
            <a:ext cx="711166" cy="199916"/>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13B2D14D-1963-4163-807E-A6D62819C048}"/>
              </a:ext>
            </a:extLst>
          </p:cNvPr>
          <p:cNvCxnSpPr>
            <a:cxnSpLocks/>
            <a:stCxn id="17" idx="3"/>
            <a:endCxn id="20"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CF690483-9D20-43B3-85A8-EE45EA580696}"/>
              </a:ext>
            </a:extLst>
          </p:cNvPr>
          <p:cNvCxnSpPr>
            <a:cxnSpLocks/>
            <a:stCxn id="17" idx="3"/>
            <a:endCxn id="21" idx="1"/>
          </p:cNvCxnSpPr>
          <p:nvPr/>
        </p:nvCxnSpPr>
        <p:spPr>
          <a:xfrm>
            <a:off x="9966740" y="2248670"/>
            <a:ext cx="706823" cy="18631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A0986F06-D896-45A7-AE9F-AC58328E667B}"/>
              </a:ext>
            </a:extLst>
          </p:cNvPr>
          <p:cNvCxnSpPr>
            <a:cxnSpLocks/>
            <a:stCxn id="18"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1A11D95F-BFB3-42C7-B0A0-BEBE1A0C68F3}"/>
              </a:ext>
            </a:extLst>
          </p:cNvPr>
          <p:cNvCxnSpPr>
            <a:cxnSpLocks/>
            <a:stCxn id="19" idx="3"/>
          </p:cNvCxnSpPr>
          <p:nvPr/>
        </p:nvCxnSpPr>
        <p:spPr>
          <a:xfrm flipV="1">
            <a:off x="11628225" y="1684592"/>
            <a:ext cx="555334" cy="5318"/>
          </a:xfrm>
          <a:prstGeom prst="straightConnector1">
            <a:avLst/>
          </a:prstGeom>
          <a:ln w="28575">
            <a:solidFill>
              <a:srgbClr val="DC8621"/>
            </a:solidFill>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AE49F6AE-F07D-4658-BFA9-58F0053CDDC5}"/>
              </a:ext>
            </a:extLst>
          </p:cNvPr>
          <p:cNvCxnSpPr>
            <a:cxnSpLocks/>
            <a:stCxn id="20"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F8C734EF-3705-4B71-B4D7-77AD194CA9CB}"/>
              </a:ext>
            </a:extLst>
          </p:cNvPr>
          <p:cNvCxnSpPr>
            <a:cxnSpLocks/>
            <a:stCxn id="21" idx="3"/>
          </p:cNvCxnSpPr>
          <p:nvPr/>
        </p:nvCxnSpPr>
        <p:spPr>
          <a:xfrm>
            <a:off x="11626345" y="2434989"/>
            <a:ext cx="55721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AB7FDB16-0E83-4738-B1E2-DE7FC34C0D44}"/>
              </a:ext>
            </a:extLst>
          </p:cNvPr>
          <p:cNvCxnSpPr>
            <a:cxnSpLocks/>
            <a:stCxn id="22" idx="3"/>
            <a:endCxn id="23"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AD5CF54B-F477-480C-918D-9C6E9E10AEB2}"/>
              </a:ext>
            </a:extLst>
          </p:cNvPr>
          <p:cNvCxnSpPr>
            <a:cxnSpLocks/>
            <a:stCxn id="22" idx="3"/>
            <a:endCxn id="24"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4678150E-F4E3-4EF0-82A5-69ACD47D1281}"/>
              </a:ext>
            </a:extLst>
          </p:cNvPr>
          <p:cNvCxnSpPr>
            <a:cxnSpLocks/>
            <a:stCxn id="23"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3" name="Rectangle 42">
            <a:extLst>
              <a:ext uri="{FF2B5EF4-FFF2-40B4-BE49-F238E27FC236}">
                <a16:creationId xmlns:a16="http://schemas.microsoft.com/office/drawing/2014/main" id="{D4A55C30-7507-44A7-B966-F3D7141C560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44" name="Rectangle 43">
            <a:extLst>
              <a:ext uri="{FF2B5EF4-FFF2-40B4-BE49-F238E27FC236}">
                <a16:creationId xmlns:a16="http://schemas.microsoft.com/office/drawing/2014/main" id="{454E494D-D9AD-41ED-8DEA-38EB681F168F}"/>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45" name="Straight Arrow Connector 44">
            <a:extLst>
              <a:ext uri="{FF2B5EF4-FFF2-40B4-BE49-F238E27FC236}">
                <a16:creationId xmlns:a16="http://schemas.microsoft.com/office/drawing/2014/main" id="{98859607-E6F7-46B0-9E95-DEA0F557EE7D}"/>
              </a:ext>
            </a:extLst>
          </p:cNvPr>
          <p:cNvCxnSpPr>
            <a:cxnSpLocks/>
            <a:stCxn id="24" idx="3"/>
            <a:endCxn id="43"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2FB2F055-1CA8-409F-BCB1-FE37B0E69B76}"/>
              </a:ext>
            </a:extLst>
          </p:cNvPr>
          <p:cNvCxnSpPr>
            <a:cxnSpLocks/>
            <a:stCxn id="24" idx="3"/>
            <a:endCxn id="44"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74642669-28B5-4E72-8DA7-BEC9BF03DD1C}"/>
              </a:ext>
            </a:extLst>
          </p:cNvPr>
          <p:cNvCxnSpPr>
            <a:cxnSpLocks/>
            <a:stCxn id="43"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9B632857-3E84-4F2D-A2C2-D75873DEF360}"/>
              </a:ext>
            </a:extLst>
          </p:cNvPr>
          <p:cNvCxnSpPr>
            <a:cxnSpLocks/>
            <a:stCxn id="44"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9" name="Rectangle 48">
            <a:extLst>
              <a:ext uri="{FF2B5EF4-FFF2-40B4-BE49-F238E27FC236}">
                <a16:creationId xmlns:a16="http://schemas.microsoft.com/office/drawing/2014/main" id="{3F21675A-901F-45AE-8297-EEF0BE572D5A}"/>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0" name="Rectangle 49">
            <a:extLst>
              <a:ext uri="{FF2B5EF4-FFF2-40B4-BE49-F238E27FC236}">
                <a16:creationId xmlns:a16="http://schemas.microsoft.com/office/drawing/2014/main" id="{991866CE-F0DD-4DA6-B8B0-6200FB0400C8}"/>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51" name="Rectangle 50">
            <a:extLst>
              <a:ext uri="{FF2B5EF4-FFF2-40B4-BE49-F238E27FC236}">
                <a16:creationId xmlns:a16="http://schemas.microsoft.com/office/drawing/2014/main" id="{ABF896DE-26FC-484C-9D67-E1891784869E}"/>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2" name="Rectangle 51">
            <a:extLst>
              <a:ext uri="{FF2B5EF4-FFF2-40B4-BE49-F238E27FC236}">
                <a16:creationId xmlns:a16="http://schemas.microsoft.com/office/drawing/2014/main" id="{4C670D08-F20B-44B4-91A7-C7321AB65D14}"/>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3" name="Rectangle 52">
            <a:extLst>
              <a:ext uri="{FF2B5EF4-FFF2-40B4-BE49-F238E27FC236}">
                <a16:creationId xmlns:a16="http://schemas.microsoft.com/office/drawing/2014/main" id="{95119716-FEBE-4697-9932-EDA5D222D9FA}"/>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54" name="Rectangle 53">
            <a:extLst>
              <a:ext uri="{FF2B5EF4-FFF2-40B4-BE49-F238E27FC236}">
                <a16:creationId xmlns:a16="http://schemas.microsoft.com/office/drawing/2014/main" id="{F7021C6E-2F46-4FD6-B96F-FA073E1D0AB4}"/>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5" name="Rectangle 54">
            <a:extLst>
              <a:ext uri="{FF2B5EF4-FFF2-40B4-BE49-F238E27FC236}">
                <a16:creationId xmlns:a16="http://schemas.microsoft.com/office/drawing/2014/main" id="{9E8B4A19-8429-46E0-9B1D-F3C551EEBC38}"/>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6" name="Rectangle 55">
            <a:extLst>
              <a:ext uri="{FF2B5EF4-FFF2-40B4-BE49-F238E27FC236}">
                <a16:creationId xmlns:a16="http://schemas.microsoft.com/office/drawing/2014/main" id="{BB9C6DC1-8EE8-4E86-BA39-E8F2381663F7}"/>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sp>
        <p:nvSpPr>
          <p:cNvPr id="57" name="Rectangle 56">
            <a:extLst>
              <a:ext uri="{FF2B5EF4-FFF2-40B4-BE49-F238E27FC236}">
                <a16:creationId xmlns:a16="http://schemas.microsoft.com/office/drawing/2014/main" id="{17AAC275-56AE-4B8D-95F4-4119EB2EBF76}"/>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8" name="Rectangle 57">
            <a:extLst>
              <a:ext uri="{FF2B5EF4-FFF2-40B4-BE49-F238E27FC236}">
                <a16:creationId xmlns:a16="http://schemas.microsoft.com/office/drawing/2014/main" id="{47323FD3-5388-47DE-98DE-8564C88AEA9E}"/>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9" name="Rectangle 58">
            <a:extLst>
              <a:ext uri="{FF2B5EF4-FFF2-40B4-BE49-F238E27FC236}">
                <a16:creationId xmlns:a16="http://schemas.microsoft.com/office/drawing/2014/main" id="{7A2575BA-6826-4DC5-AF42-158E5D9D1A3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0" name="Rectangle 59">
            <a:extLst>
              <a:ext uri="{FF2B5EF4-FFF2-40B4-BE49-F238E27FC236}">
                <a16:creationId xmlns:a16="http://schemas.microsoft.com/office/drawing/2014/main" id="{D6A0BA8D-77E7-4280-B858-8087B6A49B1E}"/>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61" name="Rectangle 60">
            <a:extLst>
              <a:ext uri="{FF2B5EF4-FFF2-40B4-BE49-F238E27FC236}">
                <a16:creationId xmlns:a16="http://schemas.microsoft.com/office/drawing/2014/main" id="{09D87DB9-0A51-410F-8A9C-A8460425D5B7}"/>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62" name="Rectangle 61">
            <a:extLst>
              <a:ext uri="{FF2B5EF4-FFF2-40B4-BE49-F238E27FC236}">
                <a16:creationId xmlns:a16="http://schemas.microsoft.com/office/drawing/2014/main" id="{984676A3-1E90-425B-BD6F-BAA539A41642}"/>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3" name="Rectangle 62">
            <a:extLst>
              <a:ext uri="{FF2B5EF4-FFF2-40B4-BE49-F238E27FC236}">
                <a16:creationId xmlns:a16="http://schemas.microsoft.com/office/drawing/2014/main" id="{6B80F213-F96C-4834-B1A8-585912462F49}"/>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4" name="Rectangle 63">
            <a:extLst>
              <a:ext uri="{FF2B5EF4-FFF2-40B4-BE49-F238E27FC236}">
                <a16:creationId xmlns:a16="http://schemas.microsoft.com/office/drawing/2014/main" id="{5F230E12-3CDB-4D5A-8BAA-C838EAF52216}"/>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5" name="Rectangle 64">
            <a:extLst>
              <a:ext uri="{FF2B5EF4-FFF2-40B4-BE49-F238E27FC236}">
                <a16:creationId xmlns:a16="http://schemas.microsoft.com/office/drawing/2014/main" id="{A605FA0F-6321-4C4F-ADBE-487B06D2A88C}"/>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66" name="Straight Arrow Connector 65">
            <a:extLst>
              <a:ext uri="{FF2B5EF4-FFF2-40B4-BE49-F238E27FC236}">
                <a16:creationId xmlns:a16="http://schemas.microsoft.com/office/drawing/2014/main" id="{1F533C18-BDBB-4BA9-AB1B-DA769526575E}"/>
              </a:ext>
            </a:extLst>
          </p:cNvPr>
          <p:cNvCxnSpPr>
            <a:cxnSpLocks/>
            <a:stCxn id="49" idx="3"/>
            <a:endCxn id="50" idx="1"/>
          </p:cNvCxnSpPr>
          <p:nvPr/>
        </p:nvCxnSpPr>
        <p:spPr>
          <a:xfrm flipV="1">
            <a:off x="3948074" y="5274727"/>
            <a:ext cx="548430" cy="117242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66">
            <a:extLst>
              <a:ext uri="{FF2B5EF4-FFF2-40B4-BE49-F238E27FC236}">
                <a16:creationId xmlns:a16="http://schemas.microsoft.com/office/drawing/2014/main" id="{7FA5E3A6-DF85-4CC9-AA72-6755FAADCF55}"/>
              </a:ext>
            </a:extLst>
          </p:cNvPr>
          <p:cNvCxnSpPr>
            <a:cxnSpLocks/>
            <a:stCxn id="49" idx="3"/>
            <a:endCxn id="53"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191A128B-0E5E-4439-8093-E199F641F8EE}"/>
              </a:ext>
            </a:extLst>
          </p:cNvPr>
          <p:cNvCxnSpPr>
            <a:cxnSpLocks/>
            <a:stCxn id="50" idx="3"/>
            <a:endCxn id="51"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DFF6685C-6C0C-4CDD-A3F9-C976FA36434C}"/>
              </a:ext>
            </a:extLst>
          </p:cNvPr>
          <p:cNvCxnSpPr>
            <a:cxnSpLocks/>
            <a:stCxn id="50" idx="3"/>
            <a:endCxn id="52" idx="1"/>
          </p:cNvCxnSpPr>
          <p:nvPr/>
        </p:nvCxnSpPr>
        <p:spPr>
          <a:xfrm>
            <a:off x="5449286" y="5274726"/>
            <a:ext cx="543576" cy="61161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0A0A4E83-AEE4-4AF1-B2F1-E1FC6B771163}"/>
              </a:ext>
            </a:extLst>
          </p:cNvPr>
          <p:cNvCxnSpPr>
            <a:cxnSpLocks/>
            <a:stCxn id="90"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C34FE85E-33AB-4220-B84E-FB2BFE451CD8}"/>
              </a:ext>
            </a:extLst>
          </p:cNvPr>
          <p:cNvCxnSpPr>
            <a:cxnSpLocks/>
            <a:stCxn id="54"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9886B378-37DA-47BC-A0F2-A7E5047DD883}"/>
              </a:ext>
            </a:extLst>
          </p:cNvPr>
          <p:cNvCxnSpPr>
            <a:cxnSpLocks/>
            <a:stCxn id="55" idx="3"/>
            <a:endCxn id="57"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2928CA4A-0958-4683-8E81-E8335FE05D67}"/>
              </a:ext>
            </a:extLst>
          </p:cNvPr>
          <p:cNvCxnSpPr>
            <a:cxnSpLocks/>
            <a:stCxn id="56" idx="3"/>
            <a:endCxn id="58"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5D57DA47-D259-426D-BBF1-E662C4B6A8EB}"/>
              </a:ext>
            </a:extLst>
          </p:cNvPr>
          <p:cNvCxnSpPr>
            <a:cxnSpLocks/>
            <a:stCxn id="63"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E1DAADD8-F3EA-4BDF-93C3-2892412A5600}"/>
              </a:ext>
            </a:extLst>
          </p:cNvPr>
          <p:cNvCxnSpPr>
            <a:cxnSpLocks/>
            <a:stCxn id="64"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0F77A84B-6503-4494-B516-9B88DBF6F3A0}"/>
              </a:ext>
            </a:extLst>
          </p:cNvPr>
          <p:cNvCxnSpPr>
            <a:cxnSpLocks/>
            <a:stCxn id="65"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E376EB03-F75F-45F8-BEE4-AFD37E4A00EB}"/>
              </a:ext>
            </a:extLst>
          </p:cNvPr>
          <p:cNvCxnSpPr>
            <a:cxnSpLocks/>
            <a:stCxn id="53" idx="3"/>
            <a:endCxn id="54"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99A28822-9350-4511-8832-7A21EE1DB3F5}"/>
              </a:ext>
            </a:extLst>
          </p:cNvPr>
          <p:cNvCxnSpPr>
            <a:cxnSpLocks/>
            <a:stCxn id="53" idx="3"/>
            <a:endCxn id="55"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5886AF33-C685-4663-A204-8E2424D28457}"/>
              </a:ext>
            </a:extLst>
          </p:cNvPr>
          <p:cNvCxnSpPr>
            <a:cxnSpLocks/>
            <a:stCxn id="53" idx="3"/>
            <a:endCxn id="56"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6A81EA4A-4A46-44A9-8968-6775FB941B83}"/>
              </a:ext>
            </a:extLst>
          </p:cNvPr>
          <p:cNvCxnSpPr>
            <a:cxnSpLocks/>
            <a:stCxn id="61" idx="3"/>
            <a:endCxn id="63"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0AD85642-C1A3-4268-821C-FF17D41532E9}"/>
              </a:ext>
            </a:extLst>
          </p:cNvPr>
          <p:cNvCxnSpPr>
            <a:cxnSpLocks/>
            <a:stCxn id="62" idx="3"/>
            <a:endCxn id="64"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D4137433-DA2D-43DB-8A41-A17344D66928}"/>
              </a:ext>
            </a:extLst>
          </p:cNvPr>
          <p:cNvCxnSpPr>
            <a:cxnSpLocks/>
            <a:stCxn id="62" idx="3"/>
            <a:endCxn id="65"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E631248F-2B9B-4F1A-8D74-8C0D7787652B}"/>
              </a:ext>
            </a:extLst>
          </p:cNvPr>
          <p:cNvCxnSpPr>
            <a:cxnSpLocks/>
            <a:stCxn id="59" idx="3"/>
            <a:endCxn id="60"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FCF3A17C-E494-4DAB-8275-868A94A7B56C}"/>
              </a:ext>
            </a:extLst>
          </p:cNvPr>
          <p:cNvCxnSpPr>
            <a:cxnSpLocks/>
            <a:stCxn id="60" idx="3"/>
            <a:endCxn id="61"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757075C-A96E-4702-BEBF-81FD36B9B90E}"/>
              </a:ext>
            </a:extLst>
          </p:cNvPr>
          <p:cNvCxnSpPr>
            <a:cxnSpLocks/>
            <a:stCxn id="60" idx="3"/>
            <a:endCxn id="62"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50F67600-06EF-4323-B8F9-EC3126594E4A}"/>
              </a:ext>
            </a:extLst>
          </p:cNvPr>
          <p:cNvCxnSpPr>
            <a:cxnSpLocks/>
            <a:stCxn id="57"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50B30369-564E-4012-AA3F-E09815EFA25E}"/>
              </a:ext>
            </a:extLst>
          </p:cNvPr>
          <p:cNvCxnSpPr>
            <a:cxnSpLocks/>
            <a:stCxn id="58"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6FF36756-BC95-4619-A0FD-2036717FA578}"/>
              </a:ext>
            </a:extLst>
          </p:cNvPr>
          <p:cNvCxnSpPr>
            <a:cxnSpLocks/>
            <a:stCxn id="11" idx="2"/>
            <a:endCxn id="49" idx="0"/>
          </p:cNvCxnSpPr>
          <p:nvPr/>
        </p:nvCxnSpPr>
        <p:spPr>
          <a:xfrm>
            <a:off x="1970469" y="4261287"/>
            <a:ext cx="1501214" cy="205855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graphicFrame>
        <p:nvGraphicFramePr>
          <p:cNvPr id="89" name="Table 88">
            <a:extLst>
              <a:ext uri="{FF2B5EF4-FFF2-40B4-BE49-F238E27FC236}">
                <a16:creationId xmlns:a16="http://schemas.microsoft.com/office/drawing/2014/main" id="{6F34EBD7-500B-4A8D-8F5A-CA4FCA8AB416}"/>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0" name="Rectangle 89">
            <a:extLst>
              <a:ext uri="{FF2B5EF4-FFF2-40B4-BE49-F238E27FC236}">
                <a16:creationId xmlns:a16="http://schemas.microsoft.com/office/drawing/2014/main" id="{D0C2BA1E-6807-40AA-B175-DAC0E3CAD840}"/>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91" name="Straight Arrow Connector 90">
            <a:extLst>
              <a:ext uri="{FF2B5EF4-FFF2-40B4-BE49-F238E27FC236}">
                <a16:creationId xmlns:a16="http://schemas.microsoft.com/office/drawing/2014/main" id="{2B4D345B-2B7D-4811-910C-287BBEFB5D07}"/>
              </a:ext>
            </a:extLst>
          </p:cNvPr>
          <p:cNvCxnSpPr>
            <a:cxnSpLocks/>
            <a:stCxn id="22" idx="3"/>
            <a:endCxn id="90"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91">
            <a:extLst>
              <a:ext uri="{FF2B5EF4-FFF2-40B4-BE49-F238E27FC236}">
                <a16:creationId xmlns:a16="http://schemas.microsoft.com/office/drawing/2014/main" id="{A22628F0-70BD-4806-9581-C90F04157B35}"/>
              </a:ext>
            </a:extLst>
          </p:cNvPr>
          <p:cNvCxnSpPr>
            <a:cxnSpLocks/>
            <a:stCxn id="51"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3" name="TextBox 92">
            <a:extLst>
              <a:ext uri="{FF2B5EF4-FFF2-40B4-BE49-F238E27FC236}">
                <a16:creationId xmlns:a16="http://schemas.microsoft.com/office/drawing/2014/main" id="{0E648A71-117A-49A0-811D-D0C8EB7ABCE7}"/>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AV: nominaal of ordinaal?</a:t>
            </a:r>
          </a:p>
        </p:txBody>
      </p:sp>
      <p:sp>
        <p:nvSpPr>
          <p:cNvPr id="94" name="Rectangle 93">
            <a:extLst>
              <a:ext uri="{FF2B5EF4-FFF2-40B4-BE49-F238E27FC236}">
                <a16:creationId xmlns:a16="http://schemas.microsoft.com/office/drawing/2014/main" id="{57660E0A-A050-4687-BB32-AF752FE85275}"/>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95" name="Rectangle 94">
            <a:extLst>
              <a:ext uri="{FF2B5EF4-FFF2-40B4-BE49-F238E27FC236}">
                <a16:creationId xmlns:a16="http://schemas.microsoft.com/office/drawing/2014/main" id="{ADCF1F9F-CC6D-4382-9D12-D803455F0D8D}"/>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96" name="Rectangle 95">
            <a:extLst>
              <a:ext uri="{FF2B5EF4-FFF2-40B4-BE49-F238E27FC236}">
                <a16:creationId xmlns:a16="http://schemas.microsoft.com/office/drawing/2014/main" id="{4D09C230-B426-4E7D-A3F8-DD5388B56705}"/>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7" name="Rectangle 96">
            <a:extLst>
              <a:ext uri="{FF2B5EF4-FFF2-40B4-BE49-F238E27FC236}">
                <a16:creationId xmlns:a16="http://schemas.microsoft.com/office/drawing/2014/main" id="{522AB5C8-8A91-4FCF-BFA2-73AC3ABABC4D}"/>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98" name="Rectangle 97">
            <a:extLst>
              <a:ext uri="{FF2B5EF4-FFF2-40B4-BE49-F238E27FC236}">
                <a16:creationId xmlns:a16="http://schemas.microsoft.com/office/drawing/2014/main" id="{37C26B08-5DE3-4C82-9B44-32DABAD446C2}"/>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9" name="Rectangle 98">
            <a:extLst>
              <a:ext uri="{FF2B5EF4-FFF2-40B4-BE49-F238E27FC236}">
                <a16:creationId xmlns:a16="http://schemas.microsoft.com/office/drawing/2014/main" id="{19B905C7-0069-402F-98FE-5B0F176DB881}"/>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00" name="Straight Arrow Connector 99">
            <a:extLst>
              <a:ext uri="{FF2B5EF4-FFF2-40B4-BE49-F238E27FC236}">
                <a16:creationId xmlns:a16="http://schemas.microsoft.com/office/drawing/2014/main" id="{BF2749E2-FABE-4A4D-A269-1A84503E9967}"/>
              </a:ext>
            </a:extLst>
          </p:cNvPr>
          <p:cNvCxnSpPr>
            <a:cxnSpLocks/>
            <a:stCxn id="94" idx="3"/>
            <a:endCxn id="96"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1" name="Straight Arrow Connector 100">
            <a:extLst>
              <a:ext uri="{FF2B5EF4-FFF2-40B4-BE49-F238E27FC236}">
                <a16:creationId xmlns:a16="http://schemas.microsoft.com/office/drawing/2014/main" id="{B5FB8E66-FC4E-4DED-9A57-4DB5219F87B6}"/>
              </a:ext>
            </a:extLst>
          </p:cNvPr>
          <p:cNvCxnSpPr>
            <a:cxnSpLocks/>
            <a:stCxn id="94" idx="3"/>
            <a:endCxn id="97"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2" name="Straight Arrow Connector 101">
            <a:extLst>
              <a:ext uri="{FF2B5EF4-FFF2-40B4-BE49-F238E27FC236}">
                <a16:creationId xmlns:a16="http://schemas.microsoft.com/office/drawing/2014/main" id="{4713EB08-3216-4AF1-87D1-AE255173D3F6}"/>
              </a:ext>
            </a:extLst>
          </p:cNvPr>
          <p:cNvCxnSpPr>
            <a:cxnSpLocks/>
            <a:stCxn id="95" idx="3"/>
            <a:endCxn id="98"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770CE9DF-2D5C-4F58-8F01-30EFE4CB3299}"/>
              </a:ext>
            </a:extLst>
          </p:cNvPr>
          <p:cNvCxnSpPr>
            <a:cxnSpLocks/>
            <a:stCxn id="95" idx="3"/>
            <a:endCxn id="99"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1A69C61E-AA54-4246-A185-DAF56EC4EA09}"/>
              </a:ext>
            </a:extLst>
          </p:cNvPr>
          <p:cNvCxnSpPr>
            <a:cxnSpLocks/>
            <a:stCxn id="96"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1CA0D34F-1208-443D-8ADC-21B5A54DCA39}"/>
              </a:ext>
            </a:extLst>
          </p:cNvPr>
          <p:cNvCxnSpPr>
            <a:cxnSpLocks/>
            <a:stCxn id="97"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F9F54BEC-BB05-483D-B9B6-80B02641B3DD}"/>
              </a:ext>
            </a:extLst>
          </p:cNvPr>
          <p:cNvCxnSpPr>
            <a:cxnSpLocks/>
            <a:stCxn id="98"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E9CD0DF1-489A-4198-A9C7-864147B59100}"/>
              </a:ext>
            </a:extLst>
          </p:cNvPr>
          <p:cNvCxnSpPr>
            <a:cxnSpLocks/>
            <a:stCxn id="99"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08" name="Rectangle 107">
            <a:extLst>
              <a:ext uri="{FF2B5EF4-FFF2-40B4-BE49-F238E27FC236}">
                <a16:creationId xmlns:a16="http://schemas.microsoft.com/office/drawing/2014/main" id="{02A0CD68-3E9C-4DBC-9A2C-E232A1FAB98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Nominaal</a:t>
            </a:r>
          </a:p>
        </p:txBody>
      </p:sp>
      <p:sp>
        <p:nvSpPr>
          <p:cNvPr id="109" name="Rectangle 108">
            <a:extLst>
              <a:ext uri="{FF2B5EF4-FFF2-40B4-BE49-F238E27FC236}">
                <a16:creationId xmlns:a16="http://schemas.microsoft.com/office/drawing/2014/main" id="{0A268FFE-6D7D-4DB8-98E5-C948A1E860BF}"/>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Ordinaal</a:t>
            </a:r>
          </a:p>
        </p:txBody>
      </p:sp>
      <p:cxnSp>
        <p:nvCxnSpPr>
          <p:cNvPr id="110" name="Straight Arrow Connector 109">
            <a:extLst>
              <a:ext uri="{FF2B5EF4-FFF2-40B4-BE49-F238E27FC236}">
                <a16:creationId xmlns:a16="http://schemas.microsoft.com/office/drawing/2014/main" id="{6EC63615-920D-4F0C-B74A-56CE9700418C}"/>
              </a:ext>
            </a:extLst>
          </p:cNvPr>
          <p:cNvCxnSpPr>
            <a:cxnSpLocks/>
            <a:stCxn id="52" idx="3"/>
            <a:endCxn id="108" idx="1"/>
          </p:cNvCxnSpPr>
          <p:nvPr/>
        </p:nvCxnSpPr>
        <p:spPr>
          <a:xfrm flipV="1">
            <a:off x="6945643" y="5363735"/>
            <a:ext cx="561863" cy="52260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a:extLst>
              <a:ext uri="{FF2B5EF4-FFF2-40B4-BE49-F238E27FC236}">
                <a16:creationId xmlns:a16="http://schemas.microsoft.com/office/drawing/2014/main" id="{432BC8A8-28C1-4BA2-A03B-EB7BC7E62D6C}"/>
              </a:ext>
            </a:extLst>
          </p:cNvPr>
          <p:cNvCxnSpPr>
            <a:cxnSpLocks/>
            <a:stCxn id="52" idx="3"/>
            <a:endCxn id="109" idx="1"/>
          </p:cNvCxnSpPr>
          <p:nvPr/>
        </p:nvCxnSpPr>
        <p:spPr>
          <a:xfrm>
            <a:off x="6945643" y="5886342"/>
            <a:ext cx="574499" cy="51014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2" name="Straight Arrow Connector 111">
            <a:extLst>
              <a:ext uri="{FF2B5EF4-FFF2-40B4-BE49-F238E27FC236}">
                <a16:creationId xmlns:a16="http://schemas.microsoft.com/office/drawing/2014/main" id="{75DEE2B7-BEB6-4AD3-ADFE-875BA0808428}"/>
              </a:ext>
            </a:extLst>
          </p:cNvPr>
          <p:cNvCxnSpPr>
            <a:cxnSpLocks/>
            <a:stCxn id="108" idx="3"/>
            <a:endCxn id="115"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06F1499-7520-479A-803F-46F08E13636E}"/>
              </a:ext>
            </a:extLst>
          </p:cNvPr>
          <p:cNvCxnSpPr>
            <a:cxnSpLocks/>
            <a:stCxn id="109" idx="3"/>
            <a:endCxn id="94"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B22D764F-7589-4AC0-8FAE-A5C33710C3E2}"/>
              </a:ext>
            </a:extLst>
          </p:cNvPr>
          <p:cNvCxnSpPr>
            <a:cxnSpLocks/>
            <a:stCxn id="109" idx="3"/>
            <a:endCxn id="95"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5" name="Rectangle 114">
            <a:extLst>
              <a:ext uri="{FF2B5EF4-FFF2-40B4-BE49-F238E27FC236}">
                <a16:creationId xmlns:a16="http://schemas.microsoft.com/office/drawing/2014/main" id="{2B759F94-3CF5-4C4F-860E-26F905895465}"/>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16" name="Rectangle 115">
            <a:extLst>
              <a:ext uri="{FF2B5EF4-FFF2-40B4-BE49-F238E27FC236}">
                <a16:creationId xmlns:a16="http://schemas.microsoft.com/office/drawing/2014/main" id="{2B6D9E89-B075-4A58-AD81-AC8A6F1F0367}"/>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17" name="Straight Arrow Connector 116">
            <a:extLst>
              <a:ext uri="{FF2B5EF4-FFF2-40B4-BE49-F238E27FC236}">
                <a16:creationId xmlns:a16="http://schemas.microsoft.com/office/drawing/2014/main" id="{50525E0D-755A-4E55-BC44-FB93640EECA9}"/>
              </a:ext>
            </a:extLst>
          </p:cNvPr>
          <p:cNvCxnSpPr>
            <a:cxnSpLocks/>
            <a:stCxn id="108" idx="3"/>
            <a:endCxn id="116" idx="1"/>
          </p:cNvCxnSpPr>
          <p:nvPr/>
        </p:nvCxnSpPr>
        <p:spPr>
          <a:xfrm>
            <a:off x="8460288" y="5363735"/>
            <a:ext cx="2186292" cy="2008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8" name="Straight Arrow Connector 117">
            <a:extLst>
              <a:ext uri="{FF2B5EF4-FFF2-40B4-BE49-F238E27FC236}">
                <a16:creationId xmlns:a16="http://schemas.microsoft.com/office/drawing/2014/main" id="{C6FA02E2-3B59-4BD3-A742-4EF35E44B854}"/>
              </a:ext>
            </a:extLst>
          </p:cNvPr>
          <p:cNvCxnSpPr>
            <a:cxnSpLocks/>
            <a:stCxn id="115"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9" name="Straight Arrow Connector 118">
            <a:extLst>
              <a:ext uri="{FF2B5EF4-FFF2-40B4-BE49-F238E27FC236}">
                <a16:creationId xmlns:a16="http://schemas.microsoft.com/office/drawing/2014/main" id="{34C50A80-7B4D-4AD7-BA95-9B1A637B0B37}"/>
              </a:ext>
            </a:extLst>
          </p:cNvPr>
          <p:cNvCxnSpPr>
            <a:cxnSpLocks/>
            <a:stCxn id="116" idx="3"/>
          </p:cNvCxnSpPr>
          <p:nvPr/>
        </p:nvCxnSpPr>
        <p:spPr>
          <a:xfrm>
            <a:off x="11599362" y="5564592"/>
            <a:ext cx="57721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0" name="Rectangle 119">
            <a:extLst>
              <a:ext uri="{FF2B5EF4-FFF2-40B4-BE49-F238E27FC236}">
                <a16:creationId xmlns:a16="http://schemas.microsoft.com/office/drawing/2014/main" id="{7E04B632-D7CA-41D8-87F6-09FB46424BB4}"/>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 en verschillende</a:t>
            </a:r>
          </a:p>
        </p:txBody>
      </p:sp>
      <p:cxnSp>
        <p:nvCxnSpPr>
          <p:cNvPr id="121" name="Straight Arrow Connector 120">
            <a:extLst>
              <a:ext uri="{FF2B5EF4-FFF2-40B4-BE49-F238E27FC236}">
                <a16:creationId xmlns:a16="http://schemas.microsoft.com/office/drawing/2014/main" id="{21476C06-183F-4DFE-ADC3-B5B443139E06}"/>
              </a:ext>
            </a:extLst>
          </p:cNvPr>
          <p:cNvCxnSpPr>
            <a:cxnSpLocks/>
            <a:stCxn id="24" idx="3"/>
            <a:endCxn id="120"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22" name="Straight Arrow Connector 121">
            <a:extLst>
              <a:ext uri="{FF2B5EF4-FFF2-40B4-BE49-F238E27FC236}">
                <a16:creationId xmlns:a16="http://schemas.microsoft.com/office/drawing/2014/main" id="{367129BB-F8D6-4E89-9EE7-FD175000A4A3}"/>
              </a:ext>
            </a:extLst>
          </p:cNvPr>
          <p:cNvCxnSpPr>
            <a:cxnSpLocks/>
            <a:stCxn id="120"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tangle 122">
            <a:extLst>
              <a:ext uri="{FF2B5EF4-FFF2-40B4-BE49-F238E27FC236}">
                <a16:creationId xmlns:a16="http://schemas.microsoft.com/office/drawing/2014/main" id="{88A12151-A64C-4E89-80B4-5FF9D5AF6BA8}"/>
              </a:ext>
            </a:extLst>
          </p:cNvPr>
          <p:cNvSpPr/>
          <p:nvPr/>
        </p:nvSpPr>
        <p:spPr>
          <a:xfrm>
            <a:off x="12193768" y="1489995"/>
            <a:ext cx="1974441" cy="391486"/>
          </a:xfrm>
          <a:prstGeom prst="rect">
            <a:avLst/>
          </a:prstGeom>
          <a:noFill/>
          <a:ln w="317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481244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8EA1E8-1527-88F5-8AF6-1891C8DC7DAA}"/>
              </a:ext>
            </a:extLst>
          </p:cNvPr>
          <p:cNvSpPr>
            <a:spLocks noGrp="1"/>
          </p:cNvSpPr>
          <p:nvPr>
            <p:ph type="title"/>
          </p:nvPr>
        </p:nvSpPr>
        <p:spPr/>
        <p:txBody>
          <a:bodyPr/>
          <a:lstStyle/>
          <a:p>
            <a:r>
              <a:rPr lang="nl-NL" dirty="0"/>
              <a:t>Voorbeeld examenvraag </a:t>
            </a:r>
          </a:p>
        </p:txBody>
      </p:sp>
      <p:sp>
        <p:nvSpPr>
          <p:cNvPr id="3" name="Tijdelijke aanduiding voor inhoud 2">
            <a:extLst>
              <a:ext uri="{FF2B5EF4-FFF2-40B4-BE49-F238E27FC236}">
                <a16:creationId xmlns:a16="http://schemas.microsoft.com/office/drawing/2014/main" id="{FB7DE3DB-494F-68C8-3E55-1E832B937CD8}"/>
              </a:ext>
            </a:extLst>
          </p:cNvPr>
          <p:cNvSpPr>
            <a:spLocks noGrp="1"/>
          </p:cNvSpPr>
          <p:nvPr>
            <p:ph idx="1"/>
          </p:nvPr>
        </p:nvSpPr>
        <p:spPr/>
        <p:txBody>
          <a:bodyPr/>
          <a:lstStyle/>
          <a:p>
            <a:r>
              <a:rPr lang="nl-NL" b="1" dirty="0"/>
              <a:t>Welke statistische toets gebruik je om de onderzoeksvraag te beantwoorden. Je mag ervanuit gaan dat aan de assumpties is voldaan.</a:t>
            </a:r>
          </a:p>
          <a:p>
            <a:endParaRPr lang="nl-NL" b="1" dirty="0"/>
          </a:p>
          <a:p>
            <a:pPr algn="ctr"/>
            <a:r>
              <a:rPr lang="nl-NL" b="1" i="1" dirty="0">
                <a:solidFill>
                  <a:srgbClr val="C00000"/>
                </a:solidFill>
              </a:rPr>
              <a:t>Is er een significant verschil in depressieve symptomen tussen mannen en vrouwen?</a:t>
            </a:r>
          </a:p>
          <a:p>
            <a:endParaRPr lang="nl-NL" dirty="0"/>
          </a:p>
          <a:p>
            <a:r>
              <a:rPr lang="nl-NL" dirty="0"/>
              <a:t>A. Pearson correlatietoets.</a:t>
            </a:r>
          </a:p>
          <a:p>
            <a:r>
              <a:rPr lang="nl-NL" dirty="0"/>
              <a:t>B. Afhankelijke t-toets.</a:t>
            </a:r>
          </a:p>
          <a:p>
            <a:r>
              <a:rPr lang="nl-NL" b="1" dirty="0">
                <a:solidFill>
                  <a:srgbClr val="7030A0"/>
                </a:solidFill>
                <a:highlight>
                  <a:srgbClr val="FFFF00"/>
                </a:highlight>
              </a:rPr>
              <a:t>C. Onafhankelijke t-toets.</a:t>
            </a:r>
          </a:p>
          <a:p>
            <a:r>
              <a:rPr lang="nl-NL" dirty="0"/>
              <a:t>D. One-way independent ANOVA.</a:t>
            </a:r>
          </a:p>
          <a:p>
            <a:r>
              <a:rPr lang="nl-NL" dirty="0"/>
              <a:t>E. Chi-kwadraattoets.</a:t>
            </a:r>
          </a:p>
        </p:txBody>
      </p:sp>
      <p:sp>
        <p:nvSpPr>
          <p:cNvPr id="4" name="Tijdelijke aanduiding voor dianummer 3">
            <a:extLst>
              <a:ext uri="{FF2B5EF4-FFF2-40B4-BE49-F238E27FC236}">
                <a16:creationId xmlns:a16="http://schemas.microsoft.com/office/drawing/2014/main" id="{F3DB98AA-117E-25F0-076C-286E65EE723F}"/>
              </a:ext>
            </a:extLst>
          </p:cNvPr>
          <p:cNvSpPr>
            <a:spLocks noGrp="1"/>
          </p:cNvSpPr>
          <p:nvPr>
            <p:ph type="sldNum" sz="quarter" idx="12"/>
          </p:nvPr>
        </p:nvSpPr>
        <p:spPr/>
        <p:txBody>
          <a:bodyPr/>
          <a:lstStyle/>
          <a:p>
            <a:fld id="{7AE184E0-0BD4-4705-A12B-9B71DDE63301}" type="slidenum">
              <a:rPr lang="en-GB" noProof="0" smtClean="0"/>
              <a:t>34</a:t>
            </a:fld>
            <a:endParaRPr lang="en-GB" noProof="0" dirty="0"/>
          </a:p>
        </p:txBody>
      </p:sp>
      <p:sp>
        <p:nvSpPr>
          <p:cNvPr id="5" name="Tijdelijke aanduiding voor inhoud 4">
            <a:extLst>
              <a:ext uri="{FF2B5EF4-FFF2-40B4-BE49-F238E27FC236}">
                <a16:creationId xmlns:a16="http://schemas.microsoft.com/office/drawing/2014/main" id="{01ADBB3A-5F50-B0FC-88CC-8C11D2588D87}"/>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806900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8.1 Inleiding</a:t>
            </a:r>
          </a:p>
          <a:p>
            <a:pPr marL="86400" indent="0">
              <a:buNone/>
            </a:pPr>
            <a:r>
              <a:rPr lang="nl-BE" dirty="0">
                <a:solidFill>
                  <a:srgbClr val="002060"/>
                </a:solidFill>
              </a:rPr>
              <a:t>8.2 De zes-stappen-procedure bij </a:t>
            </a:r>
            <a:r>
              <a:rPr lang="nl-BE" dirty="0" err="1">
                <a:solidFill>
                  <a:srgbClr val="002060"/>
                </a:solidFill>
              </a:rPr>
              <a:t>inferentiële</a:t>
            </a:r>
            <a:r>
              <a:rPr lang="nl-BE" dirty="0">
                <a:solidFill>
                  <a:srgbClr val="002060"/>
                </a:solidFill>
              </a:rPr>
              <a:t> statistiek</a:t>
            </a:r>
          </a:p>
          <a:p>
            <a:pPr lvl="1"/>
            <a:r>
              <a:rPr lang="nl-BE" dirty="0">
                <a:solidFill>
                  <a:srgbClr val="5D9CC7"/>
                </a:solidFill>
              </a:rPr>
              <a:t>STAP 1: Kiezen van de juiste analysemethode</a:t>
            </a:r>
          </a:p>
          <a:p>
            <a:pPr lvl="1"/>
            <a:r>
              <a:rPr lang="nl-BE" b="1" dirty="0">
                <a:solidFill>
                  <a:srgbClr val="C00000"/>
                </a:solidFill>
              </a:rPr>
              <a:t>STAP 2: Datacontrole</a:t>
            </a:r>
          </a:p>
          <a:p>
            <a:pPr lvl="1"/>
            <a:r>
              <a:rPr lang="nl-BE" dirty="0">
                <a:solidFill>
                  <a:srgbClr val="5D9CC7"/>
                </a:solidFill>
              </a:rPr>
              <a:t>STAP 3: Hypothesen formuleren</a:t>
            </a:r>
          </a:p>
          <a:p>
            <a:pPr lvl="1"/>
            <a:r>
              <a:rPr lang="nl-BE" dirty="0">
                <a:solidFill>
                  <a:srgbClr val="5D9CC7"/>
                </a:solidFill>
              </a:rPr>
              <a:t>STAP 4: Significantieniveau bepalen</a:t>
            </a:r>
          </a:p>
          <a:p>
            <a:pPr lvl="1"/>
            <a:r>
              <a:rPr lang="nl-BE" dirty="0">
                <a:solidFill>
                  <a:srgbClr val="5D9CC7"/>
                </a:solidFill>
              </a:rPr>
              <a:t>STAP 5: Toetsingsgrootheid en p-waarde berekenen</a:t>
            </a:r>
          </a:p>
          <a:p>
            <a:pPr lvl="1"/>
            <a:r>
              <a:rPr lang="nl-BE" dirty="0">
                <a:solidFill>
                  <a:srgbClr val="5D9CC7"/>
                </a:solidFill>
              </a:rPr>
              <a:t>STAP 6: Conclusie en rapportering</a:t>
            </a:r>
          </a:p>
          <a:p>
            <a:pPr marL="86400" indent="0">
              <a:buNone/>
            </a:pPr>
            <a:r>
              <a:rPr lang="nl-BE" dirty="0">
                <a:solidFill>
                  <a:srgbClr val="5D9CC7"/>
                </a:solidFill>
              </a:rPr>
              <a:t>8.3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35</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608234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A7D607-0ED7-412D-BABA-B5A85F7D4DC6}"/>
              </a:ext>
            </a:extLst>
          </p:cNvPr>
          <p:cNvSpPr>
            <a:spLocks noGrp="1"/>
          </p:cNvSpPr>
          <p:nvPr>
            <p:ph type="title"/>
          </p:nvPr>
        </p:nvSpPr>
        <p:spPr/>
        <p:txBody>
          <a:bodyPr/>
          <a:lstStyle/>
          <a:p>
            <a:r>
              <a:rPr lang="nl-BE" dirty="0"/>
              <a:t>Stap 2: datacontrole</a:t>
            </a:r>
          </a:p>
        </p:txBody>
      </p:sp>
      <p:sp>
        <p:nvSpPr>
          <p:cNvPr id="3" name="Tijdelijke aanduiding voor inhoud 2">
            <a:extLst>
              <a:ext uri="{FF2B5EF4-FFF2-40B4-BE49-F238E27FC236}">
                <a16:creationId xmlns:a16="http://schemas.microsoft.com/office/drawing/2014/main" id="{37859BCB-3D3A-4292-8E1A-67D41DC574DA}"/>
              </a:ext>
            </a:extLst>
          </p:cNvPr>
          <p:cNvSpPr>
            <a:spLocks noGrp="1"/>
          </p:cNvSpPr>
          <p:nvPr>
            <p:ph idx="1"/>
          </p:nvPr>
        </p:nvSpPr>
        <p:spPr>
          <a:xfrm>
            <a:off x="327069" y="1896484"/>
            <a:ext cx="16858641" cy="6864264"/>
          </a:xfrm>
        </p:spPr>
        <p:txBody>
          <a:bodyPr>
            <a:normAutofit/>
          </a:bodyPr>
          <a:lstStyle/>
          <a:p>
            <a:pPr marL="600750" indent="-514350">
              <a:buFont typeface="+mj-lt"/>
              <a:buAutoNum type="arabicPeriod"/>
            </a:pPr>
            <a:r>
              <a:rPr lang="nl-BE" b="1" dirty="0"/>
              <a:t>Inconsistentiecheck:</a:t>
            </a:r>
          </a:p>
          <a:p>
            <a:pPr lvl="1"/>
            <a:r>
              <a:rPr lang="nl-BE" dirty="0"/>
              <a:t>Vertonen de data (de variabelen in je OV) geen inconsistenties?</a:t>
            </a:r>
          </a:p>
          <a:p>
            <a:pPr lvl="2"/>
            <a:r>
              <a:rPr lang="nl-BE" b="1" dirty="0"/>
              <a:t>Frequentietabel opvragen </a:t>
            </a:r>
            <a:r>
              <a:rPr lang="nl-BE" dirty="0"/>
              <a:t>van elke variabele</a:t>
            </a:r>
          </a:p>
          <a:p>
            <a:pPr lvl="2"/>
            <a:endParaRPr lang="nl-BE" sz="1200" dirty="0"/>
          </a:p>
          <a:p>
            <a:pPr lvl="1"/>
            <a:r>
              <a:rPr lang="nl-BE" dirty="0"/>
              <a:t>Alle variabelen ready-</a:t>
            </a:r>
            <a:r>
              <a:rPr lang="nl-BE" dirty="0" err="1"/>
              <a:t>to</a:t>
            </a:r>
            <a:r>
              <a:rPr lang="nl-BE" dirty="0"/>
              <a:t>-</a:t>
            </a:r>
            <a:r>
              <a:rPr lang="nl-BE" dirty="0" err="1"/>
              <a:t>use</a:t>
            </a:r>
            <a:r>
              <a:rPr lang="nl-BE" dirty="0"/>
              <a:t>?</a:t>
            </a:r>
          </a:p>
          <a:p>
            <a:pPr lvl="2"/>
            <a:r>
              <a:rPr lang="nl-BE" dirty="0"/>
              <a:t>Variabelen </a:t>
            </a:r>
            <a:r>
              <a:rPr lang="nl-BE" dirty="0" err="1"/>
              <a:t>hercoderen</a:t>
            </a:r>
            <a:r>
              <a:rPr lang="nl-BE" dirty="0"/>
              <a:t>?</a:t>
            </a:r>
          </a:p>
          <a:p>
            <a:pPr lvl="2"/>
            <a:r>
              <a:rPr lang="nl-BE" dirty="0"/>
              <a:t>Schaalvariabele aanmaken?</a:t>
            </a:r>
          </a:p>
          <a:p>
            <a:pPr lvl="2"/>
            <a:endParaRPr lang="nl-BE" sz="1200" dirty="0"/>
          </a:p>
          <a:p>
            <a:pPr lvl="1"/>
            <a:r>
              <a:rPr lang="nl-BE" dirty="0"/>
              <a:t>Moet er nog </a:t>
            </a:r>
            <a:r>
              <a:rPr lang="nl-BE" b="1" dirty="0">
                <a:solidFill>
                  <a:srgbClr val="C00000"/>
                </a:solidFill>
              </a:rPr>
              <a:t>een filter </a:t>
            </a:r>
            <a:r>
              <a:rPr lang="nl-BE" dirty="0"/>
              <a:t>aangezet worden?</a:t>
            </a:r>
          </a:p>
          <a:p>
            <a:pPr lvl="2"/>
            <a:r>
              <a:rPr lang="nl-BE" dirty="0"/>
              <a:t>Bv. enkel 18- tot 24-jarigen selecteren</a:t>
            </a:r>
            <a:br>
              <a:rPr lang="nl-BE" dirty="0"/>
            </a:br>
            <a:r>
              <a:rPr lang="nl-BE" dirty="0"/>
              <a:t>uit alle respondenten</a:t>
            </a:r>
          </a:p>
          <a:p>
            <a:pPr lvl="2"/>
            <a:endParaRPr lang="nl-BE" sz="1200" dirty="0"/>
          </a:p>
          <a:p>
            <a:pPr lvl="1"/>
            <a:r>
              <a:rPr lang="nl-BE" dirty="0"/>
              <a:t>Zie H4 en H5</a:t>
            </a:r>
          </a:p>
        </p:txBody>
      </p:sp>
      <p:sp>
        <p:nvSpPr>
          <p:cNvPr id="4" name="Tijdelijke aanduiding voor dianummer 3">
            <a:extLst>
              <a:ext uri="{FF2B5EF4-FFF2-40B4-BE49-F238E27FC236}">
                <a16:creationId xmlns:a16="http://schemas.microsoft.com/office/drawing/2014/main" id="{B11D2D2D-7EDC-4C77-8A50-63EDCB864251}"/>
              </a:ext>
            </a:extLst>
          </p:cNvPr>
          <p:cNvSpPr>
            <a:spLocks noGrp="1"/>
          </p:cNvSpPr>
          <p:nvPr>
            <p:ph type="sldNum" sz="quarter" idx="12"/>
          </p:nvPr>
        </p:nvSpPr>
        <p:spPr/>
        <p:txBody>
          <a:bodyPr/>
          <a:lstStyle/>
          <a:p>
            <a:fld id="{7AE184E0-0BD4-4705-A12B-9B71DDE63301}" type="slidenum">
              <a:rPr lang="en-GB" noProof="0" smtClean="0"/>
              <a:t>36</a:t>
            </a:fld>
            <a:endParaRPr lang="en-GB" noProof="0" dirty="0"/>
          </a:p>
        </p:txBody>
      </p:sp>
      <p:sp>
        <p:nvSpPr>
          <p:cNvPr id="5" name="Tijdelijke aanduiding voor inhoud 4">
            <a:extLst>
              <a:ext uri="{FF2B5EF4-FFF2-40B4-BE49-F238E27FC236}">
                <a16:creationId xmlns:a16="http://schemas.microsoft.com/office/drawing/2014/main" id="{6D689D56-11C0-498F-88CE-FA222B863147}"/>
              </a:ext>
            </a:extLst>
          </p:cNvPr>
          <p:cNvSpPr>
            <a:spLocks noGrp="1"/>
          </p:cNvSpPr>
          <p:nvPr>
            <p:ph idx="13"/>
          </p:nvPr>
        </p:nvSpPr>
        <p:spPr/>
        <p:txBody>
          <a:bodyPr/>
          <a:lstStyle/>
          <a:p>
            <a:endParaRPr lang="nl-BE"/>
          </a:p>
        </p:txBody>
      </p:sp>
      <p:pic>
        <p:nvPicPr>
          <p:cNvPr id="6" name="Tijdelijke aanduiding voor inhoud 6">
            <a:extLst>
              <a:ext uri="{FF2B5EF4-FFF2-40B4-BE49-F238E27FC236}">
                <a16:creationId xmlns:a16="http://schemas.microsoft.com/office/drawing/2014/main" id="{C5196E76-44AB-4520-9364-9336AD228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1230" y="4414566"/>
            <a:ext cx="7620376" cy="3778701"/>
          </a:xfrm>
          <a:prstGeom prst="rect">
            <a:avLst/>
          </a:prstGeom>
        </p:spPr>
      </p:pic>
      <p:sp>
        <p:nvSpPr>
          <p:cNvPr id="7" name="Ovaal 6">
            <a:extLst>
              <a:ext uri="{FF2B5EF4-FFF2-40B4-BE49-F238E27FC236}">
                <a16:creationId xmlns:a16="http://schemas.microsoft.com/office/drawing/2014/main" id="{2360A80B-F87D-4AC0-A374-0CABE21275C6}"/>
              </a:ext>
            </a:extLst>
          </p:cNvPr>
          <p:cNvSpPr/>
          <p:nvPr/>
        </p:nvSpPr>
        <p:spPr>
          <a:xfrm>
            <a:off x="10392067" y="6174266"/>
            <a:ext cx="571500" cy="902945"/>
          </a:xfrm>
          <a:prstGeom prst="ellipse">
            <a:avLst/>
          </a:prstGeom>
          <a:noFill/>
          <a:ln w="38100" cap="flat" cmpd="sng" algn="ctr">
            <a:solidFill>
              <a:srgbClr val="000A39">
                <a:lumMod val="90000"/>
                <a:lumOff val="1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nl-BE"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3038846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A7D607-0ED7-412D-BABA-B5A85F7D4DC6}"/>
              </a:ext>
            </a:extLst>
          </p:cNvPr>
          <p:cNvSpPr>
            <a:spLocks noGrp="1"/>
          </p:cNvSpPr>
          <p:nvPr>
            <p:ph type="title"/>
          </p:nvPr>
        </p:nvSpPr>
        <p:spPr/>
        <p:txBody>
          <a:bodyPr/>
          <a:lstStyle/>
          <a:p>
            <a:r>
              <a:rPr lang="nl-BE" dirty="0"/>
              <a:t>Stap 2: datacontrole</a:t>
            </a:r>
          </a:p>
        </p:txBody>
      </p:sp>
      <p:sp>
        <p:nvSpPr>
          <p:cNvPr id="3" name="Tijdelijke aanduiding voor inhoud 2">
            <a:extLst>
              <a:ext uri="{FF2B5EF4-FFF2-40B4-BE49-F238E27FC236}">
                <a16:creationId xmlns:a16="http://schemas.microsoft.com/office/drawing/2014/main" id="{37859BCB-3D3A-4292-8E1A-67D41DC574DA}"/>
              </a:ext>
            </a:extLst>
          </p:cNvPr>
          <p:cNvSpPr>
            <a:spLocks noGrp="1"/>
          </p:cNvSpPr>
          <p:nvPr>
            <p:ph idx="1"/>
          </p:nvPr>
        </p:nvSpPr>
        <p:spPr>
          <a:xfrm>
            <a:off x="327069" y="1816272"/>
            <a:ext cx="16858641" cy="7937327"/>
          </a:xfrm>
        </p:spPr>
        <p:txBody>
          <a:bodyPr/>
          <a:lstStyle/>
          <a:p>
            <a:pPr marL="600750" indent="-514350">
              <a:buFont typeface="+mj-lt"/>
              <a:buAutoNum type="arabicPeriod" startAt="2"/>
            </a:pPr>
            <a:r>
              <a:rPr lang="nl-BE" b="1" dirty="0"/>
              <a:t>Assumptiecheck</a:t>
            </a:r>
          </a:p>
          <a:p>
            <a:pPr lvl="1"/>
            <a:r>
              <a:rPr lang="nl-BE" dirty="0"/>
              <a:t>Elke analysetechniek is gestoeld op </a:t>
            </a:r>
            <a:r>
              <a:rPr lang="nl-BE" b="1" dirty="0"/>
              <a:t>assumpties </a:t>
            </a:r>
            <a:r>
              <a:rPr lang="nl-BE" dirty="0"/>
              <a:t>= veronderstellingen over de data</a:t>
            </a:r>
          </a:p>
          <a:p>
            <a:pPr lvl="2"/>
            <a:r>
              <a:rPr lang="nl-BE" i="1" dirty="0"/>
              <a:t>Bv. meetniveau  -of-  normaal verdeelde data</a:t>
            </a:r>
          </a:p>
          <a:p>
            <a:pPr lvl="1"/>
            <a:endParaRPr lang="nl-BE" sz="1800" b="1" dirty="0"/>
          </a:p>
          <a:p>
            <a:pPr lvl="1"/>
            <a:r>
              <a:rPr lang="nl-BE" b="1" dirty="0"/>
              <a:t>Controleer</a:t>
            </a:r>
            <a:r>
              <a:rPr lang="nl-BE" dirty="0"/>
              <a:t> of de data hieraan voldoen</a:t>
            </a:r>
          </a:p>
          <a:p>
            <a:pPr lvl="2"/>
            <a:r>
              <a:rPr lang="nl-BE" dirty="0"/>
              <a:t>Hoe? Bij elke analysetechniek en onderzoekssituatie anders (zie H9 en verder)</a:t>
            </a:r>
          </a:p>
          <a:p>
            <a:pPr lvl="2"/>
            <a:r>
              <a:rPr lang="nl-BE" dirty="0"/>
              <a:t>Niet oké = analysetechniek beter niet uitvoeren</a:t>
            </a:r>
          </a:p>
          <a:p>
            <a:pPr marL="1306800" lvl="2" indent="0">
              <a:buNone/>
            </a:pPr>
            <a:r>
              <a:rPr lang="nl-BE" dirty="0"/>
              <a:t>					 = risico op </a:t>
            </a:r>
            <a:r>
              <a:rPr lang="nl-BE" b="1" dirty="0"/>
              <a:t>onbetrouwbare resultaten</a:t>
            </a:r>
          </a:p>
          <a:p>
            <a:pPr lvl="2"/>
            <a:r>
              <a:rPr lang="nl-BE" dirty="0"/>
              <a:t>! Ruimte voor interpretatie van assumpties</a:t>
            </a:r>
          </a:p>
          <a:p>
            <a:pPr lvl="1"/>
            <a:endParaRPr lang="nl-BE" sz="1800" b="1" dirty="0"/>
          </a:p>
          <a:p>
            <a:pPr lvl="1"/>
            <a:r>
              <a:rPr lang="nl-BE" b="1" dirty="0"/>
              <a:t>Alternatieve technieken </a:t>
            </a:r>
            <a:r>
              <a:rPr lang="nl-BE" dirty="0"/>
              <a:t>beschikbaar?</a:t>
            </a:r>
          </a:p>
          <a:p>
            <a:pPr lvl="2"/>
            <a:r>
              <a:rPr lang="nl-BE" dirty="0"/>
              <a:t>Parametrische toets vereist normaal verdeelde data</a:t>
            </a:r>
          </a:p>
          <a:p>
            <a:pPr lvl="2"/>
            <a:r>
              <a:rPr lang="nl-BE" dirty="0"/>
              <a:t>Vaak (maar niet altijd!) </a:t>
            </a:r>
            <a:r>
              <a:rPr lang="nl-BE" b="1" dirty="0"/>
              <a:t>non-parametrisch alternatief </a:t>
            </a:r>
            <a:r>
              <a:rPr lang="nl-BE" dirty="0"/>
              <a:t>beschikbaar</a:t>
            </a:r>
          </a:p>
          <a:p>
            <a:pPr lvl="4"/>
            <a:r>
              <a:rPr lang="nl-BE" dirty="0"/>
              <a:t>Stelt geen eisen inzake normaliteit</a:t>
            </a:r>
          </a:p>
        </p:txBody>
      </p:sp>
      <p:sp>
        <p:nvSpPr>
          <p:cNvPr id="4" name="Tijdelijke aanduiding voor dianummer 3">
            <a:extLst>
              <a:ext uri="{FF2B5EF4-FFF2-40B4-BE49-F238E27FC236}">
                <a16:creationId xmlns:a16="http://schemas.microsoft.com/office/drawing/2014/main" id="{B11D2D2D-7EDC-4C77-8A50-63EDCB864251}"/>
              </a:ext>
            </a:extLst>
          </p:cNvPr>
          <p:cNvSpPr>
            <a:spLocks noGrp="1"/>
          </p:cNvSpPr>
          <p:nvPr>
            <p:ph type="sldNum" sz="quarter" idx="12"/>
          </p:nvPr>
        </p:nvSpPr>
        <p:spPr/>
        <p:txBody>
          <a:bodyPr/>
          <a:lstStyle/>
          <a:p>
            <a:fld id="{7AE184E0-0BD4-4705-A12B-9B71DDE63301}" type="slidenum">
              <a:rPr lang="en-GB" noProof="0" smtClean="0"/>
              <a:t>37</a:t>
            </a:fld>
            <a:endParaRPr lang="en-GB" noProof="0" dirty="0"/>
          </a:p>
        </p:txBody>
      </p:sp>
      <p:pic>
        <p:nvPicPr>
          <p:cNvPr id="8" name="Afbeelding 7">
            <a:extLst>
              <a:ext uri="{FF2B5EF4-FFF2-40B4-BE49-F238E27FC236}">
                <a16:creationId xmlns:a16="http://schemas.microsoft.com/office/drawing/2014/main" id="{826221D8-A150-4071-9623-52CC27AA433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446" b="70000" l="28988" r="81902">
                        <a14:foregroundMark x1="43175" y1="64356" x2="43175" y2="64356"/>
                        <a14:foregroundMark x1="68635" y1="65743" x2="68635" y2="65743"/>
                        <a14:foregroundMark x1="70552" y1="68614" x2="70552" y2="68614"/>
                        <a14:foregroundMark x1="74770" y1="68812" x2="74770" y2="68812"/>
                        <a14:foregroundMark x1="77991" y1="69307" x2="77991" y2="69307"/>
                        <a14:foregroundMark x1="30445" y1="69703" x2="30445" y2="69703"/>
                        <a14:foregroundMark x1="79985" y1="69703" x2="79985" y2="69703"/>
                        <a14:foregroundMark x1="56058" y1="29010" x2="56058" y2="29010"/>
                        <a14:foregroundMark x1="55828" y1="26238" x2="55828" y2="26238"/>
                        <a14:foregroundMark x1="55752" y1="26733" x2="55752" y2="26733"/>
                        <a14:foregroundMark x1="55598" y1="26337" x2="55598" y2="26337"/>
                        <a14:foregroundMark x1="55138" y1="25545" x2="56672" y2="26634"/>
                        <a14:foregroundMark x1="56365" y1="26634" x2="56365" y2="26634"/>
                        <a14:foregroundMark x1="56135" y1="26634" x2="55215" y2="26040"/>
                        <a14:foregroundMark x1="55215" y1="26634" x2="56058" y2="26634"/>
                        <a14:foregroundMark x1="54985" y1="25446" x2="57439" y2="26040"/>
                        <a14:foregroundMark x1="41181" y1="69703" x2="41181" y2="69703"/>
                        <a14:foregroundMark x1="42331" y1="70000" x2="42331" y2="70000"/>
                        <a14:foregroundMark x1="52837" y1="69901" x2="52837" y2="69901"/>
                        <a14:foregroundMark x1="70399" y1="69901" x2="70399" y2="69901"/>
                        <a14:foregroundMark x1="66258" y1="69802" x2="66258" y2="69802"/>
                      </a14:backgroundRemoval>
                    </a14:imgEffect>
                  </a14:imgLayer>
                </a14:imgProps>
              </a:ext>
            </a:extLst>
          </a:blip>
          <a:srcRect l="22495" t="24850" r="11451" b="30147"/>
          <a:stretch/>
        </p:blipFill>
        <p:spPr>
          <a:xfrm>
            <a:off x="13064840" y="5421255"/>
            <a:ext cx="3946766" cy="2516073"/>
          </a:xfrm>
          <a:prstGeom prst="rect">
            <a:avLst/>
          </a:prstGeom>
        </p:spPr>
      </p:pic>
    </p:spTree>
    <p:extLst>
      <p:ext uri="{BB962C8B-B14F-4D97-AF65-F5344CB8AC3E}">
        <p14:creationId xmlns:p14="http://schemas.microsoft.com/office/powerpoint/2010/main" val="98653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A7D607-0ED7-412D-BABA-B5A85F7D4DC6}"/>
              </a:ext>
            </a:extLst>
          </p:cNvPr>
          <p:cNvSpPr>
            <a:spLocks noGrp="1"/>
          </p:cNvSpPr>
          <p:nvPr>
            <p:ph type="title"/>
          </p:nvPr>
        </p:nvSpPr>
        <p:spPr/>
        <p:txBody>
          <a:bodyPr/>
          <a:lstStyle/>
          <a:p>
            <a:r>
              <a:rPr lang="nl-BE" dirty="0"/>
              <a:t>Stap 2: datacontrole</a:t>
            </a:r>
          </a:p>
        </p:txBody>
      </p:sp>
      <p:sp>
        <p:nvSpPr>
          <p:cNvPr id="3" name="Tijdelijke aanduiding voor inhoud 2">
            <a:extLst>
              <a:ext uri="{FF2B5EF4-FFF2-40B4-BE49-F238E27FC236}">
                <a16:creationId xmlns:a16="http://schemas.microsoft.com/office/drawing/2014/main" id="{37859BCB-3D3A-4292-8E1A-67D41DC574DA}"/>
              </a:ext>
            </a:extLst>
          </p:cNvPr>
          <p:cNvSpPr>
            <a:spLocks noGrp="1"/>
          </p:cNvSpPr>
          <p:nvPr>
            <p:ph idx="1"/>
          </p:nvPr>
        </p:nvSpPr>
        <p:spPr>
          <a:xfrm>
            <a:off x="327069" y="1816272"/>
            <a:ext cx="16858641" cy="7937327"/>
          </a:xfrm>
        </p:spPr>
        <p:txBody>
          <a:bodyPr/>
          <a:lstStyle/>
          <a:p>
            <a:r>
              <a:rPr lang="nl-BE" b="1" dirty="0"/>
              <a:t>Inconsistentiecheck</a:t>
            </a:r>
            <a:r>
              <a:rPr lang="nl-BE" dirty="0"/>
              <a:t> en </a:t>
            </a:r>
            <a:r>
              <a:rPr lang="nl-BE" b="1" dirty="0"/>
              <a:t>assumptiecheck</a:t>
            </a:r>
            <a:r>
              <a:rPr lang="nl-BE" dirty="0"/>
              <a:t> oké?</a:t>
            </a:r>
          </a:p>
          <a:p>
            <a:pPr lvl="1"/>
            <a:r>
              <a:rPr lang="nl-BE" b="1" dirty="0"/>
              <a:t>Naar Stap 3</a:t>
            </a:r>
          </a:p>
          <a:p>
            <a:pPr marL="720000" lvl="1" indent="0">
              <a:buNone/>
            </a:pPr>
            <a:endParaRPr lang="nl-BE" b="1" dirty="0"/>
          </a:p>
          <a:p>
            <a:r>
              <a:rPr lang="nl-BE" dirty="0"/>
              <a:t>Eén van beide niet oké?</a:t>
            </a:r>
          </a:p>
          <a:p>
            <a:pPr lvl="1"/>
            <a:r>
              <a:rPr lang="nl-BE" dirty="0"/>
              <a:t>Kijk of er correcties mogelijk zijn bij je data of bij de analysetechniek zelf</a:t>
            </a:r>
          </a:p>
          <a:p>
            <a:pPr lvl="1"/>
            <a:r>
              <a:rPr lang="nl-BE" dirty="0"/>
              <a:t>Correcties mogelijk? </a:t>
            </a:r>
            <a:r>
              <a:rPr lang="nl-BE" b="1" dirty="0"/>
              <a:t>Terug naar Stap 1</a:t>
            </a:r>
          </a:p>
        </p:txBody>
      </p:sp>
      <p:sp>
        <p:nvSpPr>
          <p:cNvPr id="4" name="Tijdelijke aanduiding voor dianummer 3">
            <a:extLst>
              <a:ext uri="{FF2B5EF4-FFF2-40B4-BE49-F238E27FC236}">
                <a16:creationId xmlns:a16="http://schemas.microsoft.com/office/drawing/2014/main" id="{B11D2D2D-7EDC-4C77-8A50-63EDCB864251}"/>
              </a:ext>
            </a:extLst>
          </p:cNvPr>
          <p:cNvSpPr>
            <a:spLocks noGrp="1"/>
          </p:cNvSpPr>
          <p:nvPr>
            <p:ph type="sldNum" sz="quarter" idx="12"/>
          </p:nvPr>
        </p:nvSpPr>
        <p:spPr/>
        <p:txBody>
          <a:bodyPr/>
          <a:lstStyle/>
          <a:p>
            <a:fld id="{7AE184E0-0BD4-4705-A12B-9B71DDE63301}" type="slidenum">
              <a:rPr lang="en-GB" noProof="0" smtClean="0"/>
              <a:t>38</a:t>
            </a:fld>
            <a:endParaRPr lang="en-GB" noProof="0" dirty="0"/>
          </a:p>
        </p:txBody>
      </p:sp>
    </p:spTree>
    <p:extLst>
      <p:ext uri="{BB962C8B-B14F-4D97-AF65-F5344CB8AC3E}">
        <p14:creationId xmlns:p14="http://schemas.microsoft.com/office/powerpoint/2010/main" val="37501849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8.1 Inleiding</a:t>
            </a:r>
          </a:p>
          <a:p>
            <a:pPr marL="86400" indent="0">
              <a:buNone/>
            </a:pPr>
            <a:r>
              <a:rPr lang="nl-BE" dirty="0">
                <a:solidFill>
                  <a:srgbClr val="002060"/>
                </a:solidFill>
              </a:rPr>
              <a:t>8.2 De zes-stappen-procedure bij </a:t>
            </a:r>
            <a:r>
              <a:rPr lang="nl-BE" dirty="0" err="1">
                <a:solidFill>
                  <a:srgbClr val="002060"/>
                </a:solidFill>
              </a:rPr>
              <a:t>inferentiële</a:t>
            </a:r>
            <a:r>
              <a:rPr lang="nl-BE" dirty="0">
                <a:solidFill>
                  <a:srgbClr val="002060"/>
                </a:solidFill>
              </a:rPr>
              <a:t> statistiek</a:t>
            </a:r>
          </a:p>
          <a:p>
            <a:pPr lvl="1"/>
            <a:r>
              <a:rPr lang="nl-BE" dirty="0">
                <a:solidFill>
                  <a:srgbClr val="5D9CC7"/>
                </a:solidFill>
              </a:rPr>
              <a:t>STAP 1: Kiezen van de juiste analysemethode</a:t>
            </a:r>
          </a:p>
          <a:p>
            <a:pPr lvl="1"/>
            <a:r>
              <a:rPr lang="nl-BE" dirty="0">
                <a:solidFill>
                  <a:srgbClr val="5D9CC7"/>
                </a:solidFill>
              </a:rPr>
              <a:t>STAP 2: Datacontrole</a:t>
            </a:r>
          </a:p>
          <a:p>
            <a:pPr lvl="1"/>
            <a:r>
              <a:rPr lang="nl-BE" b="1" dirty="0">
                <a:solidFill>
                  <a:srgbClr val="C00000"/>
                </a:solidFill>
              </a:rPr>
              <a:t>STAP 3: Hypothesen formuleren</a:t>
            </a:r>
          </a:p>
          <a:p>
            <a:pPr lvl="1"/>
            <a:r>
              <a:rPr lang="nl-BE" dirty="0">
                <a:solidFill>
                  <a:srgbClr val="5D9CC7"/>
                </a:solidFill>
              </a:rPr>
              <a:t>STAP 4: Significantieniveau bepalen</a:t>
            </a:r>
          </a:p>
          <a:p>
            <a:pPr lvl="1"/>
            <a:r>
              <a:rPr lang="nl-BE" dirty="0">
                <a:solidFill>
                  <a:srgbClr val="5D9CC7"/>
                </a:solidFill>
              </a:rPr>
              <a:t>STAP 5: Toetsingsgrootheid en p-waarde berekenen</a:t>
            </a:r>
          </a:p>
          <a:p>
            <a:pPr lvl="1"/>
            <a:r>
              <a:rPr lang="nl-BE" dirty="0">
                <a:solidFill>
                  <a:srgbClr val="5D9CC7"/>
                </a:solidFill>
              </a:rPr>
              <a:t>STAP 6: Conclusie en rapportering</a:t>
            </a:r>
          </a:p>
          <a:p>
            <a:pPr marL="86400" indent="0">
              <a:buNone/>
            </a:pPr>
            <a:r>
              <a:rPr lang="nl-BE" dirty="0">
                <a:solidFill>
                  <a:srgbClr val="5D9CC7"/>
                </a:solidFill>
              </a:rPr>
              <a:t>8.3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39</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399283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hst 8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chemeClr val="accent1"/>
                </a:solidFill>
              </a:rPr>
              <a:t>8.1 Inleiding </a:t>
            </a:r>
          </a:p>
          <a:p>
            <a:pPr marL="86400" indent="0">
              <a:buNone/>
            </a:pPr>
            <a:r>
              <a:rPr lang="nl-BE" dirty="0">
                <a:solidFill>
                  <a:schemeClr val="accent1"/>
                </a:solidFill>
                <a:sym typeface="Wingdings" panose="05000000000000000000" pitchFamily="2" charset="2"/>
              </a:rPr>
              <a:t>	</a:t>
            </a:r>
            <a:r>
              <a:rPr lang="nl-BE" b="1" dirty="0">
                <a:solidFill>
                  <a:srgbClr val="C00000"/>
                </a:solidFill>
              </a:rPr>
              <a:t>8.2 De zes-stappen-procedure bij </a:t>
            </a:r>
            <a:r>
              <a:rPr lang="nl-BE" b="1" dirty="0" err="1">
                <a:solidFill>
                  <a:srgbClr val="C00000"/>
                </a:solidFill>
              </a:rPr>
              <a:t>inferentiële</a:t>
            </a:r>
            <a:r>
              <a:rPr lang="nl-BE" b="1" dirty="0">
                <a:solidFill>
                  <a:srgbClr val="C00000"/>
                </a:solidFill>
              </a:rPr>
              <a:t> statistiek</a:t>
            </a:r>
          </a:p>
          <a:p>
            <a:pPr marL="86400" indent="0">
              <a:buNone/>
            </a:pPr>
            <a:r>
              <a:rPr lang="nl-BE" dirty="0">
                <a:solidFill>
                  <a:srgbClr val="5D9CC7"/>
                </a:solidFill>
              </a:rPr>
              <a:t>8.3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4</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295037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2C015-3533-4D87-BCBE-859E655B3305}"/>
              </a:ext>
            </a:extLst>
          </p:cNvPr>
          <p:cNvSpPr>
            <a:spLocks noGrp="1"/>
          </p:cNvSpPr>
          <p:nvPr>
            <p:ph type="title"/>
          </p:nvPr>
        </p:nvSpPr>
        <p:spPr/>
        <p:txBody>
          <a:bodyPr/>
          <a:lstStyle/>
          <a:p>
            <a:r>
              <a:rPr lang="nl-BE" dirty="0"/>
              <a:t>Stap 3: Hypothesen formuleren</a:t>
            </a:r>
          </a:p>
        </p:txBody>
      </p:sp>
      <p:sp>
        <p:nvSpPr>
          <p:cNvPr id="3" name="Tijdelijke aanduiding voor inhoud 2">
            <a:extLst>
              <a:ext uri="{FF2B5EF4-FFF2-40B4-BE49-F238E27FC236}">
                <a16:creationId xmlns:a16="http://schemas.microsoft.com/office/drawing/2014/main" id="{16EDA07E-93E2-407D-BC53-76D073BD0A1D}"/>
              </a:ext>
            </a:extLst>
          </p:cNvPr>
          <p:cNvSpPr>
            <a:spLocks noGrp="1"/>
          </p:cNvSpPr>
          <p:nvPr>
            <p:ph idx="1"/>
          </p:nvPr>
        </p:nvSpPr>
        <p:spPr/>
        <p:txBody>
          <a:bodyPr/>
          <a:lstStyle/>
          <a:p>
            <a:pPr marL="86400" indent="0">
              <a:buNone/>
            </a:pPr>
            <a:r>
              <a:rPr lang="nl-BE" b="1" dirty="0"/>
              <a:t>Significantietoets uitvoeren </a:t>
            </a:r>
            <a:r>
              <a:rPr lang="nl-BE" dirty="0"/>
              <a:t>= altijd twee hypothesen in achterhoofd</a:t>
            </a:r>
          </a:p>
          <a:p>
            <a:endParaRPr lang="nl-BE" dirty="0"/>
          </a:p>
          <a:p>
            <a:pPr marL="600750" indent="-514350">
              <a:buFont typeface="+mj-lt"/>
              <a:buAutoNum type="arabicPeriod"/>
            </a:pPr>
            <a:r>
              <a:rPr lang="nl-BE" b="1" dirty="0"/>
              <a:t>H</a:t>
            </a:r>
            <a:r>
              <a:rPr lang="nl-BE" b="1" baseline="-25000" dirty="0"/>
              <a:t>0</a:t>
            </a:r>
            <a:r>
              <a:rPr lang="nl-BE" b="1" dirty="0"/>
              <a:t> of nulhypothese</a:t>
            </a:r>
          </a:p>
          <a:p>
            <a:pPr lvl="1"/>
            <a:r>
              <a:rPr lang="nl-BE" dirty="0"/>
              <a:t>Initieel aangenomen als waar</a:t>
            </a:r>
          </a:p>
          <a:p>
            <a:pPr lvl="1"/>
            <a:r>
              <a:rPr lang="nl-BE" dirty="0"/>
              <a:t>Meestal in vorm van “er zijn geen verschillen” of “er is geen effect”</a:t>
            </a:r>
          </a:p>
          <a:p>
            <a:pPr lvl="1"/>
            <a:r>
              <a:rPr lang="nl-BE" dirty="0"/>
              <a:t>Significantietoets stelt vast </a:t>
            </a:r>
            <a:r>
              <a:rPr lang="nl-BE" b="1" dirty="0"/>
              <a:t>hoe sterk bewijs tegen H</a:t>
            </a:r>
            <a:r>
              <a:rPr lang="nl-BE" b="1" baseline="-25000" dirty="0"/>
              <a:t>0</a:t>
            </a:r>
            <a:r>
              <a:rPr lang="nl-BE" b="1" dirty="0"/>
              <a:t> is</a:t>
            </a:r>
          </a:p>
          <a:p>
            <a:pPr lvl="2"/>
            <a:r>
              <a:rPr lang="nl-BE" dirty="0"/>
              <a:t>Kunnen we H</a:t>
            </a:r>
            <a:r>
              <a:rPr lang="nl-BE" baseline="-25000" dirty="0"/>
              <a:t>0</a:t>
            </a:r>
            <a:r>
              <a:rPr lang="nl-BE" dirty="0"/>
              <a:t> verwerpen of niet?</a:t>
            </a:r>
          </a:p>
          <a:p>
            <a:pPr lvl="1"/>
            <a:endParaRPr lang="nl-BE" dirty="0"/>
          </a:p>
          <a:p>
            <a:pPr marL="600750" indent="-514350">
              <a:buFont typeface="+mj-lt"/>
              <a:buAutoNum type="arabicPeriod"/>
            </a:pPr>
            <a:r>
              <a:rPr lang="nl-BE" b="1" dirty="0"/>
              <a:t>H</a:t>
            </a:r>
            <a:r>
              <a:rPr lang="nl-BE" b="1" baseline="-25000" dirty="0"/>
              <a:t>A</a:t>
            </a:r>
            <a:r>
              <a:rPr lang="nl-BE" b="1" dirty="0"/>
              <a:t> of alternatieve hypothese</a:t>
            </a:r>
          </a:p>
          <a:p>
            <a:pPr lvl="1"/>
            <a:r>
              <a:rPr lang="nl-BE" dirty="0"/>
              <a:t>Indien H</a:t>
            </a:r>
            <a:r>
              <a:rPr lang="nl-BE" baseline="-25000" dirty="0"/>
              <a:t>0 </a:t>
            </a:r>
            <a:r>
              <a:rPr lang="nl-BE" dirty="0"/>
              <a:t>verworpen: H</a:t>
            </a:r>
            <a:r>
              <a:rPr lang="nl-BE" baseline="-25000" dirty="0"/>
              <a:t>A</a:t>
            </a:r>
            <a:r>
              <a:rPr lang="nl-BE" dirty="0"/>
              <a:t> aangenomen als waar</a:t>
            </a:r>
          </a:p>
        </p:txBody>
      </p:sp>
      <p:sp>
        <p:nvSpPr>
          <p:cNvPr id="4" name="Tijdelijke aanduiding voor dianummer 3">
            <a:extLst>
              <a:ext uri="{FF2B5EF4-FFF2-40B4-BE49-F238E27FC236}">
                <a16:creationId xmlns:a16="http://schemas.microsoft.com/office/drawing/2014/main" id="{3E8AB762-6704-4487-8349-9CD9EB4D971A}"/>
              </a:ext>
            </a:extLst>
          </p:cNvPr>
          <p:cNvSpPr>
            <a:spLocks noGrp="1"/>
          </p:cNvSpPr>
          <p:nvPr>
            <p:ph type="sldNum" sz="quarter" idx="12"/>
          </p:nvPr>
        </p:nvSpPr>
        <p:spPr/>
        <p:txBody>
          <a:bodyPr/>
          <a:lstStyle/>
          <a:p>
            <a:fld id="{7AE184E0-0BD4-4705-A12B-9B71DDE63301}" type="slidenum">
              <a:rPr lang="en-GB" noProof="0" smtClean="0"/>
              <a:t>40</a:t>
            </a:fld>
            <a:endParaRPr lang="en-GB" noProof="0" dirty="0"/>
          </a:p>
        </p:txBody>
      </p:sp>
      <p:sp>
        <p:nvSpPr>
          <p:cNvPr id="5" name="Tijdelijke aanduiding voor inhoud 4">
            <a:extLst>
              <a:ext uri="{FF2B5EF4-FFF2-40B4-BE49-F238E27FC236}">
                <a16:creationId xmlns:a16="http://schemas.microsoft.com/office/drawing/2014/main" id="{FD6ACCC6-04A9-4356-A61D-599C167A1F75}"/>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498603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A483D2AD-5DF8-406F-B80A-79BC596A677D}"/>
              </a:ext>
            </a:extLst>
          </p:cNvPr>
          <p:cNvPicPr>
            <a:picLocks noChangeAspect="1"/>
          </p:cNvPicPr>
          <p:nvPr/>
        </p:nvPicPr>
        <p:blipFill>
          <a:blip r:embed="rId3"/>
          <a:stretch>
            <a:fillRect/>
          </a:stretch>
        </p:blipFill>
        <p:spPr>
          <a:xfrm>
            <a:off x="13833566" y="2555704"/>
            <a:ext cx="3070344" cy="2321096"/>
          </a:xfrm>
          <a:prstGeom prst="rect">
            <a:avLst/>
          </a:prstGeom>
        </p:spPr>
      </p:pic>
      <p:sp>
        <p:nvSpPr>
          <p:cNvPr id="2" name="Titel 1">
            <a:extLst>
              <a:ext uri="{FF2B5EF4-FFF2-40B4-BE49-F238E27FC236}">
                <a16:creationId xmlns:a16="http://schemas.microsoft.com/office/drawing/2014/main" id="{77E2C015-3533-4D87-BCBE-859E655B3305}"/>
              </a:ext>
            </a:extLst>
          </p:cNvPr>
          <p:cNvSpPr>
            <a:spLocks noGrp="1"/>
          </p:cNvSpPr>
          <p:nvPr>
            <p:ph type="title"/>
          </p:nvPr>
        </p:nvSpPr>
        <p:spPr/>
        <p:txBody>
          <a:bodyPr/>
          <a:lstStyle/>
          <a:p>
            <a:r>
              <a:rPr lang="nl-BE" dirty="0"/>
              <a:t>Stap 3: Hypothesen formuleren</a:t>
            </a:r>
          </a:p>
        </p:txBody>
      </p:sp>
      <p:sp>
        <p:nvSpPr>
          <p:cNvPr id="3" name="Tijdelijke aanduiding voor inhoud 2">
            <a:extLst>
              <a:ext uri="{FF2B5EF4-FFF2-40B4-BE49-F238E27FC236}">
                <a16:creationId xmlns:a16="http://schemas.microsoft.com/office/drawing/2014/main" id="{16EDA07E-93E2-407D-BC53-76D073BD0A1D}"/>
              </a:ext>
            </a:extLst>
          </p:cNvPr>
          <p:cNvSpPr>
            <a:spLocks noGrp="1"/>
          </p:cNvSpPr>
          <p:nvPr>
            <p:ph idx="1"/>
          </p:nvPr>
        </p:nvSpPr>
        <p:spPr/>
        <p:txBody>
          <a:bodyPr>
            <a:normAutofit/>
          </a:bodyPr>
          <a:lstStyle/>
          <a:p>
            <a:pPr marL="86400" indent="0">
              <a:buNone/>
            </a:pPr>
            <a:r>
              <a:rPr lang="nl-BE" b="1" i="1" dirty="0">
                <a:solidFill>
                  <a:srgbClr val="7030A0"/>
                </a:solidFill>
                <a:highlight>
                  <a:srgbClr val="FFFF00"/>
                </a:highlight>
              </a:rPr>
              <a:t>Bv. Worden mensen met een niet-afgeschermd profiel op sociale media vaker slachtoffer van </a:t>
            </a:r>
            <a:r>
              <a:rPr lang="nl-BE" b="1" i="1" dirty="0" err="1">
                <a:solidFill>
                  <a:srgbClr val="7030A0"/>
                </a:solidFill>
                <a:highlight>
                  <a:srgbClr val="FFFF00"/>
                </a:highlight>
              </a:rPr>
              <a:t>phishing</a:t>
            </a:r>
            <a:r>
              <a:rPr lang="nl-BE" b="1" i="1" dirty="0">
                <a:solidFill>
                  <a:srgbClr val="7030A0"/>
                </a:solidFill>
                <a:highlight>
                  <a:srgbClr val="FFFF00"/>
                </a:highlight>
              </a:rPr>
              <a:t> dan mensen met een afgeschermd profiel?</a:t>
            </a:r>
          </a:p>
          <a:p>
            <a:pPr marL="86400" indent="0">
              <a:buNone/>
            </a:pPr>
            <a:endParaRPr lang="nl-BE" dirty="0"/>
          </a:p>
          <a:p>
            <a:pPr marL="600750" indent="-514350">
              <a:buFont typeface="+mj-lt"/>
              <a:buAutoNum type="arabicPeriod"/>
            </a:pPr>
            <a:r>
              <a:rPr lang="nl-BE" b="1" dirty="0"/>
              <a:t>H</a:t>
            </a:r>
            <a:r>
              <a:rPr lang="nl-BE" b="1" baseline="-25000" dirty="0"/>
              <a:t>0</a:t>
            </a:r>
            <a:r>
              <a:rPr lang="nl-BE" b="1" dirty="0"/>
              <a:t> of nulhypothese</a:t>
            </a:r>
          </a:p>
          <a:p>
            <a:r>
              <a:rPr lang="nl-BE" sz="2400" i="1" dirty="0"/>
              <a:t>Individuen die hun profiel op sociale media niet afschermen voor onbekenden, </a:t>
            </a:r>
            <a:br>
              <a:rPr lang="nl-BE" sz="2400" i="1" dirty="0"/>
            </a:br>
            <a:r>
              <a:rPr lang="nl-BE" sz="2400" i="1" dirty="0"/>
              <a:t>zijn </a:t>
            </a:r>
            <a:r>
              <a:rPr lang="nl-BE" sz="2400" b="1" i="1" dirty="0"/>
              <a:t>even vaak </a:t>
            </a:r>
            <a:r>
              <a:rPr lang="nl-BE" sz="2400" i="1" dirty="0"/>
              <a:t>slachtoffer van </a:t>
            </a:r>
            <a:r>
              <a:rPr lang="nl-BE" sz="2400" i="1" dirty="0" err="1"/>
              <a:t>phishing</a:t>
            </a:r>
            <a:r>
              <a:rPr lang="nl-BE" sz="2400" i="1" dirty="0"/>
              <a:t> als individuen die hun profiel wel afschermen.</a:t>
            </a:r>
            <a:br>
              <a:rPr lang="nl-BE" sz="2400" i="1" dirty="0"/>
            </a:br>
            <a:r>
              <a:rPr lang="el-GR" sz="2400" dirty="0"/>
              <a:t>(</a:t>
            </a:r>
            <a:r>
              <a:rPr lang="el-GR" sz="2400" i="1" dirty="0"/>
              <a:t>μ </a:t>
            </a:r>
            <a:r>
              <a:rPr lang="nl-BE" sz="2400" i="1" baseline="-25000" dirty="0"/>
              <a:t>niet</a:t>
            </a:r>
            <a:r>
              <a:rPr lang="nl-BE" sz="2400" baseline="-25000" dirty="0"/>
              <a:t>−</a:t>
            </a:r>
            <a:r>
              <a:rPr lang="nl-BE" sz="2400" i="1" baseline="-25000" dirty="0"/>
              <a:t>afgeschermd profiel </a:t>
            </a:r>
            <a:r>
              <a:rPr lang="nl-BE" sz="2400" b="1" dirty="0">
                <a:solidFill>
                  <a:srgbClr val="FF0000"/>
                </a:solidFill>
              </a:rPr>
              <a:t>=</a:t>
            </a:r>
            <a:r>
              <a:rPr lang="nl-BE" sz="2400" dirty="0"/>
              <a:t> </a:t>
            </a:r>
            <a:r>
              <a:rPr lang="el-GR" sz="2400" i="1" dirty="0"/>
              <a:t>μ </a:t>
            </a:r>
            <a:r>
              <a:rPr lang="nl-BE" sz="2400" i="1" baseline="-25000" dirty="0"/>
              <a:t>afgeschermd profiel </a:t>
            </a:r>
            <a:r>
              <a:rPr lang="nl-BE" sz="2400" dirty="0"/>
              <a:t>) of ( </a:t>
            </a:r>
            <a:r>
              <a:rPr lang="el-GR" sz="2400" i="1" dirty="0"/>
              <a:t>μ </a:t>
            </a:r>
            <a:r>
              <a:rPr lang="nl-BE" sz="2400" i="1" baseline="-25000" dirty="0"/>
              <a:t>niet</a:t>
            </a:r>
            <a:r>
              <a:rPr lang="nl-BE" sz="2400" baseline="-25000" dirty="0"/>
              <a:t>−</a:t>
            </a:r>
            <a:r>
              <a:rPr lang="nl-BE" sz="2400" i="1" baseline="-25000" dirty="0"/>
              <a:t>afgeschermd profiel </a:t>
            </a:r>
            <a:r>
              <a:rPr lang="nl-BE" sz="2400" dirty="0"/>
              <a:t>− </a:t>
            </a:r>
            <a:r>
              <a:rPr lang="el-GR" sz="2400" i="1" dirty="0"/>
              <a:t>μ </a:t>
            </a:r>
            <a:r>
              <a:rPr lang="nl-BE" sz="2400" i="1" baseline="-25000" dirty="0"/>
              <a:t>afgeschermd profiel </a:t>
            </a:r>
            <a:r>
              <a:rPr lang="nl-BE" sz="2400" b="1" dirty="0">
                <a:solidFill>
                  <a:srgbClr val="FF0000"/>
                </a:solidFill>
              </a:rPr>
              <a:t>=</a:t>
            </a:r>
            <a:r>
              <a:rPr lang="nl-BE" sz="2400" dirty="0"/>
              <a:t> 0 )</a:t>
            </a:r>
          </a:p>
          <a:p>
            <a:pPr marL="600750" indent="-514350">
              <a:buFont typeface="+mj-lt"/>
              <a:buAutoNum type="arabicPeriod"/>
            </a:pPr>
            <a:endParaRPr lang="nl-BE" b="1" dirty="0"/>
          </a:p>
          <a:p>
            <a:pPr marL="600750" indent="-514350">
              <a:buFont typeface="+mj-lt"/>
              <a:buAutoNum type="arabicPeriod" startAt="2"/>
            </a:pPr>
            <a:r>
              <a:rPr lang="nl-BE" b="1" dirty="0"/>
              <a:t>H</a:t>
            </a:r>
            <a:r>
              <a:rPr lang="nl-BE" b="1" baseline="-25000" dirty="0"/>
              <a:t>A</a:t>
            </a:r>
            <a:r>
              <a:rPr lang="nl-BE" b="1" dirty="0"/>
              <a:t> of alternatieve hypothese</a:t>
            </a:r>
          </a:p>
          <a:p>
            <a:r>
              <a:rPr lang="nl-BE" sz="2400" i="1" dirty="0"/>
              <a:t>Individuen die hun profiel op sociale media niet afschermen voor onbekenden, </a:t>
            </a:r>
            <a:br>
              <a:rPr lang="nl-BE" sz="2400" i="1" dirty="0"/>
            </a:br>
            <a:r>
              <a:rPr lang="nl-BE" sz="2400" i="1" dirty="0"/>
              <a:t>zijn </a:t>
            </a:r>
            <a:r>
              <a:rPr lang="nl-BE" sz="2400" b="1" i="1" dirty="0"/>
              <a:t>vaker</a:t>
            </a:r>
            <a:r>
              <a:rPr lang="nl-BE" sz="2400" i="1" dirty="0"/>
              <a:t> slachtoffer van </a:t>
            </a:r>
            <a:r>
              <a:rPr lang="nl-BE" sz="2400" i="1" dirty="0" err="1"/>
              <a:t>phishing</a:t>
            </a:r>
            <a:r>
              <a:rPr lang="nl-BE" sz="2400" i="1" dirty="0"/>
              <a:t> dan individuen die hun profiel wel afschermen.</a:t>
            </a:r>
            <a:br>
              <a:rPr lang="nl-BE" sz="2400" i="1" dirty="0"/>
            </a:br>
            <a:r>
              <a:rPr lang="el-GR" sz="2400" dirty="0"/>
              <a:t>(</a:t>
            </a:r>
            <a:r>
              <a:rPr lang="el-GR" sz="2400" i="1" dirty="0"/>
              <a:t>μ </a:t>
            </a:r>
            <a:r>
              <a:rPr lang="nl-BE" sz="2400" i="1" baseline="-25000" dirty="0"/>
              <a:t>niet</a:t>
            </a:r>
            <a:r>
              <a:rPr lang="nl-BE" sz="2400" baseline="-25000" dirty="0"/>
              <a:t>−</a:t>
            </a:r>
            <a:r>
              <a:rPr lang="nl-BE" sz="2400" i="1" baseline="-25000" dirty="0"/>
              <a:t>afgeschermd profiel </a:t>
            </a:r>
            <a:r>
              <a:rPr lang="nl-BE" sz="2400" b="1" i="1" dirty="0">
                <a:solidFill>
                  <a:srgbClr val="FF0000"/>
                </a:solidFill>
              </a:rPr>
              <a:t>&gt;</a:t>
            </a:r>
            <a:r>
              <a:rPr lang="nl-BE" sz="2400" dirty="0"/>
              <a:t> </a:t>
            </a:r>
            <a:r>
              <a:rPr lang="el-GR" sz="2400" i="1" dirty="0"/>
              <a:t>μ </a:t>
            </a:r>
            <a:r>
              <a:rPr lang="nl-BE" sz="2400" i="1" baseline="-25000" dirty="0"/>
              <a:t>afgeschermd profiel </a:t>
            </a:r>
            <a:r>
              <a:rPr lang="nl-BE" sz="2400" dirty="0"/>
              <a:t>) of ( </a:t>
            </a:r>
            <a:r>
              <a:rPr lang="el-GR" sz="2400" i="1" dirty="0"/>
              <a:t>μ </a:t>
            </a:r>
            <a:r>
              <a:rPr lang="nl-BE" sz="2400" i="1" baseline="-25000" dirty="0"/>
              <a:t>niet</a:t>
            </a:r>
            <a:r>
              <a:rPr lang="nl-BE" sz="2400" baseline="-25000" dirty="0"/>
              <a:t>−</a:t>
            </a:r>
            <a:r>
              <a:rPr lang="nl-BE" sz="2400" i="1" baseline="-25000" dirty="0"/>
              <a:t>afgeschermd profiel </a:t>
            </a:r>
            <a:r>
              <a:rPr lang="nl-BE" sz="2400" dirty="0"/>
              <a:t>− </a:t>
            </a:r>
            <a:r>
              <a:rPr lang="el-GR" sz="2400" i="1" dirty="0"/>
              <a:t>μ </a:t>
            </a:r>
            <a:r>
              <a:rPr lang="nl-BE" sz="2400" i="1" baseline="-25000" dirty="0"/>
              <a:t>afgeschermd profiel </a:t>
            </a:r>
            <a:r>
              <a:rPr lang="nl-BE" sz="2400" b="1" i="1" dirty="0">
                <a:solidFill>
                  <a:srgbClr val="FF0000"/>
                </a:solidFill>
              </a:rPr>
              <a:t>&gt;</a:t>
            </a:r>
            <a:r>
              <a:rPr lang="nl-BE" sz="2400" dirty="0"/>
              <a:t> 0 )</a:t>
            </a:r>
          </a:p>
        </p:txBody>
      </p:sp>
      <p:sp>
        <p:nvSpPr>
          <p:cNvPr id="4" name="Tijdelijke aanduiding voor dianummer 3">
            <a:extLst>
              <a:ext uri="{FF2B5EF4-FFF2-40B4-BE49-F238E27FC236}">
                <a16:creationId xmlns:a16="http://schemas.microsoft.com/office/drawing/2014/main" id="{3E8AB762-6704-4487-8349-9CD9EB4D971A}"/>
              </a:ext>
            </a:extLst>
          </p:cNvPr>
          <p:cNvSpPr>
            <a:spLocks noGrp="1"/>
          </p:cNvSpPr>
          <p:nvPr>
            <p:ph type="sldNum" sz="quarter" idx="12"/>
          </p:nvPr>
        </p:nvSpPr>
        <p:spPr/>
        <p:txBody>
          <a:bodyPr/>
          <a:lstStyle/>
          <a:p>
            <a:fld id="{7AE184E0-0BD4-4705-A12B-9B71DDE63301}" type="slidenum">
              <a:rPr lang="en-GB" noProof="0" smtClean="0"/>
              <a:t>41</a:t>
            </a:fld>
            <a:endParaRPr lang="en-GB" noProof="0" dirty="0"/>
          </a:p>
        </p:txBody>
      </p:sp>
      <p:sp>
        <p:nvSpPr>
          <p:cNvPr id="5" name="Tijdelijke aanduiding voor inhoud 4">
            <a:extLst>
              <a:ext uri="{FF2B5EF4-FFF2-40B4-BE49-F238E27FC236}">
                <a16:creationId xmlns:a16="http://schemas.microsoft.com/office/drawing/2014/main" id="{FD6ACCC6-04A9-4356-A61D-599C167A1F75}"/>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3552018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2C015-3533-4D87-BCBE-859E655B3305}"/>
              </a:ext>
            </a:extLst>
          </p:cNvPr>
          <p:cNvSpPr>
            <a:spLocks noGrp="1"/>
          </p:cNvSpPr>
          <p:nvPr>
            <p:ph type="title"/>
          </p:nvPr>
        </p:nvSpPr>
        <p:spPr/>
        <p:txBody>
          <a:bodyPr/>
          <a:lstStyle/>
          <a:p>
            <a:r>
              <a:rPr lang="nl-BE" dirty="0"/>
              <a:t>Stap 3: Hypothesen formuleren</a:t>
            </a:r>
          </a:p>
        </p:txBody>
      </p:sp>
      <p:sp>
        <p:nvSpPr>
          <p:cNvPr id="3" name="Tijdelijke aanduiding voor inhoud 2">
            <a:extLst>
              <a:ext uri="{FF2B5EF4-FFF2-40B4-BE49-F238E27FC236}">
                <a16:creationId xmlns:a16="http://schemas.microsoft.com/office/drawing/2014/main" id="{16EDA07E-93E2-407D-BC53-76D073BD0A1D}"/>
              </a:ext>
            </a:extLst>
          </p:cNvPr>
          <p:cNvSpPr>
            <a:spLocks noGrp="1"/>
          </p:cNvSpPr>
          <p:nvPr>
            <p:ph idx="1"/>
          </p:nvPr>
        </p:nvSpPr>
        <p:spPr/>
        <p:txBody>
          <a:bodyPr>
            <a:normAutofit/>
          </a:bodyPr>
          <a:lstStyle/>
          <a:p>
            <a:pPr marL="86400" indent="0">
              <a:buNone/>
            </a:pPr>
            <a:r>
              <a:rPr lang="nl-BE" b="1" dirty="0"/>
              <a:t>Drie types hypothesetoetsen:</a:t>
            </a:r>
          </a:p>
          <a:p>
            <a:pPr marL="600750" indent="-514350">
              <a:buFont typeface="+mj-lt"/>
              <a:buAutoNum type="arabicPeriod"/>
            </a:pPr>
            <a:r>
              <a:rPr lang="nl-BE" b="1" dirty="0">
                <a:solidFill>
                  <a:srgbClr val="7030A0"/>
                </a:solidFill>
              </a:rPr>
              <a:t>Rechts eenzijdige hypothesetoets</a:t>
            </a:r>
            <a:r>
              <a:rPr lang="nl-BE" dirty="0">
                <a:solidFill>
                  <a:srgbClr val="7030A0"/>
                </a:solidFill>
              </a:rPr>
              <a:t>:</a:t>
            </a:r>
          </a:p>
          <a:p>
            <a:pPr lvl="1"/>
            <a:r>
              <a:rPr lang="nl-BE" dirty="0"/>
              <a:t>H</a:t>
            </a:r>
            <a:r>
              <a:rPr lang="nl-BE" baseline="-25000" dirty="0"/>
              <a:t>A</a:t>
            </a:r>
            <a:r>
              <a:rPr lang="nl-BE" dirty="0"/>
              <a:t>: échte populatieparameter </a:t>
            </a:r>
            <a:br>
              <a:rPr lang="nl-BE" dirty="0"/>
            </a:br>
            <a:r>
              <a:rPr lang="nl-BE" dirty="0"/>
              <a:t>= </a:t>
            </a:r>
            <a:r>
              <a:rPr lang="nl-BE" b="1" dirty="0"/>
              <a:t>rechts</a:t>
            </a:r>
            <a:r>
              <a:rPr lang="nl-BE" dirty="0"/>
              <a:t> van populatieparameter onder H</a:t>
            </a:r>
            <a:r>
              <a:rPr lang="nl-BE" baseline="-25000" dirty="0"/>
              <a:t>0</a:t>
            </a:r>
          </a:p>
          <a:p>
            <a:pPr lvl="1"/>
            <a:r>
              <a:rPr lang="nl-BE" dirty="0"/>
              <a:t>Bv. </a:t>
            </a:r>
            <a:r>
              <a:rPr lang="el-GR" i="1" dirty="0"/>
              <a:t>μ </a:t>
            </a:r>
            <a:r>
              <a:rPr lang="nl-BE" i="1" baseline="-25000" dirty="0"/>
              <a:t>niet</a:t>
            </a:r>
            <a:r>
              <a:rPr lang="nl-BE" baseline="-25000" dirty="0"/>
              <a:t>−</a:t>
            </a:r>
            <a:r>
              <a:rPr lang="nl-BE" i="1" baseline="-25000" dirty="0"/>
              <a:t>afgeschermd profiel </a:t>
            </a:r>
            <a:r>
              <a:rPr lang="nl-BE" dirty="0"/>
              <a:t>− </a:t>
            </a:r>
            <a:r>
              <a:rPr lang="el-GR" i="1" dirty="0"/>
              <a:t>μ </a:t>
            </a:r>
            <a:r>
              <a:rPr lang="nl-BE" i="1" baseline="-25000" dirty="0"/>
              <a:t>afgeschermd profiel </a:t>
            </a:r>
            <a:r>
              <a:rPr lang="nl-BE" b="1" i="1" dirty="0"/>
              <a:t>&gt;</a:t>
            </a:r>
            <a:r>
              <a:rPr lang="nl-BE" dirty="0"/>
              <a:t> 0 </a:t>
            </a:r>
          </a:p>
          <a:p>
            <a:endParaRPr lang="nl-BE" dirty="0"/>
          </a:p>
        </p:txBody>
      </p:sp>
      <p:sp>
        <p:nvSpPr>
          <p:cNvPr id="4" name="Tijdelijke aanduiding voor dianummer 3">
            <a:extLst>
              <a:ext uri="{FF2B5EF4-FFF2-40B4-BE49-F238E27FC236}">
                <a16:creationId xmlns:a16="http://schemas.microsoft.com/office/drawing/2014/main" id="{3E8AB762-6704-4487-8349-9CD9EB4D971A}"/>
              </a:ext>
            </a:extLst>
          </p:cNvPr>
          <p:cNvSpPr>
            <a:spLocks noGrp="1"/>
          </p:cNvSpPr>
          <p:nvPr>
            <p:ph type="sldNum" sz="quarter" idx="12"/>
          </p:nvPr>
        </p:nvSpPr>
        <p:spPr/>
        <p:txBody>
          <a:bodyPr/>
          <a:lstStyle/>
          <a:p>
            <a:fld id="{7AE184E0-0BD4-4705-A12B-9B71DDE63301}" type="slidenum">
              <a:rPr lang="en-GB" noProof="0" smtClean="0"/>
              <a:t>42</a:t>
            </a:fld>
            <a:endParaRPr lang="en-GB" noProof="0" dirty="0"/>
          </a:p>
        </p:txBody>
      </p:sp>
      <p:sp>
        <p:nvSpPr>
          <p:cNvPr id="5" name="Tijdelijke aanduiding voor inhoud 4">
            <a:extLst>
              <a:ext uri="{FF2B5EF4-FFF2-40B4-BE49-F238E27FC236}">
                <a16:creationId xmlns:a16="http://schemas.microsoft.com/office/drawing/2014/main" id="{FD6ACCC6-04A9-4356-A61D-599C167A1F75}"/>
              </a:ext>
            </a:extLst>
          </p:cNvPr>
          <p:cNvSpPr>
            <a:spLocks noGrp="1"/>
          </p:cNvSpPr>
          <p:nvPr>
            <p:ph idx="13"/>
          </p:nvPr>
        </p:nvSpPr>
        <p:spPr/>
        <p:txBody>
          <a:bodyPr/>
          <a:lstStyle/>
          <a:p>
            <a:endParaRPr lang="nl-BE"/>
          </a:p>
        </p:txBody>
      </p:sp>
      <p:pic>
        <p:nvPicPr>
          <p:cNvPr id="6" name="Afbeelding 5">
            <a:extLst>
              <a:ext uri="{FF2B5EF4-FFF2-40B4-BE49-F238E27FC236}">
                <a16:creationId xmlns:a16="http://schemas.microsoft.com/office/drawing/2014/main" id="{D9C889CF-71C1-4AA0-B9F9-924921F973C4}"/>
              </a:ext>
            </a:extLst>
          </p:cNvPr>
          <p:cNvPicPr>
            <a:picLocks noChangeAspect="1"/>
          </p:cNvPicPr>
          <p:nvPr/>
        </p:nvPicPr>
        <p:blipFill rotWithShape="1">
          <a:blip r:embed="rId3">
            <a:extLst>
              <a:ext uri="{28A0092B-C50C-407E-A947-70E740481C1C}">
                <a14:useLocalDpi xmlns:a14="http://schemas.microsoft.com/office/drawing/2010/main" val="0"/>
              </a:ext>
            </a:extLst>
          </a:blip>
          <a:srcRect l="33355" r="32783"/>
          <a:stretch/>
        </p:blipFill>
        <p:spPr>
          <a:xfrm>
            <a:off x="10335716" y="2662818"/>
            <a:ext cx="7002959" cy="3700890"/>
          </a:xfrm>
          <a:prstGeom prst="rect">
            <a:avLst/>
          </a:prstGeom>
        </p:spPr>
      </p:pic>
      <p:sp>
        <p:nvSpPr>
          <p:cNvPr id="7" name="Ovaal 6">
            <a:extLst>
              <a:ext uri="{FF2B5EF4-FFF2-40B4-BE49-F238E27FC236}">
                <a16:creationId xmlns:a16="http://schemas.microsoft.com/office/drawing/2014/main" id="{9E54B527-1729-4E47-8109-BB494F294ADA}"/>
              </a:ext>
            </a:extLst>
          </p:cNvPr>
          <p:cNvSpPr/>
          <p:nvPr/>
        </p:nvSpPr>
        <p:spPr>
          <a:xfrm>
            <a:off x="16006365" y="4963504"/>
            <a:ext cx="571500" cy="902945"/>
          </a:xfrm>
          <a:prstGeom prst="ellipse">
            <a:avLst/>
          </a:prstGeom>
          <a:noFill/>
          <a:ln w="38100" cap="flat" cmpd="sng" algn="ctr">
            <a:solidFill>
              <a:srgbClr val="000A39">
                <a:lumMod val="90000"/>
                <a:lumOff val="1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nl-BE"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492768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2C015-3533-4D87-BCBE-859E655B3305}"/>
              </a:ext>
            </a:extLst>
          </p:cNvPr>
          <p:cNvSpPr>
            <a:spLocks noGrp="1"/>
          </p:cNvSpPr>
          <p:nvPr>
            <p:ph type="title"/>
          </p:nvPr>
        </p:nvSpPr>
        <p:spPr/>
        <p:txBody>
          <a:bodyPr/>
          <a:lstStyle/>
          <a:p>
            <a:r>
              <a:rPr lang="nl-BE" dirty="0"/>
              <a:t>Stap 3: Hypothesen formuleren</a:t>
            </a:r>
          </a:p>
        </p:txBody>
      </p:sp>
      <p:sp>
        <p:nvSpPr>
          <p:cNvPr id="3" name="Tijdelijke aanduiding voor inhoud 2">
            <a:extLst>
              <a:ext uri="{FF2B5EF4-FFF2-40B4-BE49-F238E27FC236}">
                <a16:creationId xmlns:a16="http://schemas.microsoft.com/office/drawing/2014/main" id="{16EDA07E-93E2-407D-BC53-76D073BD0A1D}"/>
              </a:ext>
            </a:extLst>
          </p:cNvPr>
          <p:cNvSpPr>
            <a:spLocks noGrp="1"/>
          </p:cNvSpPr>
          <p:nvPr>
            <p:ph idx="1"/>
          </p:nvPr>
        </p:nvSpPr>
        <p:spPr/>
        <p:txBody>
          <a:bodyPr>
            <a:normAutofit/>
          </a:bodyPr>
          <a:lstStyle/>
          <a:p>
            <a:pPr marL="86400" indent="0">
              <a:buNone/>
            </a:pPr>
            <a:r>
              <a:rPr lang="nl-BE" b="1" dirty="0"/>
              <a:t>Drie types hypothesetoetsen:</a:t>
            </a:r>
          </a:p>
          <a:p>
            <a:pPr marL="600750" indent="-514350">
              <a:buFont typeface="+mj-lt"/>
              <a:buAutoNum type="arabicPeriod" startAt="2"/>
            </a:pPr>
            <a:r>
              <a:rPr lang="nl-BE" b="1" dirty="0">
                <a:solidFill>
                  <a:srgbClr val="7030A0"/>
                </a:solidFill>
              </a:rPr>
              <a:t>Links eenzijdige hypothesetoets</a:t>
            </a:r>
            <a:r>
              <a:rPr lang="nl-BE" dirty="0"/>
              <a:t>:</a:t>
            </a:r>
          </a:p>
          <a:p>
            <a:pPr lvl="1"/>
            <a:r>
              <a:rPr lang="nl-BE" dirty="0"/>
              <a:t>H</a:t>
            </a:r>
            <a:r>
              <a:rPr lang="nl-BE" baseline="-25000" dirty="0"/>
              <a:t>A</a:t>
            </a:r>
            <a:r>
              <a:rPr lang="nl-BE" dirty="0"/>
              <a:t>: échte populatieparameter </a:t>
            </a:r>
            <a:br>
              <a:rPr lang="nl-BE" dirty="0"/>
            </a:br>
            <a:r>
              <a:rPr lang="nl-BE" dirty="0"/>
              <a:t>= </a:t>
            </a:r>
            <a:r>
              <a:rPr lang="nl-BE" b="1" dirty="0"/>
              <a:t>links</a:t>
            </a:r>
            <a:r>
              <a:rPr lang="nl-BE" dirty="0"/>
              <a:t> van populatieparameter onder H</a:t>
            </a:r>
            <a:r>
              <a:rPr lang="nl-BE" baseline="-25000" dirty="0"/>
              <a:t>0</a:t>
            </a:r>
          </a:p>
          <a:p>
            <a:pPr lvl="1"/>
            <a:r>
              <a:rPr lang="nl-BE" dirty="0"/>
              <a:t>Bv. </a:t>
            </a:r>
            <a:r>
              <a:rPr lang="el-GR" i="1" dirty="0"/>
              <a:t>μ </a:t>
            </a:r>
            <a:r>
              <a:rPr lang="nl-BE" i="1" baseline="-25000" dirty="0"/>
              <a:t>niet</a:t>
            </a:r>
            <a:r>
              <a:rPr lang="nl-BE" baseline="-25000" dirty="0"/>
              <a:t>−</a:t>
            </a:r>
            <a:r>
              <a:rPr lang="nl-BE" i="1" baseline="-25000" dirty="0"/>
              <a:t>afgeschermd profiel </a:t>
            </a:r>
            <a:r>
              <a:rPr lang="nl-BE" dirty="0"/>
              <a:t>− </a:t>
            </a:r>
            <a:r>
              <a:rPr lang="el-GR" i="1" dirty="0"/>
              <a:t>μ </a:t>
            </a:r>
            <a:r>
              <a:rPr lang="nl-BE" i="1" baseline="-25000" dirty="0"/>
              <a:t>afgeschermd profiel </a:t>
            </a:r>
            <a:r>
              <a:rPr lang="nl-BE" b="1" i="1" dirty="0"/>
              <a:t>&lt;</a:t>
            </a:r>
            <a:r>
              <a:rPr lang="nl-BE" dirty="0"/>
              <a:t> 0 </a:t>
            </a:r>
          </a:p>
          <a:p>
            <a:endParaRPr lang="nl-BE" dirty="0"/>
          </a:p>
        </p:txBody>
      </p:sp>
      <p:sp>
        <p:nvSpPr>
          <p:cNvPr id="4" name="Tijdelijke aanduiding voor dianummer 3">
            <a:extLst>
              <a:ext uri="{FF2B5EF4-FFF2-40B4-BE49-F238E27FC236}">
                <a16:creationId xmlns:a16="http://schemas.microsoft.com/office/drawing/2014/main" id="{3E8AB762-6704-4487-8349-9CD9EB4D971A}"/>
              </a:ext>
            </a:extLst>
          </p:cNvPr>
          <p:cNvSpPr>
            <a:spLocks noGrp="1"/>
          </p:cNvSpPr>
          <p:nvPr>
            <p:ph type="sldNum" sz="quarter" idx="12"/>
          </p:nvPr>
        </p:nvSpPr>
        <p:spPr/>
        <p:txBody>
          <a:bodyPr/>
          <a:lstStyle/>
          <a:p>
            <a:fld id="{7AE184E0-0BD4-4705-A12B-9B71DDE63301}" type="slidenum">
              <a:rPr lang="en-GB" noProof="0" smtClean="0"/>
              <a:t>43</a:t>
            </a:fld>
            <a:endParaRPr lang="en-GB" noProof="0" dirty="0"/>
          </a:p>
        </p:txBody>
      </p:sp>
      <p:sp>
        <p:nvSpPr>
          <p:cNvPr id="5" name="Tijdelijke aanduiding voor inhoud 4">
            <a:extLst>
              <a:ext uri="{FF2B5EF4-FFF2-40B4-BE49-F238E27FC236}">
                <a16:creationId xmlns:a16="http://schemas.microsoft.com/office/drawing/2014/main" id="{FD6ACCC6-04A9-4356-A61D-599C167A1F75}"/>
              </a:ext>
            </a:extLst>
          </p:cNvPr>
          <p:cNvSpPr>
            <a:spLocks noGrp="1"/>
          </p:cNvSpPr>
          <p:nvPr>
            <p:ph idx="13"/>
          </p:nvPr>
        </p:nvSpPr>
        <p:spPr/>
        <p:txBody>
          <a:bodyPr/>
          <a:lstStyle/>
          <a:p>
            <a:endParaRPr lang="nl-BE"/>
          </a:p>
        </p:txBody>
      </p:sp>
      <p:pic>
        <p:nvPicPr>
          <p:cNvPr id="6" name="Afbeelding 5">
            <a:extLst>
              <a:ext uri="{FF2B5EF4-FFF2-40B4-BE49-F238E27FC236}">
                <a16:creationId xmlns:a16="http://schemas.microsoft.com/office/drawing/2014/main" id="{0BCEC6EC-94C1-4F7B-9889-456846A5810F}"/>
              </a:ext>
            </a:extLst>
          </p:cNvPr>
          <p:cNvPicPr>
            <a:picLocks noChangeAspect="1"/>
          </p:cNvPicPr>
          <p:nvPr/>
        </p:nvPicPr>
        <p:blipFill rotWithShape="1">
          <a:blip r:embed="rId3">
            <a:extLst>
              <a:ext uri="{28A0092B-C50C-407E-A947-70E740481C1C}">
                <a14:useLocalDpi xmlns:a14="http://schemas.microsoft.com/office/drawing/2010/main" val="0"/>
              </a:ext>
            </a:extLst>
          </a:blip>
          <a:srcRect l="-753" r="66891"/>
          <a:stretch/>
        </p:blipFill>
        <p:spPr>
          <a:xfrm>
            <a:off x="10335716" y="2280047"/>
            <a:ext cx="7002959" cy="3700890"/>
          </a:xfrm>
          <a:prstGeom prst="rect">
            <a:avLst/>
          </a:prstGeom>
        </p:spPr>
      </p:pic>
      <p:sp>
        <p:nvSpPr>
          <p:cNvPr id="7" name="Ovaal 6">
            <a:extLst>
              <a:ext uri="{FF2B5EF4-FFF2-40B4-BE49-F238E27FC236}">
                <a16:creationId xmlns:a16="http://schemas.microsoft.com/office/drawing/2014/main" id="{5F5F8ABB-CD4A-4F3F-8B5F-78BD9B030D4A}"/>
              </a:ext>
            </a:extLst>
          </p:cNvPr>
          <p:cNvSpPr/>
          <p:nvPr/>
        </p:nvSpPr>
        <p:spPr>
          <a:xfrm>
            <a:off x="11115278" y="4508161"/>
            <a:ext cx="571500" cy="902945"/>
          </a:xfrm>
          <a:prstGeom prst="ellipse">
            <a:avLst/>
          </a:prstGeom>
          <a:noFill/>
          <a:ln w="38100" cap="flat" cmpd="sng" algn="ctr">
            <a:solidFill>
              <a:srgbClr val="000A39">
                <a:lumMod val="90000"/>
                <a:lumOff val="1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nl-BE"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481905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2C015-3533-4D87-BCBE-859E655B3305}"/>
              </a:ext>
            </a:extLst>
          </p:cNvPr>
          <p:cNvSpPr>
            <a:spLocks noGrp="1"/>
          </p:cNvSpPr>
          <p:nvPr>
            <p:ph type="title"/>
          </p:nvPr>
        </p:nvSpPr>
        <p:spPr/>
        <p:txBody>
          <a:bodyPr/>
          <a:lstStyle/>
          <a:p>
            <a:r>
              <a:rPr lang="nl-BE" dirty="0"/>
              <a:t>Stap 3: Hypothesen formuleren</a:t>
            </a:r>
          </a:p>
        </p:txBody>
      </p:sp>
      <p:sp>
        <p:nvSpPr>
          <p:cNvPr id="3" name="Tijdelijke aanduiding voor inhoud 2">
            <a:extLst>
              <a:ext uri="{FF2B5EF4-FFF2-40B4-BE49-F238E27FC236}">
                <a16:creationId xmlns:a16="http://schemas.microsoft.com/office/drawing/2014/main" id="{16EDA07E-93E2-407D-BC53-76D073BD0A1D}"/>
              </a:ext>
            </a:extLst>
          </p:cNvPr>
          <p:cNvSpPr>
            <a:spLocks noGrp="1"/>
          </p:cNvSpPr>
          <p:nvPr>
            <p:ph idx="1"/>
          </p:nvPr>
        </p:nvSpPr>
        <p:spPr/>
        <p:txBody>
          <a:bodyPr>
            <a:normAutofit/>
          </a:bodyPr>
          <a:lstStyle/>
          <a:p>
            <a:pPr marL="86400" indent="0">
              <a:buNone/>
            </a:pPr>
            <a:r>
              <a:rPr lang="nl-BE" b="1" dirty="0"/>
              <a:t>Drie types hypothesetoetsen:</a:t>
            </a:r>
          </a:p>
          <a:p>
            <a:pPr marL="600750" indent="-514350">
              <a:buFont typeface="+mj-lt"/>
              <a:buAutoNum type="arabicPeriod" startAt="3"/>
            </a:pPr>
            <a:r>
              <a:rPr lang="nl-BE" b="1" dirty="0">
                <a:solidFill>
                  <a:srgbClr val="7030A0"/>
                </a:solidFill>
              </a:rPr>
              <a:t>Tweezijdige hypothesetoets:</a:t>
            </a:r>
          </a:p>
          <a:p>
            <a:pPr lvl="1"/>
            <a:r>
              <a:rPr lang="nl-BE" dirty="0"/>
              <a:t>H</a:t>
            </a:r>
            <a:r>
              <a:rPr lang="nl-BE" baseline="-25000" dirty="0"/>
              <a:t>A</a:t>
            </a:r>
            <a:r>
              <a:rPr lang="nl-BE" dirty="0"/>
              <a:t>: échte populatieparameter </a:t>
            </a:r>
            <a:br>
              <a:rPr lang="nl-BE" dirty="0"/>
            </a:br>
            <a:r>
              <a:rPr lang="nl-BE" dirty="0"/>
              <a:t>= </a:t>
            </a:r>
            <a:r>
              <a:rPr lang="nl-BE" b="1" dirty="0"/>
              <a:t>links of rechts </a:t>
            </a:r>
            <a:r>
              <a:rPr lang="nl-BE" dirty="0"/>
              <a:t>van populatieparameter onder H</a:t>
            </a:r>
            <a:r>
              <a:rPr lang="nl-BE" baseline="-25000" dirty="0"/>
              <a:t>0</a:t>
            </a:r>
          </a:p>
          <a:p>
            <a:pPr lvl="1"/>
            <a:r>
              <a:rPr lang="nl-BE" dirty="0"/>
              <a:t>Bv. </a:t>
            </a:r>
            <a:r>
              <a:rPr lang="el-GR" i="1" dirty="0"/>
              <a:t>μ </a:t>
            </a:r>
            <a:r>
              <a:rPr lang="nl-BE" i="1" baseline="-25000" dirty="0"/>
              <a:t>niet</a:t>
            </a:r>
            <a:r>
              <a:rPr lang="nl-BE" baseline="-25000" dirty="0"/>
              <a:t>−</a:t>
            </a:r>
            <a:r>
              <a:rPr lang="nl-BE" i="1" baseline="-25000" dirty="0"/>
              <a:t>afgeschermd profiel </a:t>
            </a:r>
            <a:r>
              <a:rPr lang="nl-BE" dirty="0"/>
              <a:t>− </a:t>
            </a:r>
            <a:r>
              <a:rPr lang="el-GR" i="1" dirty="0"/>
              <a:t>μ </a:t>
            </a:r>
            <a:r>
              <a:rPr lang="nl-BE" i="1" baseline="-25000" dirty="0"/>
              <a:t>afgeschermd profiel </a:t>
            </a:r>
            <a:r>
              <a:rPr lang="nl-BE" b="1" i="1" dirty="0"/>
              <a:t>≠</a:t>
            </a:r>
            <a:r>
              <a:rPr lang="nl-BE" dirty="0"/>
              <a:t> 0 </a:t>
            </a:r>
          </a:p>
          <a:p>
            <a:endParaRPr lang="nl-BE" b="1" dirty="0"/>
          </a:p>
          <a:p>
            <a:endParaRPr lang="nl-BE" b="1" dirty="0"/>
          </a:p>
          <a:p>
            <a:r>
              <a:rPr lang="nl-BE" b="1" dirty="0"/>
              <a:t>Meest geprefereerde optie</a:t>
            </a:r>
          </a:p>
          <a:p>
            <a:pPr lvl="1"/>
            <a:r>
              <a:rPr lang="nl-BE" dirty="0"/>
              <a:t>Tenzij zeker o.b.v. studies in welke richting het verband gaat</a:t>
            </a:r>
          </a:p>
          <a:p>
            <a:pPr lvl="1"/>
            <a:r>
              <a:rPr lang="nl-BE" dirty="0"/>
              <a:t>Minder grote kans op vinden van significante effecten dan eenzijdig</a:t>
            </a:r>
          </a:p>
          <a:p>
            <a:pPr lvl="1"/>
            <a:r>
              <a:rPr lang="nl-BE" dirty="0"/>
              <a:t>Geen risico op missen van effect aan onverwachte kant van de verdeling</a:t>
            </a:r>
          </a:p>
          <a:p>
            <a:endParaRPr lang="nl-BE" dirty="0"/>
          </a:p>
        </p:txBody>
      </p:sp>
      <p:sp>
        <p:nvSpPr>
          <p:cNvPr id="4" name="Tijdelijke aanduiding voor dianummer 3">
            <a:extLst>
              <a:ext uri="{FF2B5EF4-FFF2-40B4-BE49-F238E27FC236}">
                <a16:creationId xmlns:a16="http://schemas.microsoft.com/office/drawing/2014/main" id="{3E8AB762-6704-4487-8349-9CD9EB4D971A}"/>
              </a:ext>
            </a:extLst>
          </p:cNvPr>
          <p:cNvSpPr>
            <a:spLocks noGrp="1"/>
          </p:cNvSpPr>
          <p:nvPr>
            <p:ph type="sldNum" sz="quarter" idx="12"/>
          </p:nvPr>
        </p:nvSpPr>
        <p:spPr/>
        <p:txBody>
          <a:bodyPr/>
          <a:lstStyle/>
          <a:p>
            <a:fld id="{7AE184E0-0BD4-4705-A12B-9B71DDE63301}" type="slidenum">
              <a:rPr lang="en-GB" noProof="0" smtClean="0"/>
              <a:t>44</a:t>
            </a:fld>
            <a:endParaRPr lang="en-GB" noProof="0" dirty="0"/>
          </a:p>
        </p:txBody>
      </p:sp>
      <p:sp>
        <p:nvSpPr>
          <p:cNvPr id="5" name="Tijdelijke aanduiding voor inhoud 4">
            <a:extLst>
              <a:ext uri="{FF2B5EF4-FFF2-40B4-BE49-F238E27FC236}">
                <a16:creationId xmlns:a16="http://schemas.microsoft.com/office/drawing/2014/main" id="{FD6ACCC6-04A9-4356-A61D-599C167A1F75}"/>
              </a:ext>
            </a:extLst>
          </p:cNvPr>
          <p:cNvSpPr>
            <a:spLocks noGrp="1"/>
          </p:cNvSpPr>
          <p:nvPr>
            <p:ph idx="13"/>
          </p:nvPr>
        </p:nvSpPr>
        <p:spPr/>
        <p:txBody>
          <a:bodyPr/>
          <a:lstStyle/>
          <a:p>
            <a:endParaRPr lang="nl-BE"/>
          </a:p>
        </p:txBody>
      </p:sp>
      <p:pic>
        <p:nvPicPr>
          <p:cNvPr id="6" name="Afbeelding 5">
            <a:extLst>
              <a:ext uri="{FF2B5EF4-FFF2-40B4-BE49-F238E27FC236}">
                <a16:creationId xmlns:a16="http://schemas.microsoft.com/office/drawing/2014/main" id="{0E216F26-47A8-4846-8262-D5DA870D5515}"/>
              </a:ext>
            </a:extLst>
          </p:cNvPr>
          <p:cNvPicPr>
            <a:picLocks noChangeAspect="1"/>
          </p:cNvPicPr>
          <p:nvPr/>
        </p:nvPicPr>
        <p:blipFill rotWithShape="1">
          <a:blip r:embed="rId3">
            <a:extLst>
              <a:ext uri="{28A0092B-C50C-407E-A947-70E740481C1C}">
                <a14:useLocalDpi xmlns:a14="http://schemas.microsoft.com/office/drawing/2010/main" val="0"/>
              </a:ext>
            </a:extLst>
          </a:blip>
          <a:srcRect l="66622" r="-484"/>
          <a:stretch/>
        </p:blipFill>
        <p:spPr>
          <a:xfrm>
            <a:off x="10335716" y="2152455"/>
            <a:ext cx="7002959" cy="3700890"/>
          </a:xfrm>
          <a:prstGeom prst="rect">
            <a:avLst/>
          </a:prstGeom>
        </p:spPr>
      </p:pic>
      <p:sp>
        <p:nvSpPr>
          <p:cNvPr id="7" name="Ovaal 6">
            <a:extLst>
              <a:ext uri="{FF2B5EF4-FFF2-40B4-BE49-F238E27FC236}">
                <a16:creationId xmlns:a16="http://schemas.microsoft.com/office/drawing/2014/main" id="{E986745A-DCBF-4252-AF07-DAEA90B71A3E}"/>
              </a:ext>
            </a:extLst>
          </p:cNvPr>
          <p:cNvSpPr/>
          <p:nvPr/>
        </p:nvSpPr>
        <p:spPr>
          <a:xfrm>
            <a:off x="16006365" y="4453141"/>
            <a:ext cx="571500" cy="902945"/>
          </a:xfrm>
          <a:prstGeom prst="ellipse">
            <a:avLst/>
          </a:prstGeom>
          <a:noFill/>
          <a:ln w="38100" cap="flat" cmpd="sng" algn="ctr">
            <a:solidFill>
              <a:srgbClr val="000A39">
                <a:lumMod val="90000"/>
                <a:lumOff val="1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nl-BE"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Ovaal 8">
            <a:extLst>
              <a:ext uri="{FF2B5EF4-FFF2-40B4-BE49-F238E27FC236}">
                <a16:creationId xmlns:a16="http://schemas.microsoft.com/office/drawing/2014/main" id="{20D98037-F80A-4370-A458-93522C0A284F}"/>
              </a:ext>
            </a:extLst>
          </p:cNvPr>
          <p:cNvSpPr/>
          <p:nvPr/>
        </p:nvSpPr>
        <p:spPr>
          <a:xfrm>
            <a:off x="11115278" y="4380569"/>
            <a:ext cx="571500" cy="902945"/>
          </a:xfrm>
          <a:prstGeom prst="ellipse">
            <a:avLst/>
          </a:prstGeom>
          <a:noFill/>
          <a:ln w="38100" cap="flat" cmpd="sng" algn="ctr">
            <a:solidFill>
              <a:srgbClr val="000A39">
                <a:lumMod val="90000"/>
                <a:lumOff val="1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nl-BE"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34068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8.1 Inleiding</a:t>
            </a:r>
          </a:p>
          <a:p>
            <a:pPr marL="86400" indent="0">
              <a:buNone/>
            </a:pPr>
            <a:r>
              <a:rPr lang="nl-BE" dirty="0">
                <a:solidFill>
                  <a:srgbClr val="002060"/>
                </a:solidFill>
              </a:rPr>
              <a:t>8.2 De zes-stappen-procedure bij </a:t>
            </a:r>
            <a:r>
              <a:rPr lang="nl-BE" dirty="0" err="1">
                <a:solidFill>
                  <a:srgbClr val="002060"/>
                </a:solidFill>
              </a:rPr>
              <a:t>inferentiële</a:t>
            </a:r>
            <a:r>
              <a:rPr lang="nl-BE" dirty="0">
                <a:solidFill>
                  <a:srgbClr val="002060"/>
                </a:solidFill>
              </a:rPr>
              <a:t> statistiek</a:t>
            </a:r>
          </a:p>
          <a:p>
            <a:pPr lvl="1"/>
            <a:r>
              <a:rPr lang="nl-BE" dirty="0">
                <a:solidFill>
                  <a:srgbClr val="5D9CC7"/>
                </a:solidFill>
              </a:rPr>
              <a:t>STAP 1: Kiezen van de juiste analysemethode</a:t>
            </a:r>
          </a:p>
          <a:p>
            <a:pPr lvl="1"/>
            <a:r>
              <a:rPr lang="nl-BE" dirty="0">
                <a:solidFill>
                  <a:srgbClr val="5D9CC7"/>
                </a:solidFill>
              </a:rPr>
              <a:t>STAP 2: Datacontrole</a:t>
            </a:r>
          </a:p>
          <a:p>
            <a:pPr lvl="1"/>
            <a:r>
              <a:rPr lang="nl-BE" dirty="0">
                <a:solidFill>
                  <a:srgbClr val="5D9CC7"/>
                </a:solidFill>
              </a:rPr>
              <a:t>STAP 3: Hypothesen formuleren</a:t>
            </a:r>
          </a:p>
          <a:p>
            <a:pPr lvl="1"/>
            <a:r>
              <a:rPr lang="nl-BE" b="1" dirty="0">
                <a:solidFill>
                  <a:srgbClr val="C00000"/>
                </a:solidFill>
              </a:rPr>
              <a:t>STAP 4: Significantieniveau bepalen</a:t>
            </a:r>
          </a:p>
          <a:p>
            <a:pPr lvl="1"/>
            <a:r>
              <a:rPr lang="nl-BE" dirty="0">
                <a:solidFill>
                  <a:srgbClr val="5D9CC7"/>
                </a:solidFill>
              </a:rPr>
              <a:t>STAP 5: Toetsingsgrootheid en p-waarde berekenen</a:t>
            </a:r>
          </a:p>
          <a:p>
            <a:pPr lvl="1"/>
            <a:r>
              <a:rPr lang="nl-BE" dirty="0">
                <a:solidFill>
                  <a:srgbClr val="5D9CC7"/>
                </a:solidFill>
              </a:rPr>
              <a:t>STAP 6: Conclusie en rapportering</a:t>
            </a:r>
          </a:p>
          <a:p>
            <a:pPr marL="86400" indent="0">
              <a:buNone/>
            </a:pPr>
            <a:r>
              <a:rPr lang="nl-BE" dirty="0">
                <a:solidFill>
                  <a:srgbClr val="5D9CC7"/>
                </a:solidFill>
              </a:rPr>
              <a:t>8.3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45</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431902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9AB08B87-6490-404E-9321-7BDAF3C39119}"/>
                  </a:ext>
                </a:extLst>
              </p:cNvPr>
              <p:cNvSpPr>
                <a:spLocks noGrp="1"/>
              </p:cNvSpPr>
              <p:nvPr>
                <p:ph idx="1"/>
              </p:nvPr>
            </p:nvSpPr>
            <p:spPr/>
            <p:txBody>
              <a:bodyPr/>
              <a:lstStyle/>
              <a:p>
                <a:pPr marL="86400" indent="0">
                  <a:buNone/>
                </a:pPr>
                <a:r>
                  <a:rPr lang="nl-BE" b="1" dirty="0"/>
                  <a:t>Significantieniveau </a:t>
                </a:r>
                <a14:m>
                  <m:oMath xmlns:m="http://schemas.openxmlformats.org/officeDocument/2006/math">
                    <m:r>
                      <a:rPr lang="nl-BE" b="1" i="1" smtClean="0">
                        <a:latin typeface="Cambria Math" panose="02040503050406030204" pitchFamily="18" charset="0"/>
                        <a:ea typeface="Cambria Math" panose="02040503050406030204" pitchFamily="18" charset="0"/>
                      </a:rPr>
                      <m:t>𝜶</m:t>
                    </m:r>
                  </m:oMath>
                </a14:m>
                <a:endParaRPr lang="nl-BE" b="1" dirty="0">
                  <a:ea typeface="Cambria Math" panose="02040503050406030204" pitchFamily="18" charset="0"/>
                </a:endParaRPr>
              </a:p>
              <a:p>
                <a:pPr marL="86400" indent="0">
                  <a:buNone/>
                </a:pPr>
                <a:r>
                  <a:rPr lang="nl-BE" dirty="0"/>
                  <a:t>	= maximale kans dat je H</a:t>
                </a:r>
                <a:r>
                  <a:rPr lang="nl-BE" baseline="-25000" dirty="0"/>
                  <a:t>0</a:t>
                </a:r>
                <a:r>
                  <a:rPr lang="nl-BE" dirty="0"/>
                  <a:t> ten onrechte verwerpt</a:t>
                </a:r>
                <a:br>
                  <a:rPr lang="nl-BE" dirty="0"/>
                </a:br>
                <a:r>
                  <a:rPr lang="nl-BE" dirty="0"/>
                  <a:t>	= </a:t>
                </a:r>
                <a:r>
                  <a:rPr lang="nl-BE" b="1" dirty="0"/>
                  <a:t>kans op type I-fout</a:t>
                </a:r>
              </a:p>
              <a:p>
                <a:pPr marL="86400" indent="0">
                  <a:buNone/>
                </a:pPr>
                <a:endParaRPr lang="nl-BE" b="1" dirty="0"/>
              </a:p>
              <a:p>
                <a:r>
                  <a:rPr lang="nl-BE" dirty="0"/>
                  <a:t>Vooraf vastleggen noodzakelijk!</a:t>
                </a:r>
              </a:p>
              <a:p>
                <a:pPr lvl="1"/>
                <a:r>
                  <a:rPr lang="nl-BE" dirty="0"/>
                  <a:t>Minimum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dirty="0"/>
                  <a:t> 	= .05 (= foutenmarge van 5 %)</a:t>
                </a:r>
              </a:p>
              <a:p>
                <a:pPr marL="1306800" lvl="2" indent="0">
                  <a:buNone/>
                </a:pPr>
                <a:r>
                  <a:rPr lang="nl-BE" dirty="0"/>
                  <a:t>						</a:t>
                </a:r>
                <a:r>
                  <a:rPr lang="nl-BE" b="1" dirty="0">
                    <a:solidFill>
                      <a:srgbClr val="C00000"/>
                    </a:solidFill>
                  </a:rPr>
                  <a:t>= 95 % zekerheid (1 - </a:t>
                </a:r>
                <a14:m>
                  <m:oMath xmlns:m="http://schemas.openxmlformats.org/officeDocument/2006/math">
                    <m:r>
                      <a:rPr lang="nl-BE" b="1" i="1">
                        <a:solidFill>
                          <a:srgbClr val="C00000"/>
                        </a:solidFill>
                        <a:latin typeface="Cambria Math" panose="02040503050406030204" pitchFamily="18" charset="0"/>
                        <a:ea typeface="Cambria Math" panose="02040503050406030204" pitchFamily="18" charset="0"/>
                      </a:rPr>
                      <m:t>𝜶</m:t>
                    </m:r>
                  </m:oMath>
                </a14:m>
                <a:r>
                  <a:rPr lang="nl-BE" b="1" dirty="0">
                    <a:solidFill>
                      <a:srgbClr val="C00000"/>
                    </a:solidFill>
                  </a:rPr>
                  <a:t>) dat H</a:t>
                </a:r>
                <a:r>
                  <a:rPr lang="nl-BE" b="1" baseline="-25000" dirty="0">
                    <a:solidFill>
                      <a:srgbClr val="C00000"/>
                    </a:solidFill>
                  </a:rPr>
                  <a:t>0 </a:t>
                </a:r>
                <a:r>
                  <a:rPr lang="nl-BE" b="1" dirty="0">
                    <a:solidFill>
                      <a:srgbClr val="C00000"/>
                    </a:solidFill>
                  </a:rPr>
                  <a:t>terecht verworpen wordt</a:t>
                </a:r>
              </a:p>
              <a:p>
                <a:pPr lvl="1"/>
                <a:r>
                  <a:rPr lang="nl-BE" dirty="0"/>
                  <a:t>Vaak ook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dirty="0"/>
                  <a:t> = .01 	of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dirty="0"/>
                  <a:t> = .001</a:t>
                </a:r>
              </a:p>
              <a:p>
                <a:pPr lvl="2"/>
                <a:r>
                  <a:rPr lang="nl-BE" dirty="0"/>
                  <a:t>Zeker bij grote steekproeven (n&gt;400)</a:t>
                </a:r>
              </a:p>
              <a:p>
                <a:endParaRPr lang="nl-BE" sz="1800" dirty="0"/>
              </a:p>
              <a:p>
                <a:r>
                  <a:rPr lang="nl-BE" dirty="0"/>
                  <a:t>Hoe kleiner </a:t>
                </a:r>
                <a:r>
                  <a:rPr lang="nl-BE" dirty="0">
                    <a:sym typeface="Wingdings" panose="05000000000000000000" pitchFamily="2" charset="2"/>
                  </a:rPr>
                  <a:t> </a:t>
                </a:r>
                <a:r>
                  <a:rPr lang="nl-BE" dirty="0"/>
                  <a:t>hoe kleiner kans op type I-fout</a:t>
                </a:r>
              </a:p>
              <a:p>
                <a:r>
                  <a:rPr lang="nl-BE" dirty="0"/>
                  <a:t>Hoe groter </a:t>
                </a:r>
                <a:r>
                  <a:rPr lang="nl-BE" dirty="0">
                    <a:sym typeface="Wingdings" panose="05000000000000000000" pitchFamily="2" charset="2"/>
                  </a:rPr>
                  <a:t> hoe </a:t>
                </a:r>
                <a:r>
                  <a:rPr lang="nl-BE" dirty="0"/>
                  <a:t>makkelijker om significante resultaten te vinden</a:t>
                </a:r>
              </a:p>
            </p:txBody>
          </p:sp>
        </mc:Choice>
        <mc:Fallback xmlns="">
          <p:sp>
            <p:nvSpPr>
              <p:cNvPr id="3" name="Tijdelijke aanduiding voor inhoud 2">
                <a:extLst>
                  <a:ext uri="{FF2B5EF4-FFF2-40B4-BE49-F238E27FC236}">
                    <a16:creationId xmlns:a16="http://schemas.microsoft.com/office/drawing/2014/main" id="{9AB08B87-6490-404E-9321-7BDAF3C39119}"/>
                  </a:ext>
                </a:extLst>
              </p:cNvPr>
              <p:cNvSpPr>
                <a:spLocks noGrp="1" noRot="1" noChangeAspect="1" noMove="1" noResize="1" noEditPoints="1" noAdjustHandles="1" noChangeArrowheads="1" noChangeShapeType="1" noTextEdit="1"/>
              </p:cNvSpPr>
              <p:nvPr>
                <p:ph idx="1"/>
              </p:nvPr>
            </p:nvSpPr>
            <p:spPr>
              <a:blipFill>
                <a:blip r:embed="rId3"/>
                <a:stretch>
                  <a:fillRect l="-253" t="-533"/>
                </a:stretch>
              </a:blipFill>
            </p:spPr>
            <p:txBody>
              <a:bodyPr/>
              <a:lstStyle/>
              <a:p>
                <a:r>
                  <a:rPr lang="nl-NL">
                    <a:noFill/>
                  </a:rPr>
                  <a:t> </a:t>
                </a:r>
              </a:p>
            </p:txBody>
          </p:sp>
        </mc:Fallback>
      </mc:AlternateContent>
      <p:sp>
        <p:nvSpPr>
          <p:cNvPr id="2" name="Titel 1">
            <a:extLst>
              <a:ext uri="{FF2B5EF4-FFF2-40B4-BE49-F238E27FC236}">
                <a16:creationId xmlns:a16="http://schemas.microsoft.com/office/drawing/2014/main" id="{2E1FBE2F-A596-4346-9DF3-149E6B99AB34}"/>
              </a:ext>
            </a:extLst>
          </p:cNvPr>
          <p:cNvSpPr>
            <a:spLocks noGrp="1"/>
          </p:cNvSpPr>
          <p:nvPr>
            <p:ph type="title"/>
          </p:nvPr>
        </p:nvSpPr>
        <p:spPr/>
        <p:txBody>
          <a:bodyPr/>
          <a:lstStyle/>
          <a:p>
            <a:r>
              <a:rPr lang="nl-BE" dirty="0"/>
              <a:t>Stap 4: Significantieniveau bepalen</a:t>
            </a:r>
          </a:p>
        </p:txBody>
      </p:sp>
      <p:sp>
        <p:nvSpPr>
          <p:cNvPr id="4" name="Tijdelijke aanduiding voor dianummer 3">
            <a:extLst>
              <a:ext uri="{FF2B5EF4-FFF2-40B4-BE49-F238E27FC236}">
                <a16:creationId xmlns:a16="http://schemas.microsoft.com/office/drawing/2014/main" id="{0F62204C-A2E3-4BC3-9305-4CB209324703}"/>
              </a:ext>
            </a:extLst>
          </p:cNvPr>
          <p:cNvSpPr>
            <a:spLocks noGrp="1"/>
          </p:cNvSpPr>
          <p:nvPr>
            <p:ph type="sldNum" sz="quarter" idx="12"/>
          </p:nvPr>
        </p:nvSpPr>
        <p:spPr/>
        <p:txBody>
          <a:bodyPr/>
          <a:lstStyle/>
          <a:p>
            <a:fld id="{7AE184E0-0BD4-4705-A12B-9B71DDE63301}" type="slidenum">
              <a:rPr lang="en-GB" noProof="0" smtClean="0"/>
              <a:t>46</a:t>
            </a:fld>
            <a:endParaRPr lang="en-GB" noProof="0" dirty="0"/>
          </a:p>
        </p:txBody>
      </p:sp>
      <p:sp>
        <p:nvSpPr>
          <p:cNvPr id="6" name="Content Placeholder 5">
            <a:extLst>
              <a:ext uri="{FF2B5EF4-FFF2-40B4-BE49-F238E27FC236}">
                <a16:creationId xmlns:a16="http://schemas.microsoft.com/office/drawing/2014/main" id="{F8AF3DC3-5BC6-470C-A4FF-D225407182E7}"/>
              </a:ext>
            </a:extLst>
          </p:cNvPr>
          <p:cNvSpPr>
            <a:spLocks noGrp="1"/>
          </p:cNvSpPr>
          <p:nvPr>
            <p:ph idx="13"/>
          </p:nvPr>
        </p:nvSpPr>
        <p:spPr/>
        <p:txBody>
          <a:bodyPr/>
          <a:lstStyle/>
          <a:p>
            <a:endParaRPr lang="nl-BE"/>
          </a:p>
        </p:txBody>
      </p:sp>
      <p:pic>
        <p:nvPicPr>
          <p:cNvPr id="7" name="Picture 6">
            <a:extLst>
              <a:ext uri="{FF2B5EF4-FFF2-40B4-BE49-F238E27FC236}">
                <a16:creationId xmlns:a16="http://schemas.microsoft.com/office/drawing/2014/main" id="{3D461285-D76B-40BB-9581-D3B16391330B}"/>
              </a:ext>
            </a:extLst>
          </p:cNvPr>
          <p:cNvPicPr>
            <a:picLocks noChangeAspect="1"/>
          </p:cNvPicPr>
          <p:nvPr/>
        </p:nvPicPr>
        <p:blipFill>
          <a:blip r:embed="rId4"/>
          <a:stretch>
            <a:fillRect/>
          </a:stretch>
        </p:blipFill>
        <p:spPr>
          <a:xfrm>
            <a:off x="12312502" y="1537300"/>
            <a:ext cx="4873208" cy="3147280"/>
          </a:xfrm>
          <a:prstGeom prst="rect">
            <a:avLst/>
          </a:prstGeom>
        </p:spPr>
      </p:pic>
    </p:spTree>
    <p:extLst>
      <p:ext uri="{BB962C8B-B14F-4D97-AF65-F5344CB8AC3E}">
        <p14:creationId xmlns:p14="http://schemas.microsoft.com/office/powerpoint/2010/main" val="299623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8.1 Inleiding</a:t>
            </a:r>
          </a:p>
          <a:p>
            <a:pPr marL="86400" indent="0">
              <a:buNone/>
            </a:pPr>
            <a:r>
              <a:rPr lang="nl-BE" dirty="0">
                <a:solidFill>
                  <a:srgbClr val="002060"/>
                </a:solidFill>
              </a:rPr>
              <a:t>8.2 De zes-stappen-procedure bij </a:t>
            </a:r>
            <a:r>
              <a:rPr lang="nl-BE" dirty="0" err="1">
                <a:solidFill>
                  <a:srgbClr val="002060"/>
                </a:solidFill>
              </a:rPr>
              <a:t>inferentiële</a:t>
            </a:r>
            <a:r>
              <a:rPr lang="nl-BE" dirty="0">
                <a:solidFill>
                  <a:srgbClr val="002060"/>
                </a:solidFill>
              </a:rPr>
              <a:t> statistiek</a:t>
            </a:r>
          </a:p>
          <a:p>
            <a:pPr lvl="1"/>
            <a:r>
              <a:rPr lang="nl-BE" dirty="0">
                <a:solidFill>
                  <a:srgbClr val="5D9CC7"/>
                </a:solidFill>
              </a:rPr>
              <a:t>STAP 1: Kiezen van de juiste analysemethode</a:t>
            </a:r>
          </a:p>
          <a:p>
            <a:pPr lvl="1"/>
            <a:r>
              <a:rPr lang="nl-BE" dirty="0">
                <a:solidFill>
                  <a:srgbClr val="5D9CC7"/>
                </a:solidFill>
              </a:rPr>
              <a:t>STAP 2: Datacontrole</a:t>
            </a:r>
          </a:p>
          <a:p>
            <a:pPr lvl="1"/>
            <a:r>
              <a:rPr lang="nl-BE" dirty="0">
                <a:solidFill>
                  <a:srgbClr val="5D9CC7"/>
                </a:solidFill>
              </a:rPr>
              <a:t>STAP 3: Hypothesen formuleren</a:t>
            </a:r>
          </a:p>
          <a:p>
            <a:pPr lvl="1"/>
            <a:r>
              <a:rPr lang="nl-BE" dirty="0">
                <a:solidFill>
                  <a:srgbClr val="5D9CC7"/>
                </a:solidFill>
              </a:rPr>
              <a:t>STAP 4: Significantieniveau bepalen</a:t>
            </a:r>
          </a:p>
          <a:p>
            <a:pPr lvl="1"/>
            <a:r>
              <a:rPr lang="nl-BE" b="1" dirty="0">
                <a:solidFill>
                  <a:srgbClr val="C00000"/>
                </a:solidFill>
              </a:rPr>
              <a:t>STAP 5: Toetsingsgrootheid en </a:t>
            </a:r>
            <a:r>
              <a:rPr lang="nl-BE" b="1" i="1" dirty="0">
                <a:solidFill>
                  <a:srgbClr val="C00000"/>
                </a:solidFill>
              </a:rPr>
              <a:t>p</a:t>
            </a:r>
            <a:r>
              <a:rPr lang="nl-BE" b="1" dirty="0">
                <a:solidFill>
                  <a:srgbClr val="C00000"/>
                </a:solidFill>
              </a:rPr>
              <a:t>-waarde berekenen</a:t>
            </a:r>
          </a:p>
          <a:p>
            <a:pPr lvl="1"/>
            <a:r>
              <a:rPr lang="nl-BE" dirty="0">
                <a:solidFill>
                  <a:srgbClr val="5D9CC7"/>
                </a:solidFill>
              </a:rPr>
              <a:t>STAP 6: Conclusie en rapportering</a:t>
            </a:r>
          </a:p>
          <a:p>
            <a:pPr marL="86400" indent="0">
              <a:buNone/>
            </a:pPr>
            <a:r>
              <a:rPr lang="nl-BE" dirty="0">
                <a:solidFill>
                  <a:srgbClr val="5D9CC7"/>
                </a:solidFill>
              </a:rPr>
              <a:t>8.3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47</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744571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CF5FAB-FBB6-4A0A-A4DD-E8B1A476FBB0}"/>
              </a:ext>
            </a:extLst>
          </p:cNvPr>
          <p:cNvSpPr>
            <a:spLocks noGrp="1"/>
          </p:cNvSpPr>
          <p:nvPr>
            <p:ph type="title"/>
          </p:nvPr>
        </p:nvSpPr>
        <p:spPr/>
        <p:txBody>
          <a:bodyPr/>
          <a:lstStyle/>
          <a:p>
            <a:r>
              <a:rPr lang="nl-BE" dirty="0"/>
              <a:t>Stap 5: Toetsingsgrootheid en p-waarde berekenen</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3EE3F2E7-3455-4B74-B98C-28F5B08C87D0}"/>
                  </a:ext>
                </a:extLst>
              </p:cNvPr>
              <p:cNvSpPr>
                <a:spLocks noGrp="1"/>
              </p:cNvSpPr>
              <p:nvPr>
                <p:ph idx="1"/>
              </p:nvPr>
            </p:nvSpPr>
            <p:spPr/>
            <p:txBody>
              <a:bodyPr>
                <a:normAutofit/>
              </a:bodyPr>
              <a:lstStyle/>
              <a:p>
                <a:r>
                  <a:rPr lang="nl-BE" b="1" dirty="0"/>
                  <a:t>Hypothesetoets uitvoeren = toetsingsgrootheid</a:t>
                </a:r>
                <a:r>
                  <a:rPr lang="nl-BE" dirty="0"/>
                  <a:t> berekenen</a:t>
                </a:r>
              </a:p>
              <a:p>
                <a:pPr lvl="1"/>
                <a:r>
                  <a:rPr lang="nl-BE" dirty="0"/>
                  <a:t>Ligt die ver genoeg van de verwachte waarde onder H</a:t>
                </a:r>
                <a:r>
                  <a:rPr lang="nl-BE" baseline="-25000" dirty="0"/>
                  <a:t>0 </a:t>
                </a:r>
                <a:r>
                  <a:rPr lang="nl-BE" dirty="0"/>
                  <a:t>?</a:t>
                </a:r>
              </a:p>
              <a:p>
                <a:pPr lvl="1"/>
                <a:r>
                  <a:rPr lang="nl-BE" dirty="0"/>
                  <a:t>Hoe sterk is dit bewijs tegen H</a:t>
                </a:r>
                <a:r>
                  <a:rPr lang="nl-BE" baseline="-25000" dirty="0"/>
                  <a:t>0</a:t>
                </a:r>
                <a:r>
                  <a:rPr lang="nl-BE" dirty="0"/>
                  <a:t> en kunnen we H</a:t>
                </a:r>
                <a:r>
                  <a:rPr lang="nl-BE" baseline="-25000" dirty="0"/>
                  <a:t>A</a:t>
                </a:r>
                <a:r>
                  <a:rPr lang="nl-BE" dirty="0"/>
                  <a:t> aanvaarden?</a:t>
                </a:r>
              </a:p>
              <a:p>
                <a:pPr lvl="1"/>
                <a:endParaRPr lang="nl-BE" sz="1800" dirty="0"/>
              </a:p>
              <a:p>
                <a:r>
                  <a:rPr lang="nl-BE" b="1" i="1" dirty="0"/>
                  <a:t>P</a:t>
                </a:r>
                <a:r>
                  <a:rPr lang="nl-BE" b="1" dirty="0"/>
                  <a:t>-waarde</a:t>
                </a:r>
                <a:r>
                  <a:rPr lang="nl-BE" dirty="0"/>
                  <a:t> = indicator van sterkte bewijs</a:t>
                </a:r>
              </a:p>
              <a:p>
                <a:pPr lvl="1"/>
                <a:r>
                  <a:rPr lang="nl-BE" dirty="0"/>
                  <a:t>Hoe groot is de kans (of </a:t>
                </a:r>
                <a:r>
                  <a:rPr lang="nl-BE" u="sng" dirty="0" err="1"/>
                  <a:t>p</a:t>
                </a:r>
                <a:r>
                  <a:rPr lang="nl-BE" dirty="0" err="1"/>
                  <a:t>robabiliteit</a:t>
                </a:r>
                <a:r>
                  <a:rPr lang="nl-BE" dirty="0"/>
                  <a:t>) dat deze toetsingsgrootheid voorkomt?</a:t>
                </a:r>
              </a:p>
              <a:p>
                <a:pPr marL="1147950" lvl="1" indent="-514350"/>
                <a:r>
                  <a:rPr lang="nl-BE" dirty="0">
                    <a:solidFill>
                      <a:srgbClr val="002060"/>
                    </a:solidFill>
                  </a:rPr>
                  <a:t>Hoe kleiner, hoe extremer het steekproefresultaat, hoe onwaarschijnlijker H</a:t>
                </a:r>
                <a:r>
                  <a:rPr lang="nl-BE" baseline="-25000" dirty="0">
                    <a:solidFill>
                      <a:srgbClr val="002060"/>
                    </a:solidFill>
                  </a:rPr>
                  <a:t>0</a:t>
                </a:r>
                <a:r>
                  <a:rPr lang="nl-BE" dirty="0">
                    <a:solidFill>
                      <a:srgbClr val="002060"/>
                    </a:solidFill>
                  </a:rPr>
                  <a:t>:</a:t>
                </a:r>
              </a:p>
              <a:p>
                <a:pPr marL="514350" indent="-514350"/>
                <a:endParaRPr lang="nl-BE" sz="1800" b="1" dirty="0">
                  <a:solidFill>
                    <a:srgbClr val="002060"/>
                  </a:solidFill>
                </a:endParaRPr>
              </a:p>
              <a:p>
                <a:pPr marL="514350" indent="-514350"/>
                <a:r>
                  <a:rPr lang="nl-BE" b="1" dirty="0">
                    <a:solidFill>
                      <a:srgbClr val="002060"/>
                    </a:solidFill>
                  </a:rPr>
                  <a:t>Vergelijken met gekozen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b="1" dirty="0"/>
                  <a:t>:</a:t>
                </a:r>
              </a:p>
              <a:p>
                <a:pPr marL="1734750" lvl="2" indent="-514350"/>
                <a:r>
                  <a:rPr lang="nl-BE" b="1" dirty="0">
                    <a:solidFill>
                      <a:srgbClr val="002060"/>
                    </a:solidFill>
                  </a:rPr>
                  <a:t>Als </a:t>
                </a:r>
                <a:r>
                  <a:rPr lang="nl-BE" b="1" i="1" dirty="0">
                    <a:solidFill>
                      <a:srgbClr val="002060"/>
                    </a:solidFill>
                  </a:rPr>
                  <a:t>p</a:t>
                </a:r>
                <a:r>
                  <a:rPr lang="nl-BE" b="1" dirty="0">
                    <a:solidFill>
                      <a:srgbClr val="002060"/>
                    </a:solidFill>
                  </a:rPr>
                  <a:t> &lt; 𝜶 	</a:t>
                </a:r>
                <a:r>
                  <a:rPr lang="nl-BE" b="1" dirty="0">
                    <a:solidFill>
                      <a:srgbClr val="002060"/>
                    </a:solidFill>
                    <a:sym typeface="Wingdings" panose="05000000000000000000" pitchFamily="2" charset="2"/>
                  </a:rPr>
                  <a:t></a:t>
                </a:r>
                <a:r>
                  <a:rPr lang="nl-BE" b="1" dirty="0">
                    <a:solidFill>
                      <a:srgbClr val="002060"/>
                    </a:solidFill>
                  </a:rPr>
                  <a:t> H</a:t>
                </a:r>
                <a:r>
                  <a:rPr lang="nl-BE" b="1" baseline="-25000" dirty="0">
                    <a:solidFill>
                      <a:srgbClr val="002060"/>
                    </a:solidFill>
                  </a:rPr>
                  <a:t>0</a:t>
                </a:r>
                <a:r>
                  <a:rPr lang="nl-BE" b="1" dirty="0">
                    <a:solidFill>
                      <a:srgbClr val="002060"/>
                    </a:solidFill>
                  </a:rPr>
                  <a:t> verwerpen </a:t>
                </a:r>
              </a:p>
              <a:p>
                <a:pPr marL="1734750" lvl="2" indent="-514350"/>
                <a:r>
                  <a:rPr lang="nl-BE" b="1" dirty="0">
                    <a:solidFill>
                      <a:srgbClr val="002060"/>
                    </a:solidFill>
                  </a:rPr>
                  <a:t>Als </a:t>
                </a:r>
                <a:r>
                  <a:rPr lang="nl-BE" b="1" i="1" dirty="0">
                    <a:solidFill>
                      <a:srgbClr val="002060"/>
                    </a:solidFill>
                  </a:rPr>
                  <a:t>p</a:t>
                </a:r>
                <a:r>
                  <a:rPr lang="nl-BE" b="1" dirty="0">
                    <a:solidFill>
                      <a:srgbClr val="002060"/>
                    </a:solidFill>
                  </a:rPr>
                  <a:t> &gt; 𝜶	</a:t>
                </a:r>
                <a:r>
                  <a:rPr lang="nl-BE" b="1" dirty="0">
                    <a:solidFill>
                      <a:srgbClr val="002060"/>
                    </a:solidFill>
                    <a:sym typeface="Wingdings" panose="05000000000000000000" pitchFamily="2" charset="2"/>
                  </a:rPr>
                  <a:t></a:t>
                </a:r>
                <a:r>
                  <a:rPr lang="nl-BE" b="1" dirty="0">
                    <a:solidFill>
                      <a:srgbClr val="002060"/>
                    </a:solidFill>
                  </a:rPr>
                  <a:t> H</a:t>
                </a:r>
                <a:r>
                  <a:rPr lang="nl-BE" b="1" baseline="-25000" dirty="0">
                    <a:solidFill>
                      <a:srgbClr val="002060"/>
                    </a:solidFill>
                  </a:rPr>
                  <a:t>0</a:t>
                </a:r>
                <a:r>
                  <a:rPr lang="nl-BE" b="1" dirty="0">
                    <a:solidFill>
                      <a:srgbClr val="002060"/>
                    </a:solidFill>
                  </a:rPr>
                  <a:t> aanvaarden </a:t>
                </a:r>
                <a:br>
                  <a:rPr lang="nl-BE" b="1" dirty="0">
                    <a:solidFill>
                      <a:srgbClr val="002060"/>
                    </a:solidFill>
                  </a:rPr>
                </a:br>
                <a:r>
                  <a:rPr lang="nl-BE" b="1" dirty="0">
                    <a:solidFill>
                      <a:srgbClr val="002060"/>
                    </a:solidFill>
                  </a:rPr>
                  <a:t>			 		</a:t>
                </a:r>
              </a:p>
              <a:p>
                <a:pPr marL="1734750" lvl="2" indent="-514350"/>
                <a:endParaRPr lang="nl-BE" b="1" dirty="0"/>
              </a:p>
            </p:txBody>
          </p:sp>
        </mc:Choice>
        <mc:Fallback xmlns="">
          <p:sp>
            <p:nvSpPr>
              <p:cNvPr id="3" name="Tijdelijke aanduiding voor inhoud 2">
                <a:extLst>
                  <a:ext uri="{FF2B5EF4-FFF2-40B4-BE49-F238E27FC236}">
                    <a16:creationId xmlns:a16="http://schemas.microsoft.com/office/drawing/2014/main" id="{3EE3F2E7-3455-4B74-B98C-28F5B08C87D0}"/>
                  </a:ext>
                </a:extLst>
              </p:cNvPr>
              <p:cNvSpPr>
                <a:spLocks noGrp="1" noRot="1" noChangeAspect="1" noMove="1" noResize="1" noEditPoints="1" noAdjustHandles="1" noChangeArrowheads="1" noChangeShapeType="1" noTextEdit="1"/>
              </p:cNvSpPr>
              <p:nvPr>
                <p:ph idx="1"/>
              </p:nvPr>
            </p:nvSpPr>
            <p:spPr>
              <a:blipFill>
                <a:blip r:embed="rId3"/>
                <a:stretch>
                  <a:fillRect l="-651" t="-533"/>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E9E2FCE9-02AB-4E58-A654-916E41AEF1E6}"/>
              </a:ext>
            </a:extLst>
          </p:cNvPr>
          <p:cNvSpPr>
            <a:spLocks noGrp="1"/>
          </p:cNvSpPr>
          <p:nvPr>
            <p:ph type="sldNum" sz="quarter" idx="12"/>
          </p:nvPr>
        </p:nvSpPr>
        <p:spPr/>
        <p:txBody>
          <a:bodyPr/>
          <a:lstStyle/>
          <a:p>
            <a:fld id="{7AE184E0-0BD4-4705-A12B-9B71DDE63301}" type="slidenum">
              <a:rPr lang="en-GB" noProof="0" smtClean="0"/>
              <a:t>48</a:t>
            </a:fld>
            <a:endParaRPr lang="en-GB" noProof="0" dirty="0"/>
          </a:p>
        </p:txBody>
      </p:sp>
      <p:sp>
        <p:nvSpPr>
          <p:cNvPr id="5" name="Tijdelijke aanduiding voor inhoud 4">
            <a:extLst>
              <a:ext uri="{FF2B5EF4-FFF2-40B4-BE49-F238E27FC236}">
                <a16:creationId xmlns:a16="http://schemas.microsoft.com/office/drawing/2014/main" id="{7A76C408-2A87-4C43-815E-A490EC1A7886}"/>
              </a:ext>
            </a:extLst>
          </p:cNvPr>
          <p:cNvSpPr>
            <a:spLocks noGrp="1"/>
          </p:cNvSpPr>
          <p:nvPr>
            <p:ph idx="13"/>
          </p:nvPr>
        </p:nvSpPr>
        <p:spPr/>
        <p:txBody>
          <a:bodyPr/>
          <a:lstStyle/>
          <a:p>
            <a:endParaRPr lang="nl-BE"/>
          </a:p>
        </p:txBody>
      </p:sp>
      <p:pic>
        <p:nvPicPr>
          <p:cNvPr id="6" name="Afbeelding 5">
            <a:extLst>
              <a:ext uri="{FF2B5EF4-FFF2-40B4-BE49-F238E27FC236}">
                <a16:creationId xmlns:a16="http://schemas.microsoft.com/office/drawing/2014/main" id="{87FD43C8-9F18-47D4-A73D-E4346B0B16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4797" y="5690454"/>
            <a:ext cx="7199033" cy="3733293"/>
          </a:xfrm>
          <a:prstGeom prst="rect">
            <a:avLst/>
          </a:prstGeom>
        </p:spPr>
      </p:pic>
    </p:spTree>
    <p:extLst>
      <p:ext uri="{BB962C8B-B14F-4D97-AF65-F5344CB8AC3E}">
        <p14:creationId xmlns:p14="http://schemas.microsoft.com/office/powerpoint/2010/main" val="2420082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58BE4-2205-4B7E-B935-73CA0462F0DE}"/>
              </a:ext>
            </a:extLst>
          </p:cNvPr>
          <p:cNvSpPr>
            <a:spLocks noGrp="1"/>
          </p:cNvSpPr>
          <p:nvPr>
            <p:ph type="title"/>
          </p:nvPr>
        </p:nvSpPr>
        <p:spPr/>
        <p:txBody>
          <a:bodyPr/>
          <a:lstStyle/>
          <a:p>
            <a:r>
              <a:rPr lang="nl-BE" dirty="0"/>
              <a:t>Stap 5: Toetsingsgrootheid en p-waarde berekenen</a:t>
            </a:r>
          </a:p>
        </p:txBody>
      </p:sp>
      <p:sp>
        <p:nvSpPr>
          <p:cNvPr id="3" name="Tijdelijke aanduiding voor inhoud 2">
            <a:extLst>
              <a:ext uri="{FF2B5EF4-FFF2-40B4-BE49-F238E27FC236}">
                <a16:creationId xmlns:a16="http://schemas.microsoft.com/office/drawing/2014/main" id="{B6FF45FD-09BC-4F53-BB82-E6E7C9D8C1E5}"/>
              </a:ext>
            </a:extLst>
          </p:cNvPr>
          <p:cNvSpPr>
            <a:spLocks noGrp="1"/>
          </p:cNvSpPr>
          <p:nvPr>
            <p:ph idx="1"/>
          </p:nvPr>
        </p:nvSpPr>
        <p:spPr/>
        <p:txBody>
          <a:bodyPr/>
          <a:lstStyle/>
          <a:p>
            <a:pPr marL="86400" indent="0">
              <a:buNone/>
            </a:pPr>
            <a:r>
              <a:rPr lang="nl-BE" dirty="0"/>
              <a:t>Let </a:t>
            </a:r>
            <a:r>
              <a:rPr lang="nl-BE" dirty="0" err="1"/>
              <a:t>op:SPSS</a:t>
            </a:r>
            <a:r>
              <a:rPr lang="nl-BE" dirty="0"/>
              <a:t> berekent automatisch </a:t>
            </a:r>
            <a:r>
              <a:rPr lang="nl-BE" i="1" dirty="0"/>
              <a:t>p</a:t>
            </a:r>
            <a:r>
              <a:rPr lang="nl-BE" dirty="0"/>
              <a:t>-waarde</a:t>
            </a:r>
          </a:p>
          <a:p>
            <a:pPr lvl="1"/>
            <a:r>
              <a:rPr lang="nl-BE" b="1" dirty="0" err="1"/>
              <a:t>One-tailed</a:t>
            </a:r>
            <a:r>
              <a:rPr lang="nl-BE" b="1" dirty="0"/>
              <a:t> </a:t>
            </a:r>
            <a:r>
              <a:rPr lang="nl-BE" b="1" i="1" dirty="0"/>
              <a:t>p</a:t>
            </a:r>
            <a:r>
              <a:rPr lang="nl-BE" b="1" dirty="0"/>
              <a:t>-</a:t>
            </a:r>
            <a:r>
              <a:rPr lang="nl-BE" b="1" dirty="0" err="1"/>
              <a:t>value</a:t>
            </a:r>
            <a:r>
              <a:rPr lang="nl-BE" dirty="0"/>
              <a:t> = </a:t>
            </a:r>
            <a:r>
              <a:rPr lang="nl-BE" i="1" dirty="0"/>
              <a:t>p</a:t>
            </a:r>
            <a:r>
              <a:rPr lang="nl-BE" dirty="0"/>
              <a:t>-waarde eenzijdige toets</a:t>
            </a:r>
          </a:p>
          <a:p>
            <a:pPr lvl="1"/>
            <a:r>
              <a:rPr lang="nl-BE" b="1" dirty="0" err="1"/>
              <a:t>Two-tailed</a:t>
            </a:r>
            <a:r>
              <a:rPr lang="nl-BE" b="1" dirty="0"/>
              <a:t> </a:t>
            </a:r>
            <a:r>
              <a:rPr lang="nl-BE" b="1" i="1" dirty="0"/>
              <a:t>p</a:t>
            </a:r>
            <a:r>
              <a:rPr lang="nl-BE" b="1" dirty="0"/>
              <a:t>-</a:t>
            </a:r>
            <a:r>
              <a:rPr lang="nl-BE" b="1" dirty="0" err="1"/>
              <a:t>value</a:t>
            </a:r>
            <a:r>
              <a:rPr lang="nl-BE" dirty="0"/>
              <a:t> = </a:t>
            </a:r>
            <a:r>
              <a:rPr lang="nl-BE" i="1" dirty="0"/>
              <a:t>p</a:t>
            </a:r>
            <a:r>
              <a:rPr lang="nl-BE" dirty="0"/>
              <a:t>-waarde tweezijdige toets</a:t>
            </a:r>
          </a:p>
          <a:p>
            <a:endParaRPr lang="nl-BE" dirty="0"/>
          </a:p>
          <a:p>
            <a:r>
              <a:rPr lang="nl-BE" b="1" dirty="0">
                <a:solidFill>
                  <a:srgbClr val="C00000"/>
                </a:solidFill>
              </a:rPr>
              <a:t>Kijk naar je opgestelde hypotheses in stap 3:</a:t>
            </a:r>
          </a:p>
          <a:p>
            <a:pPr lvl="1"/>
            <a:r>
              <a:rPr lang="nl-BE" dirty="0"/>
              <a:t>Eenzijdige toets, maar </a:t>
            </a:r>
            <a:r>
              <a:rPr lang="nl-BE" i="1" dirty="0" err="1"/>
              <a:t>two-tailed</a:t>
            </a:r>
            <a:r>
              <a:rPr lang="nl-BE" i="1" dirty="0"/>
              <a:t> p</a:t>
            </a:r>
            <a:r>
              <a:rPr lang="nl-BE" dirty="0"/>
              <a:t>-</a:t>
            </a:r>
            <a:r>
              <a:rPr lang="nl-BE" dirty="0" err="1"/>
              <a:t>value</a:t>
            </a:r>
            <a:r>
              <a:rPr lang="nl-BE" dirty="0"/>
              <a:t>?</a:t>
            </a:r>
          </a:p>
          <a:p>
            <a:pPr marL="720000" lvl="1" indent="0">
              <a:buNone/>
            </a:pPr>
            <a:r>
              <a:rPr lang="nl-BE" dirty="0"/>
              <a:t>		</a:t>
            </a:r>
            <a:r>
              <a:rPr lang="nl-BE" dirty="0">
                <a:sym typeface="Wingdings" panose="05000000000000000000" pitchFamily="2" charset="2"/>
              </a:rPr>
              <a:t> </a:t>
            </a:r>
            <a:r>
              <a:rPr lang="nl-BE" dirty="0" err="1">
                <a:sym typeface="Wingdings" panose="05000000000000000000" pitchFamily="2" charset="2"/>
              </a:rPr>
              <a:t>two-tailed</a:t>
            </a:r>
            <a:r>
              <a:rPr lang="nl-BE" dirty="0">
                <a:sym typeface="Wingdings" panose="05000000000000000000" pitchFamily="2" charset="2"/>
              </a:rPr>
              <a:t> </a:t>
            </a:r>
            <a:r>
              <a:rPr lang="nl-BE" i="1" dirty="0">
                <a:sym typeface="Wingdings" panose="05000000000000000000" pitchFamily="2" charset="2"/>
              </a:rPr>
              <a:t>p</a:t>
            </a:r>
            <a:r>
              <a:rPr lang="nl-BE" dirty="0">
                <a:sym typeface="Wingdings" panose="05000000000000000000" pitchFamily="2" charset="2"/>
              </a:rPr>
              <a:t>-waarde / 2</a:t>
            </a:r>
            <a:endParaRPr lang="nl-BE" dirty="0"/>
          </a:p>
          <a:p>
            <a:pPr lvl="1"/>
            <a:r>
              <a:rPr lang="nl-BE" dirty="0"/>
              <a:t>Tweezijdige toets, maar </a:t>
            </a:r>
            <a:r>
              <a:rPr lang="nl-BE" i="1" dirty="0" err="1"/>
              <a:t>one-tailed</a:t>
            </a:r>
            <a:r>
              <a:rPr lang="nl-BE" i="1" dirty="0"/>
              <a:t> p</a:t>
            </a:r>
            <a:r>
              <a:rPr lang="nl-BE" dirty="0"/>
              <a:t>-</a:t>
            </a:r>
            <a:r>
              <a:rPr lang="nl-BE" dirty="0" err="1"/>
              <a:t>value</a:t>
            </a:r>
            <a:r>
              <a:rPr lang="nl-BE" dirty="0"/>
              <a:t>?</a:t>
            </a:r>
          </a:p>
          <a:p>
            <a:pPr marL="1206000" lvl="2" indent="0">
              <a:buNone/>
            </a:pPr>
            <a:r>
              <a:rPr lang="nl-BE" dirty="0">
                <a:sym typeface="Wingdings" panose="05000000000000000000" pitchFamily="2" charset="2"/>
              </a:rPr>
              <a:t>	 </a:t>
            </a:r>
            <a:r>
              <a:rPr lang="nl-BE" dirty="0" err="1"/>
              <a:t>one-tailed</a:t>
            </a:r>
            <a:r>
              <a:rPr lang="nl-BE" dirty="0"/>
              <a:t> </a:t>
            </a:r>
            <a:r>
              <a:rPr lang="nl-BE" i="1" dirty="0"/>
              <a:t>p</a:t>
            </a:r>
            <a:r>
              <a:rPr lang="nl-BE" dirty="0"/>
              <a:t>-</a:t>
            </a:r>
            <a:r>
              <a:rPr lang="nl-BE" dirty="0" err="1"/>
              <a:t>value</a:t>
            </a:r>
            <a:r>
              <a:rPr lang="nl-BE" dirty="0"/>
              <a:t> X 2</a:t>
            </a:r>
          </a:p>
          <a:p>
            <a:pPr marL="720000" lvl="1" indent="0">
              <a:buNone/>
            </a:pPr>
            <a:endParaRPr lang="nl-BE" dirty="0"/>
          </a:p>
          <a:p>
            <a:r>
              <a:rPr lang="nl-BE" dirty="0" err="1"/>
              <a:t>Herbereken</a:t>
            </a:r>
            <a:r>
              <a:rPr lang="nl-BE" dirty="0"/>
              <a:t> </a:t>
            </a:r>
            <a:r>
              <a:rPr lang="nl-BE" i="1" dirty="0"/>
              <a:t>p</a:t>
            </a:r>
            <a:r>
              <a:rPr lang="nl-BE" dirty="0"/>
              <a:t>-waarde dus indien nodig!</a:t>
            </a:r>
          </a:p>
        </p:txBody>
      </p:sp>
      <p:sp>
        <p:nvSpPr>
          <p:cNvPr id="4" name="Tijdelijke aanduiding voor dianummer 3">
            <a:extLst>
              <a:ext uri="{FF2B5EF4-FFF2-40B4-BE49-F238E27FC236}">
                <a16:creationId xmlns:a16="http://schemas.microsoft.com/office/drawing/2014/main" id="{89285AB5-2521-4815-997E-D80267E9520C}"/>
              </a:ext>
            </a:extLst>
          </p:cNvPr>
          <p:cNvSpPr>
            <a:spLocks noGrp="1"/>
          </p:cNvSpPr>
          <p:nvPr>
            <p:ph type="sldNum" sz="quarter" idx="12"/>
          </p:nvPr>
        </p:nvSpPr>
        <p:spPr/>
        <p:txBody>
          <a:bodyPr/>
          <a:lstStyle/>
          <a:p>
            <a:fld id="{7AE184E0-0BD4-4705-A12B-9B71DDE63301}" type="slidenum">
              <a:rPr lang="en-GB" noProof="0" smtClean="0"/>
              <a:t>49</a:t>
            </a:fld>
            <a:endParaRPr lang="en-GB" noProof="0" dirty="0"/>
          </a:p>
        </p:txBody>
      </p:sp>
      <p:sp>
        <p:nvSpPr>
          <p:cNvPr id="5" name="Tijdelijke aanduiding voor inhoud 4">
            <a:extLst>
              <a:ext uri="{FF2B5EF4-FFF2-40B4-BE49-F238E27FC236}">
                <a16:creationId xmlns:a16="http://schemas.microsoft.com/office/drawing/2014/main" id="{69CEF432-C5CD-4BA1-948D-00BC988B3533}"/>
              </a:ext>
            </a:extLst>
          </p:cNvPr>
          <p:cNvSpPr>
            <a:spLocks noGrp="1"/>
          </p:cNvSpPr>
          <p:nvPr>
            <p:ph idx="13"/>
          </p:nvPr>
        </p:nvSpPr>
        <p:spPr/>
        <p:txBody>
          <a:bodyPr/>
          <a:lstStyle/>
          <a:p>
            <a:endParaRPr lang="nl-BE"/>
          </a:p>
        </p:txBody>
      </p:sp>
      <p:pic>
        <p:nvPicPr>
          <p:cNvPr id="6" name="Afbeelding 5">
            <a:extLst>
              <a:ext uri="{FF2B5EF4-FFF2-40B4-BE49-F238E27FC236}">
                <a16:creationId xmlns:a16="http://schemas.microsoft.com/office/drawing/2014/main" id="{D0EF4E36-2F1A-4F49-BB70-5CAE7EB19132}"/>
              </a:ext>
            </a:extLst>
          </p:cNvPr>
          <p:cNvPicPr>
            <a:picLocks noChangeAspect="1"/>
          </p:cNvPicPr>
          <p:nvPr/>
        </p:nvPicPr>
        <p:blipFill rotWithShape="1">
          <a:blip r:embed="rId3">
            <a:extLst>
              <a:ext uri="{28A0092B-C50C-407E-A947-70E740481C1C}">
                <a14:useLocalDpi xmlns:a14="http://schemas.microsoft.com/office/drawing/2010/main" val="0"/>
              </a:ext>
            </a:extLst>
          </a:blip>
          <a:srcRect l="66622" r="-484"/>
          <a:stretch/>
        </p:blipFill>
        <p:spPr>
          <a:xfrm>
            <a:off x="11201382" y="4175051"/>
            <a:ext cx="6137293" cy="3243407"/>
          </a:xfrm>
          <a:prstGeom prst="rect">
            <a:avLst/>
          </a:prstGeom>
        </p:spPr>
      </p:pic>
    </p:spTree>
    <p:extLst>
      <p:ext uri="{BB962C8B-B14F-4D97-AF65-F5344CB8AC3E}">
        <p14:creationId xmlns:p14="http://schemas.microsoft.com/office/powerpoint/2010/main" val="870949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46417C-7983-4933-A24B-130127A2F9C5}"/>
              </a:ext>
            </a:extLst>
          </p:cNvPr>
          <p:cNvSpPr>
            <a:spLocks noGrp="1"/>
          </p:cNvSpPr>
          <p:nvPr>
            <p:ph type="title"/>
          </p:nvPr>
        </p:nvSpPr>
        <p:spPr/>
        <p:txBody>
          <a:bodyPr/>
          <a:lstStyle/>
          <a:p>
            <a:r>
              <a:rPr lang="nl-BE" dirty="0"/>
              <a:t>Inleiding</a:t>
            </a:r>
          </a:p>
        </p:txBody>
      </p:sp>
      <p:sp>
        <p:nvSpPr>
          <p:cNvPr id="3" name="Tijdelijke aanduiding voor inhoud 2">
            <a:extLst>
              <a:ext uri="{FF2B5EF4-FFF2-40B4-BE49-F238E27FC236}">
                <a16:creationId xmlns:a16="http://schemas.microsoft.com/office/drawing/2014/main" id="{B79653B5-31CC-4B30-84DF-73319A19B7F6}"/>
              </a:ext>
            </a:extLst>
          </p:cNvPr>
          <p:cNvSpPr>
            <a:spLocks noGrp="1"/>
          </p:cNvSpPr>
          <p:nvPr>
            <p:ph idx="1"/>
          </p:nvPr>
        </p:nvSpPr>
        <p:spPr/>
        <p:txBody>
          <a:bodyPr>
            <a:normAutofit fontScale="92500" lnSpcReduction="10000"/>
          </a:bodyPr>
          <a:lstStyle/>
          <a:p>
            <a:pPr marL="86400" indent="0">
              <a:buNone/>
            </a:pPr>
            <a:r>
              <a:rPr lang="nl-BE" b="1" dirty="0"/>
              <a:t>Multivariate statistiek: twee of meer variabelen</a:t>
            </a:r>
          </a:p>
          <a:p>
            <a:pPr marL="86400" indent="0">
              <a:buNone/>
            </a:pPr>
            <a:endParaRPr lang="nl-BE" b="1" dirty="0"/>
          </a:p>
          <a:p>
            <a:r>
              <a:rPr lang="nl-BE" dirty="0"/>
              <a:t>Tegelijk </a:t>
            </a:r>
            <a:r>
              <a:rPr lang="nl-BE" b="1" dirty="0"/>
              <a:t>descriptief</a:t>
            </a:r>
            <a:r>
              <a:rPr lang="nl-BE" dirty="0"/>
              <a:t>…</a:t>
            </a:r>
          </a:p>
          <a:p>
            <a:pPr lvl="1"/>
            <a:r>
              <a:rPr lang="nl-BE" dirty="0"/>
              <a:t>Bv. </a:t>
            </a:r>
            <a:r>
              <a:rPr lang="nl-BE" dirty="0">
                <a:solidFill>
                  <a:srgbClr val="DC8621"/>
                </a:solidFill>
              </a:rPr>
              <a:t>Kruistabel</a:t>
            </a:r>
            <a:r>
              <a:rPr lang="nl-BE" dirty="0"/>
              <a:t> van twee categorische variabelen</a:t>
            </a:r>
            <a:br>
              <a:rPr lang="nl-BE" dirty="0"/>
            </a:br>
            <a:r>
              <a:rPr lang="nl-BE" dirty="0"/>
              <a:t>		</a:t>
            </a:r>
            <a:r>
              <a:rPr lang="nl-BE" dirty="0">
                <a:solidFill>
                  <a:srgbClr val="44C6E0"/>
                </a:solidFill>
              </a:rPr>
              <a:t>Gemiddeldes</a:t>
            </a:r>
            <a:r>
              <a:rPr lang="nl-BE" dirty="0"/>
              <a:t> van twee of meer groepen opvragen</a:t>
            </a:r>
          </a:p>
          <a:p>
            <a:pPr marL="720000" lvl="1" indent="0">
              <a:buNone/>
            </a:pPr>
            <a:r>
              <a:rPr lang="nl-BE" dirty="0"/>
              <a:t>			</a:t>
            </a:r>
            <a:r>
              <a:rPr lang="nl-BE" dirty="0">
                <a:solidFill>
                  <a:srgbClr val="1E64C8"/>
                </a:solidFill>
              </a:rPr>
              <a:t>Correlatiecoëfficiënt</a:t>
            </a:r>
            <a:r>
              <a:rPr lang="nl-BE" dirty="0"/>
              <a:t> tussen twee variabelen</a:t>
            </a:r>
          </a:p>
          <a:p>
            <a:pPr marL="720000" lvl="1" indent="0">
              <a:buNone/>
            </a:pPr>
            <a:endParaRPr lang="nl-BE" dirty="0"/>
          </a:p>
          <a:p>
            <a:r>
              <a:rPr lang="nl-BE" dirty="0"/>
              <a:t>… en </a:t>
            </a:r>
            <a:r>
              <a:rPr lang="nl-BE" b="1" dirty="0" err="1"/>
              <a:t>inferentieel</a:t>
            </a:r>
            <a:endParaRPr lang="nl-BE" b="1" dirty="0"/>
          </a:p>
          <a:p>
            <a:pPr lvl="1"/>
            <a:r>
              <a:rPr lang="nl-BE" dirty="0"/>
              <a:t>Bv.	Is er een </a:t>
            </a:r>
            <a:r>
              <a:rPr lang="nl-BE" b="1" dirty="0">
                <a:solidFill>
                  <a:srgbClr val="C00000"/>
                </a:solidFill>
              </a:rPr>
              <a:t>significant verschil </a:t>
            </a:r>
            <a:r>
              <a:rPr lang="nl-BE" dirty="0"/>
              <a:t>tussen mannen en vrouwen qua relatiestatus?</a:t>
            </a:r>
          </a:p>
          <a:p>
            <a:pPr lvl="4"/>
            <a:r>
              <a:rPr lang="nl-BE" dirty="0" err="1">
                <a:solidFill>
                  <a:srgbClr val="DC8621"/>
                </a:solidFill>
              </a:rPr>
              <a:t>Chi-kwadraat-toets</a:t>
            </a:r>
            <a:r>
              <a:rPr lang="nl-BE" dirty="0"/>
              <a:t> (zie H9)</a:t>
            </a:r>
          </a:p>
          <a:p>
            <a:pPr marL="1778400" lvl="3" indent="0">
              <a:buNone/>
            </a:pPr>
            <a:r>
              <a:rPr lang="nl-BE" dirty="0"/>
              <a:t>Verschillen mannen en vrouwen gemiddeld significant op vlak van eenzaamheid?</a:t>
            </a:r>
          </a:p>
          <a:p>
            <a:pPr lvl="4"/>
            <a:r>
              <a:rPr lang="nl-BE" dirty="0">
                <a:solidFill>
                  <a:srgbClr val="44C6E0"/>
                </a:solidFill>
              </a:rPr>
              <a:t>Onafhankelijke t-toets </a:t>
            </a:r>
            <a:r>
              <a:rPr lang="nl-BE" dirty="0"/>
              <a:t>(zie H10)</a:t>
            </a:r>
          </a:p>
          <a:p>
            <a:pPr marL="1778400" lvl="3" indent="0">
              <a:buNone/>
            </a:pPr>
            <a:r>
              <a:rPr lang="nl-BE" dirty="0"/>
              <a:t>Is er een </a:t>
            </a:r>
            <a:r>
              <a:rPr lang="nl-BE" b="1" dirty="0">
                <a:solidFill>
                  <a:srgbClr val="C00000"/>
                </a:solidFill>
              </a:rPr>
              <a:t>significant verband </a:t>
            </a:r>
            <a:r>
              <a:rPr lang="nl-BE" dirty="0"/>
              <a:t>tussen het ervaren angst en depressieve gevoelens?</a:t>
            </a:r>
          </a:p>
          <a:p>
            <a:pPr lvl="4"/>
            <a:r>
              <a:rPr lang="nl-BE" dirty="0">
                <a:solidFill>
                  <a:srgbClr val="1E64C8"/>
                </a:solidFill>
              </a:rPr>
              <a:t>Correlatietoets</a:t>
            </a:r>
            <a:r>
              <a:rPr lang="nl-BE" dirty="0"/>
              <a:t> (zie H12)</a:t>
            </a:r>
          </a:p>
        </p:txBody>
      </p:sp>
      <p:sp>
        <p:nvSpPr>
          <p:cNvPr id="4" name="Tijdelijke aanduiding voor dianummer 3">
            <a:extLst>
              <a:ext uri="{FF2B5EF4-FFF2-40B4-BE49-F238E27FC236}">
                <a16:creationId xmlns:a16="http://schemas.microsoft.com/office/drawing/2014/main" id="{A4374D4C-6505-4CF5-A6BD-81EDD63240E9}"/>
              </a:ext>
            </a:extLst>
          </p:cNvPr>
          <p:cNvSpPr>
            <a:spLocks noGrp="1"/>
          </p:cNvSpPr>
          <p:nvPr>
            <p:ph type="sldNum" sz="quarter" idx="12"/>
          </p:nvPr>
        </p:nvSpPr>
        <p:spPr/>
        <p:txBody>
          <a:bodyPr/>
          <a:lstStyle/>
          <a:p>
            <a:fld id="{7AE184E0-0BD4-4705-A12B-9B71DDE63301}" type="slidenum">
              <a:rPr lang="en-GB" noProof="0" smtClean="0"/>
              <a:t>5</a:t>
            </a:fld>
            <a:endParaRPr lang="en-GB" noProof="0" dirty="0"/>
          </a:p>
        </p:txBody>
      </p:sp>
    </p:spTree>
    <p:extLst>
      <p:ext uri="{BB962C8B-B14F-4D97-AF65-F5344CB8AC3E}">
        <p14:creationId xmlns:p14="http://schemas.microsoft.com/office/powerpoint/2010/main" val="35750496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300BF276-5B98-4D0C-A9B4-FCFDABA601D0}"/>
              </a:ext>
            </a:extLst>
          </p:cNvPr>
          <p:cNvPicPr>
            <a:picLocks noChangeAspect="1"/>
          </p:cNvPicPr>
          <p:nvPr/>
        </p:nvPicPr>
        <p:blipFill rotWithShape="1">
          <a:blip r:embed="rId3"/>
          <a:srcRect t="6652"/>
          <a:stretch/>
        </p:blipFill>
        <p:spPr>
          <a:xfrm>
            <a:off x="10977099" y="1619362"/>
            <a:ext cx="5438602" cy="4017348"/>
          </a:xfrm>
          <a:prstGeom prst="rect">
            <a:avLst/>
          </a:prstGeom>
        </p:spPr>
      </p:pic>
      <p:sp>
        <p:nvSpPr>
          <p:cNvPr id="2" name="Titel 1">
            <a:extLst>
              <a:ext uri="{FF2B5EF4-FFF2-40B4-BE49-F238E27FC236}">
                <a16:creationId xmlns:a16="http://schemas.microsoft.com/office/drawing/2014/main" id="{1DD9EDA0-CBB0-4EC8-B669-E6072A22AEEA}"/>
              </a:ext>
            </a:extLst>
          </p:cNvPr>
          <p:cNvSpPr>
            <a:spLocks noGrp="1"/>
          </p:cNvSpPr>
          <p:nvPr>
            <p:ph type="title"/>
          </p:nvPr>
        </p:nvSpPr>
        <p:spPr/>
        <p:txBody>
          <a:bodyPr/>
          <a:lstStyle/>
          <a:p>
            <a:r>
              <a:rPr lang="nl-BE" dirty="0"/>
              <a:t>Stap 5: Toetsingsgrootheid en p-waarde berekenen</a:t>
            </a:r>
          </a:p>
        </p:txBody>
      </p:sp>
      <p:sp>
        <p:nvSpPr>
          <p:cNvPr id="3" name="Tijdelijke aanduiding voor inhoud 2">
            <a:extLst>
              <a:ext uri="{FF2B5EF4-FFF2-40B4-BE49-F238E27FC236}">
                <a16:creationId xmlns:a16="http://schemas.microsoft.com/office/drawing/2014/main" id="{40874B78-9C82-45F7-842A-B99BF8B62389}"/>
              </a:ext>
            </a:extLst>
          </p:cNvPr>
          <p:cNvSpPr>
            <a:spLocks noGrp="1"/>
          </p:cNvSpPr>
          <p:nvPr>
            <p:ph idx="1"/>
          </p:nvPr>
        </p:nvSpPr>
        <p:spPr>
          <a:xfrm>
            <a:off x="327069" y="1816272"/>
            <a:ext cx="16858641" cy="7640877"/>
          </a:xfrm>
        </p:spPr>
        <p:txBody>
          <a:bodyPr>
            <a:normAutofit/>
          </a:bodyPr>
          <a:lstStyle/>
          <a:p>
            <a:pPr marL="86400" indent="0">
              <a:buNone/>
            </a:pPr>
            <a:r>
              <a:rPr lang="nl-BE" b="1" dirty="0"/>
              <a:t>Steekproe</a:t>
            </a:r>
            <a:r>
              <a:rPr lang="nl-BE" b="1" u="sng" dirty="0"/>
              <a:t>ven</a:t>
            </a:r>
            <a:r>
              <a:rPr lang="nl-BE" b="1" dirty="0"/>
              <a:t>verdeling en toetsingsgrootheid</a:t>
            </a:r>
          </a:p>
          <a:p>
            <a:r>
              <a:rPr lang="nl-BE" dirty="0"/>
              <a:t>Niet bij elke analysetechniek hetzelfde</a:t>
            </a:r>
          </a:p>
          <a:p>
            <a:r>
              <a:rPr lang="nl-BE" dirty="0"/>
              <a:t>Afhankelijk van </a:t>
            </a:r>
          </a:p>
          <a:p>
            <a:pPr lvl="1"/>
            <a:r>
              <a:rPr lang="nl-BE" dirty="0"/>
              <a:t>Populatieparameter die je wil testen</a:t>
            </a:r>
          </a:p>
          <a:p>
            <a:pPr lvl="1"/>
            <a:r>
              <a:rPr lang="nl-BE" dirty="0"/>
              <a:t>Aantal populaties</a:t>
            </a:r>
          </a:p>
          <a:p>
            <a:pPr lvl="1"/>
            <a:endParaRPr lang="nl-BE" dirty="0"/>
          </a:p>
          <a:p>
            <a:r>
              <a:rPr lang="nl-BE" dirty="0"/>
              <a:t>Bv. 	</a:t>
            </a:r>
            <a:r>
              <a:rPr lang="nl-BE" dirty="0" err="1"/>
              <a:t>Student’s</a:t>
            </a:r>
            <a:r>
              <a:rPr lang="nl-BE" dirty="0"/>
              <a:t> </a:t>
            </a:r>
            <a:r>
              <a:rPr lang="nl-BE" i="1" dirty="0"/>
              <a:t>t</a:t>
            </a:r>
            <a:r>
              <a:rPr lang="nl-BE" dirty="0"/>
              <a:t>-verdeling en </a:t>
            </a:r>
            <a:r>
              <a:rPr lang="nl-BE" i="1" dirty="0"/>
              <a:t>t</a:t>
            </a:r>
            <a:r>
              <a:rPr lang="nl-BE" dirty="0"/>
              <a:t>-waarde </a:t>
            </a:r>
          </a:p>
          <a:p>
            <a:pPr lvl="3"/>
            <a:r>
              <a:rPr lang="nl-BE" dirty="0">
                <a:solidFill>
                  <a:srgbClr val="5D9CC7"/>
                </a:solidFill>
              </a:rPr>
              <a:t>Toetsen van twee populatiegemiddelden</a:t>
            </a:r>
          </a:p>
          <a:p>
            <a:pPr marL="86400" indent="0">
              <a:buNone/>
            </a:pPr>
            <a:r>
              <a:rPr lang="nl-BE" dirty="0"/>
              <a:t>			</a:t>
            </a:r>
            <a:r>
              <a:rPr lang="nl-BE" i="1" dirty="0"/>
              <a:t>F</a:t>
            </a:r>
            <a:r>
              <a:rPr lang="nl-BE" dirty="0"/>
              <a:t>-verdeling en </a:t>
            </a:r>
            <a:r>
              <a:rPr lang="nl-BE" i="1" dirty="0"/>
              <a:t>F</a:t>
            </a:r>
            <a:r>
              <a:rPr lang="nl-BE" dirty="0"/>
              <a:t>-waarde </a:t>
            </a:r>
          </a:p>
          <a:p>
            <a:pPr lvl="3"/>
            <a:r>
              <a:rPr lang="nl-BE" dirty="0">
                <a:solidFill>
                  <a:srgbClr val="5D9CC7"/>
                </a:solidFill>
              </a:rPr>
              <a:t>Toetsen van populatievarianties</a:t>
            </a:r>
          </a:p>
          <a:p>
            <a:pPr marL="86400" indent="0">
              <a:buNone/>
            </a:pPr>
            <a:r>
              <a:rPr lang="nl-BE" dirty="0"/>
              <a:t>			Chi</a:t>
            </a:r>
            <a:r>
              <a:rPr lang="nl-BE" baseline="30000" dirty="0"/>
              <a:t>2</a:t>
            </a:r>
            <a:r>
              <a:rPr lang="nl-BE" dirty="0"/>
              <a:t>-verdeling en Chi</a:t>
            </a:r>
            <a:r>
              <a:rPr lang="nl-BE" baseline="30000" dirty="0"/>
              <a:t>2</a:t>
            </a:r>
            <a:r>
              <a:rPr lang="nl-BE" dirty="0"/>
              <a:t>-waarde </a:t>
            </a:r>
          </a:p>
          <a:p>
            <a:pPr lvl="3"/>
            <a:r>
              <a:rPr lang="nl-BE" dirty="0">
                <a:solidFill>
                  <a:srgbClr val="5D9CC7"/>
                </a:solidFill>
              </a:rPr>
              <a:t>Toetsen van populatieproporties</a:t>
            </a:r>
          </a:p>
        </p:txBody>
      </p:sp>
      <p:sp>
        <p:nvSpPr>
          <p:cNvPr id="4" name="Tijdelijke aanduiding voor dianummer 3">
            <a:extLst>
              <a:ext uri="{FF2B5EF4-FFF2-40B4-BE49-F238E27FC236}">
                <a16:creationId xmlns:a16="http://schemas.microsoft.com/office/drawing/2014/main" id="{B1B29643-22E2-4DE6-8CB0-572EF0F4440A}"/>
              </a:ext>
            </a:extLst>
          </p:cNvPr>
          <p:cNvSpPr>
            <a:spLocks noGrp="1"/>
          </p:cNvSpPr>
          <p:nvPr>
            <p:ph type="sldNum" sz="quarter" idx="12"/>
          </p:nvPr>
        </p:nvSpPr>
        <p:spPr/>
        <p:txBody>
          <a:bodyPr/>
          <a:lstStyle/>
          <a:p>
            <a:fld id="{7AE184E0-0BD4-4705-A12B-9B71DDE63301}" type="slidenum">
              <a:rPr lang="en-GB" noProof="0" smtClean="0"/>
              <a:t>50</a:t>
            </a:fld>
            <a:endParaRPr lang="en-GB" noProof="0" dirty="0"/>
          </a:p>
        </p:txBody>
      </p:sp>
      <p:pic>
        <p:nvPicPr>
          <p:cNvPr id="8" name="Afbeelding 7">
            <a:extLst>
              <a:ext uri="{FF2B5EF4-FFF2-40B4-BE49-F238E27FC236}">
                <a16:creationId xmlns:a16="http://schemas.microsoft.com/office/drawing/2014/main" id="{27630F64-9113-4B0A-9F62-EF5DE8BEAD53}"/>
              </a:ext>
            </a:extLst>
          </p:cNvPr>
          <p:cNvPicPr>
            <a:picLocks noChangeAspect="1"/>
          </p:cNvPicPr>
          <p:nvPr/>
        </p:nvPicPr>
        <p:blipFill>
          <a:blip r:embed="rId4"/>
          <a:stretch>
            <a:fillRect/>
          </a:stretch>
        </p:blipFill>
        <p:spPr>
          <a:xfrm>
            <a:off x="10977099" y="5505541"/>
            <a:ext cx="5438602" cy="4105027"/>
          </a:xfrm>
          <a:prstGeom prst="rect">
            <a:avLst/>
          </a:prstGeom>
        </p:spPr>
      </p:pic>
    </p:spTree>
    <p:extLst>
      <p:ext uri="{BB962C8B-B14F-4D97-AF65-F5344CB8AC3E}">
        <p14:creationId xmlns:p14="http://schemas.microsoft.com/office/powerpoint/2010/main" val="33101426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D9EDA0-CBB0-4EC8-B669-E6072A22AEEA}"/>
              </a:ext>
            </a:extLst>
          </p:cNvPr>
          <p:cNvSpPr>
            <a:spLocks noGrp="1"/>
          </p:cNvSpPr>
          <p:nvPr>
            <p:ph type="title"/>
          </p:nvPr>
        </p:nvSpPr>
        <p:spPr/>
        <p:txBody>
          <a:bodyPr/>
          <a:lstStyle/>
          <a:p>
            <a:r>
              <a:rPr lang="nl-BE" dirty="0"/>
              <a:t>Stap 5: Toetsingsgrootheid en p-waarde berekenen</a:t>
            </a:r>
          </a:p>
        </p:txBody>
      </p:sp>
      <p:sp>
        <p:nvSpPr>
          <p:cNvPr id="3" name="Tijdelijke aanduiding voor inhoud 2">
            <a:extLst>
              <a:ext uri="{FF2B5EF4-FFF2-40B4-BE49-F238E27FC236}">
                <a16:creationId xmlns:a16="http://schemas.microsoft.com/office/drawing/2014/main" id="{40874B78-9C82-45F7-842A-B99BF8B62389}"/>
              </a:ext>
            </a:extLst>
          </p:cNvPr>
          <p:cNvSpPr>
            <a:spLocks noGrp="1"/>
          </p:cNvSpPr>
          <p:nvPr>
            <p:ph idx="1"/>
          </p:nvPr>
        </p:nvSpPr>
        <p:spPr>
          <a:xfrm>
            <a:off x="327069" y="1816272"/>
            <a:ext cx="16858641" cy="7640877"/>
          </a:xfrm>
        </p:spPr>
        <p:txBody>
          <a:bodyPr>
            <a:normAutofit/>
          </a:bodyPr>
          <a:lstStyle/>
          <a:p>
            <a:pPr marL="86400" indent="0">
              <a:buNone/>
            </a:pPr>
            <a:r>
              <a:rPr lang="nl-BE" b="1" dirty="0"/>
              <a:t>Toetsingsgrootheid en </a:t>
            </a:r>
            <a:r>
              <a:rPr lang="nl-BE" b="1" i="1" dirty="0"/>
              <a:t>p</a:t>
            </a:r>
            <a:r>
              <a:rPr lang="nl-BE" b="1" dirty="0"/>
              <a:t>-waarde berekenen</a:t>
            </a:r>
          </a:p>
          <a:p>
            <a:r>
              <a:rPr lang="nl-BE" dirty="0"/>
              <a:t>Vroeger handmatig</a:t>
            </a:r>
          </a:p>
          <a:p>
            <a:pPr lvl="1"/>
            <a:r>
              <a:rPr lang="nl-BE" dirty="0"/>
              <a:t>Nu: SPSS berekent toetsingsgrootheid en </a:t>
            </a:r>
            <a:r>
              <a:rPr lang="nl-BE" i="1" dirty="0"/>
              <a:t>p</a:t>
            </a:r>
            <a:r>
              <a:rPr lang="nl-BE" dirty="0"/>
              <a:t>-waarde voor jou!</a:t>
            </a:r>
          </a:p>
          <a:p>
            <a:pPr lvl="1"/>
            <a:r>
              <a:rPr lang="nl-BE" b="1" dirty="0"/>
              <a:t>Maar: </a:t>
            </a:r>
            <a:r>
              <a:rPr lang="nl-BE" b="1" dirty="0" err="1"/>
              <a:t>garbage</a:t>
            </a:r>
            <a:r>
              <a:rPr lang="nl-BE" b="1" dirty="0"/>
              <a:t> in, </a:t>
            </a:r>
            <a:r>
              <a:rPr lang="nl-BE" b="1" dirty="0" err="1"/>
              <a:t>garbage</a:t>
            </a:r>
            <a:r>
              <a:rPr lang="nl-BE" b="1" dirty="0"/>
              <a:t> out</a:t>
            </a:r>
          </a:p>
          <a:p>
            <a:pPr lvl="2"/>
            <a:r>
              <a:rPr lang="nl-BE" dirty="0"/>
              <a:t>Jij blijft verantwoordelijk voor goede interpretatie van resultaten!</a:t>
            </a:r>
          </a:p>
          <a:p>
            <a:pPr lvl="2"/>
            <a:r>
              <a:rPr lang="nl-BE" dirty="0"/>
              <a:t>Alle voorgaande stappen moeten oké zijn!</a:t>
            </a:r>
          </a:p>
          <a:p>
            <a:pPr lvl="2"/>
            <a:endParaRPr lang="nl-BE" dirty="0"/>
          </a:p>
          <a:p>
            <a:r>
              <a:rPr lang="nl-BE" dirty="0"/>
              <a:t>Laat SPSS ook </a:t>
            </a:r>
            <a:r>
              <a:rPr lang="nl-BE" b="1" dirty="0"/>
              <a:t>maat van effectgrootte </a:t>
            </a:r>
            <a:r>
              <a:rPr lang="nl-BE" dirty="0"/>
              <a:t>berekenen</a:t>
            </a:r>
            <a:endParaRPr lang="nl-BE" b="1" dirty="0"/>
          </a:p>
          <a:p>
            <a:pPr lvl="1"/>
            <a:r>
              <a:rPr lang="nl-BE" dirty="0"/>
              <a:t>Is gevonden significant verschil/verband/invloed van enige betekenis of niet?</a:t>
            </a:r>
          </a:p>
        </p:txBody>
      </p:sp>
      <p:sp>
        <p:nvSpPr>
          <p:cNvPr id="4" name="Tijdelijke aanduiding voor dianummer 3">
            <a:extLst>
              <a:ext uri="{FF2B5EF4-FFF2-40B4-BE49-F238E27FC236}">
                <a16:creationId xmlns:a16="http://schemas.microsoft.com/office/drawing/2014/main" id="{B1B29643-22E2-4DE6-8CB0-572EF0F4440A}"/>
              </a:ext>
            </a:extLst>
          </p:cNvPr>
          <p:cNvSpPr>
            <a:spLocks noGrp="1"/>
          </p:cNvSpPr>
          <p:nvPr>
            <p:ph type="sldNum" sz="quarter" idx="12"/>
          </p:nvPr>
        </p:nvSpPr>
        <p:spPr/>
        <p:txBody>
          <a:bodyPr/>
          <a:lstStyle/>
          <a:p>
            <a:fld id="{7AE184E0-0BD4-4705-A12B-9B71DDE63301}" type="slidenum">
              <a:rPr lang="en-GB" noProof="0" smtClean="0"/>
              <a:t>51</a:t>
            </a:fld>
            <a:endParaRPr lang="en-GB" noProof="0" dirty="0"/>
          </a:p>
        </p:txBody>
      </p:sp>
      <p:sp>
        <p:nvSpPr>
          <p:cNvPr id="5" name="Tijdelijke aanduiding voor inhoud 4">
            <a:extLst>
              <a:ext uri="{FF2B5EF4-FFF2-40B4-BE49-F238E27FC236}">
                <a16:creationId xmlns:a16="http://schemas.microsoft.com/office/drawing/2014/main" id="{99B8D06C-328A-453E-822C-9B68F33C5880}"/>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86091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22A5B-DC8C-49BC-963D-B39DE031546E}"/>
              </a:ext>
            </a:extLst>
          </p:cNvPr>
          <p:cNvSpPr>
            <a:spLocks noGrp="1"/>
          </p:cNvSpPr>
          <p:nvPr>
            <p:ph type="title"/>
          </p:nvPr>
        </p:nvSpPr>
        <p:spPr/>
        <p:txBody>
          <a:bodyPr/>
          <a:lstStyle/>
          <a:p>
            <a:r>
              <a:rPr lang="nl-BE" dirty="0">
                <a:solidFill>
                  <a:srgbClr val="5D9CC7"/>
                </a:solidFill>
              </a:rPr>
              <a:t>De zes-stappen-procedure bij </a:t>
            </a:r>
            <a:r>
              <a:rPr lang="nl-BE" dirty="0" err="1">
                <a:solidFill>
                  <a:srgbClr val="5D9CC7"/>
                </a:solidFill>
              </a:rPr>
              <a:t>inferentiële</a:t>
            </a:r>
            <a:r>
              <a:rPr lang="nl-BE" dirty="0">
                <a:solidFill>
                  <a:srgbClr val="5D9CC7"/>
                </a:solidFill>
              </a:rPr>
              <a:t> statistiek</a:t>
            </a:r>
          </a:p>
        </p:txBody>
      </p:sp>
      <p:sp>
        <p:nvSpPr>
          <p:cNvPr id="3" name="Tijdelijke aanduiding voor inhoud 2">
            <a:extLst>
              <a:ext uri="{FF2B5EF4-FFF2-40B4-BE49-F238E27FC236}">
                <a16:creationId xmlns:a16="http://schemas.microsoft.com/office/drawing/2014/main" id="{46F8B0F8-2FD6-4F11-BB59-EB7A4FBCF82B}"/>
              </a:ext>
            </a:extLst>
          </p:cNvPr>
          <p:cNvSpPr>
            <a:spLocks noGrp="1"/>
          </p:cNvSpPr>
          <p:nvPr>
            <p:ph idx="1"/>
          </p:nvPr>
        </p:nvSpPr>
        <p:spPr/>
        <p:txBody>
          <a:bodyPr/>
          <a:lstStyle/>
          <a:p>
            <a:pPr marL="86400" indent="0">
              <a:buNone/>
            </a:pPr>
            <a:r>
              <a:rPr lang="nl-BE" b="1" dirty="0"/>
              <a:t>Oefening significantieniveau en p-waarde interpreteren</a:t>
            </a:r>
          </a:p>
          <a:p>
            <a:pPr marL="86400" indent="0">
              <a:buNone/>
            </a:pPr>
            <a:endParaRPr lang="nl-BE" b="1" dirty="0"/>
          </a:p>
          <a:p>
            <a:r>
              <a:rPr lang="nl-BE" b="1" dirty="0">
                <a:solidFill>
                  <a:srgbClr val="7030A0"/>
                </a:solidFill>
                <a:highlight>
                  <a:srgbClr val="FFFF00"/>
                </a:highlight>
              </a:rPr>
              <a:t>Uit onderzoek blijkt dat jongeren meer vaardig zijn om via het internet een ticket voor de bus te kopen dan ouderen, met </a:t>
            </a:r>
            <a:r>
              <a:rPr lang="nl-BE" b="1" i="1" dirty="0">
                <a:solidFill>
                  <a:srgbClr val="7030A0"/>
                </a:solidFill>
                <a:highlight>
                  <a:srgbClr val="FFFF00"/>
                </a:highlight>
              </a:rPr>
              <a:t>t</a:t>
            </a:r>
            <a:r>
              <a:rPr lang="nl-BE" b="1" dirty="0">
                <a:solidFill>
                  <a:srgbClr val="7030A0"/>
                </a:solidFill>
                <a:highlight>
                  <a:srgbClr val="FFFF00"/>
                </a:highlight>
              </a:rPr>
              <a:t> = -2.07, </a:t>
            </a:r>
            <a:r>
              <a:rPr lang="nl-BE" b="1" i="1" dirty="0">
                <a:solidFill>
                  <a:srgbClr val="7030A0"/>
                </a:solidFill>
                <a:highlight>
                  <a:srgbClr val="FFFF00"/>
                </a:highlight>
              </a:rPr>
              <a:t>p</a:t>
            </a:r>
            <a:r>
              <a:rPr lang="nl-BE" b="1" dirty="0">
                <a:solidFill>
                  <a:srgbClr val="7030A0"/>
                </a:solidFill>
                <a:highlight>
                  <a:srgbClr val="FFFF00"/>
                </a:highlight>
              </a:rPr>
              <a:t> = .045</a:t>
            </a:r>
          </a:p>
          <a:p>
            <a:endParaRPr lang="nl-BE" b="1" dirty="0"/>
          </a:p>
          <a:p>
            <a:r>
              <a:rPr lang="nl-BE" b="1" dirty="0"/>
              <a:t>Maak een keuze uit volgende vier antwoordmogelijkheden</a:t>
            </a:r>
            <a:endParaRPr lang="nl-BE" dirty="0"/>
          </a:p>
          <a:p>
            <a:pPr marL="720000" lvl="1" indent="0">
              <a:buNone/>
            </a:pPr>
            <a:r>
              <a:rPr lang="nl-BE" dirty="0"/>
              <a:t>(A) Het verschil is niet significant </a:t>
            </a:r>
          </a:p>
          <a:p>
            <a:pPr marL="720000" lvl="1" indent="0">
              <a:buNone/>
            </a:pPr>
            <a:r>
              <a:rPr lang="nl-BE" dirty="0"/>
              <a:t>(B) Het verschil is significant, met </a:t>
            </a:r>
            <a:r>
              <a:rPr lang="nl-BE" i="1" dirty="0"/>
              <a:t>p</a:t>
            </a:r>
            <a:r>
              <a:rPr lang="nl-BE" dirty="0"/>
              <a:t> &lt; .05</a:t>
            </a:r>
          </a:p>
          <a:p>
            <a:pPr marL="720000" lvl="1" indent="0">
              <a:buNone/>
            </a:pPr>
            <a:r>
              <a:rPr lang="nl-BE" dirty="0"/>
              <a:t>(C) Het verschil is significant, met </a:t>
            </a:r>
            <a:r>
              <a:rPr lang="nl-BE" i="1" dirty="0"/>
              <a:t>p</a:t>
            </a:r>
            <a:r>
              <a:rPr lang="nl-BE" dirty="0"/>
              <a:t> &lt; .01</a:t>
            </a:r>
          </a:p>
          <a:p>
            <a:pPr marL="720000" lvl="1" indent="0">
              <a:buNone/>
            </a:pPr>
            <a:r>
              <a:rPr lang="nl-BE" dirty="0"/>
              <a:t>(D) Het verschil is significant, met </a:t>
            </a:r>
            <a:r>
              <a:rPr lang="nl-BE" i="1" dirty="0"/>
              <a:t>p </a:t>
            </a:r>
            <a:r>
              <a:rPr lang="nl-BE" dirty="0"/>
              <a:t>&lt; .001</a:t>
            </a:r>
          </a:p>
          <a:p>
            <a:endParaRPr lang="nl-BE" b="1" dirty="0"/>
          </a:p>
        </p:txBody>
      </p:sp>
      <p:sp>
        <p:nvSpPr>
          <p:cNvPr id="4" name="Tijdelijke aanduiding voor dianummer 3">
            <a:extLst>
              <a:ext uri="{FF2B5EF4-FFF2-40B4-BE49-F238E27FC236}">
                <a16:creationId xmlns:a16="http://schemas.microsoft.com/office/drawing/2014/main" id="{75601CDE-980B-47A7-AA0C-CE98F8225D21}"/>
              </a:ext>
            </a:extLst>
          </p:cNvPr>
          <p:cNvSpPr>
            <a:spLocks noGrp="1"/>
          </p:cNvSpPr>
          <p:nvPr>
            <p:ph type="sldNum" sz="quarter" idx="12"/>
          </p:nvPr>
        </p:nvSpPr>
        <p:spPr/>
        <p:txBody>
          <a:bodyPr/>
          <a:lstStyle/>
          <a:p>
            <a:fld id="{7AE184E0-0BD4-4705-A12B-9B71DDE63301}" type="slidenum">
              <a:rPr lang="en-GB" noProof="0" smtClean="0"/>
              <a:t>52</a:t>
            </a:fld>
            <a:endParaRPr lang="en-GB" noProof="0" dirty="0"/>
          </a:p>
        </p:txBody>
      </p:sp>
      <p:sp>
        <p:nvSpPr>
          <p:cNvPr id="5" name="Tijdelijke aanduiding voor inhoud 4">
            <a:extLst>
              <a:ext uri="{FF2B5EF4-FFF2-40B4-BE49-F238E27FC236}">
                <a16:creationId xmlns:a16="http://schemas.microsoft.com/office/drawing/2014/main" id="{6064FBD1-E624-4AAD-A402-7AB36082C293}"/>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42367708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22A5B-DC8C-49BC-963D-B39DE031546E}"/>
              </a:ext>
            </a:extLst>
          </p:cNvPr>
          <p:cNvSpPr>
            <a:spLocks noGrp="1"/>
          </p:cNvSpPr>
          <p:nvPr>
            <p:ph type="title"/>
          </p:nvPr>
        </p:nvSpPr>
        <p:spPr>
          <a:solidFill>
            <a:srgbClr val="80C0E0"/>
          </a:solidFill>
        </p:spPr>
        <p:txBody>
          <a:bodyPr/>
          <a:lstStyle/>
          <a:p>
            <a:r>
              <a:rPr lang="nl-BE" dirty="0"/>
              <a:t>De zes-stappen-procedure bij </a:t>
            </a:r>
            <a:r>
              <a:rPr lang="nl-BE" dirty="0" err="1"/>
              <a:t>inferentiële</a:t>
            </a:r>
            <a:r>
              <a:rPr lang="nl-BE" dirty="0"/>
              <a:t> statistiek</a:t>
            </a:r>
          </a:p>
        </p:txBody>
      </p:sp>
      <p:sp>
        <p:nvSpPr>
          <p:cNvPr id="3" name="Tijdelijke aanduiding voor inhoud 2">
            <a:extLst>
              <a:ext uri="{FF2B5EF4-FFF2-40B4-BE49-F238E27FC236}">
                <a16:creationId xmlns:a16="http://schemas.microsoft.com/office/drawing/2014/main" id="{46F8B0F8-2FD6-4F11-BB59-EB7A4FBCF82B}"/>
              </a:ext>
            </a:extLst>
          </p:cNvPr>
          <p:cNvSpPr>
            <a:spLocks noGrp="1"/>
          </p:cNvSpPr>
          <p:nvPr>
            <p:ph idx="1"/>
          </p:nvPr>
        </p:nvSpPr>
        <p:spPr/>
        <p:txBody>
          <a:bodyPr/>
          <a:lstStyle/>
          <a:p>
            <a:pPr marL="86400" indent="0">
              <a:buNone/>
            </a:pPr>
            <a:r>
              <a:rPr lang="nl-BE" b="1" dirty="0"/>
              <a:t>Oefening significantieniveau en p-waarde interpreteren</a:t>
            </a:r>
          </a:p>
          <a:p>
            <a:pPr marL="86400" indent="0">
              <a:buNone/>
            </a:pPr>
            <a:endParaRPr lang="nl-BE" b="1" dirty="0"/>
          </a:p>
          <a:p>
            <a:r>
              <a:rPr lang="nl-BE" b="1" dirty="0">
                <a:solidFill>
                  <a:srgbClr val="7030A0"/>
                </a:solidFill>
                <a:highlight>
                  <a:srgbClr val="FFFF00"/>
                </a:highlight>
              </a:rPr>
              <a:t>Uit onderzoek blijkt dat jongeren meer vaardig zijn om via het internet een ticket voor de bus te kopen dan ouderen, met </a:t>
            </a:r>
            <a:r>
              <a:rPr lang="nl-BE" b="1" i="1" dirty="0">
                <a:solidFill>
                  <a:srgbClr val="7030A0"/>
                </a:solidFill>
                <a:highlight>
                  <a:srgbClr val="FFFF00"/>
                </a:highlight>
              </a:rPr>
              <a:t>t</a:t>
            </a:r>
            <a:r>
              <a:rPr lang="nl-BE" b="1" dirty="0">
                <a:solidFill>
                  <a:srgbClr val="7030A0"/>
                </a:solidFill>
                <a:highlight>
                  <a:srgbClr val="FFFF00"/>
                </a:highlight>
              </a:rPr>
              <a:t> = -2.07, </a:t>
            </a:r>
            <a:r>
              <a:rPr lang="nl-BE" b="1" i="1" dirty="0">
                <a:solidFill>
                  <a:srgbClr val="7030A0"/>
                </a:solidFill>
                <a:highlight>
                  <a:srgbClr val="FFFF00"/>
                </a:highlight>
              </a:rPr>
              <a:t>p</a:t>
            </a:r>
            <a:r>
              <a:rPr lang="nl-BE" b="1" dirty="0">
                <a:solidFill>
                  <a:srgbClr val="7030A0"/>
                </a:solidFill>
                <a:highlight>
                  <a:srgbClr val="FFFF00"/>
                </a:highlight>
              </a:rPr>
              <a:t> = .045</a:t>
            </a:r>
          </a:p>
          <a:p>
            <a:endParaRPr lang="nl-BE" b="1" dirty="0"/>
          </a:p>
          <a:p>
            <a:r>
              <a:rPr lang="nl-BE" b="1" dirty="0"/>
              <a:t>Maak een keuze uit volgende vier antwoordmogelijkheden</a:t>
            </a:r>
            <a:endParaRPr lang="nl-BE" dirty="0"/>
          </a:p>
          <a:p>
            <a:pPr marL="720000" lvl="1" indent="0">
              <a:buNone/>
            </a:pPr>
            <a:r>
              <a:rPr lang="nl-BE" dirty="0"/>
              <a:t>(A) Het verschil is niet significant </a:t>
            </a:r>
          </a:p>
          <a:p>
            <a:pPr marL="720000" lvl="1" indent="0">
              <a:buNone/>
            </a:pPr>
            <a:r>
              <a:rPr lang="nl-BE" dirty="0">
                <a:highlight>
                  <a:srgbClr val="80C0E0"/>
                </a:highlight>
              </a:rPr>
              <a:t>(B) Het verschil is significant, met </a:t>
            </a:r>
            <a:r>
              <a:rPr lang="nl-BE" i="1" dirty="0">
                <a:highlight>
                  <a:srgbClr val="80C0E0"/>
                </a:highlight>
              </a:rPr>
              <a:t>p</a:t>
            </a:r>
            <a:r>
              <a:rPr lang="nl-BE" dirty="0">
                <a:highlight>
                  <a:srgbClr val="80C0E0"/>
                </a:highlight>
              </a:rPr>
              <a:t> &lt; .05</a:t>
            </a:r>
          </a:p>
          <a:p>
            <a:pPr marL="720000" lvl="1" indent="0">
              <a:buNone/>
            </a:pPr>
            <a:r>
              <a:rPr lang="nl-BE" dirty="0"/>
              <a:t>(C) Het verschil is significant, met </a:t>
            </a:r>
            <a:r>
              <a:rPr lang="nl-BE" i="1" dirty="0"/>
              <a:t>p</a:t>
            </a:r>
            <a:r>
              <a:rPr lang="nl-BE" dirty="0"/>
              <a:t> &lt; .01</a:t>
            </a:r>
          </a:p>
          <a:p>
            <a:pPr marL="720000" lvl="1" indent="0">
              <a:buNone/>
            </a:pPr>
            <a:r>
              <a:rPr lang="nl-BE" dirty="0"/>
              <a:t>(D) Het verschil is significant, met</a:t>
            </a:r>
            <a:r>
              <a:rPr lang="nl-BE" i="1" dirty="0"/>
              <a:t> p </a:t>
            </a:r>
            <a:r>
              <a:rPr lang="nl-BE" dirty="0"/>
              <a:t>&lt; .001</a:t>
            </a:r>
          </a:p>
          <a:p>
            <a:endParaRPr lang="nl-BE" b="1" dirty="0"/>
          </a:p>
        </p:txBody>
      </p:sp>
      <p:sp>
        <p:nvSpPr>
          <p:cNvPr id="4" name="Tijdelijke aanduiding voor dianummer 3">
            <a:extLst>
              <a:ext uri="{FF2B5EF4-FFF2-40B4-BE49-F238E27FC236}">
                <a16:creationId xmlns:a16="http://schemas.microsoft.com/office/drawing/2014/main" id="{75601CDE-980B-47A7-AA0C-CE98F8225D21}"/>
              </a:ext>
            </a:extLst>
          </p:cNvPr>
          <p:cNvSpPr>
            <a:spLocks noGrp="1"/>
          </p:cNvSpPr>
          <p:nvPr>
            <p:ph type="sldNum" sz="quarter" idx="12"/>
          </p:nvPr>
        </p:nvSpPr>
        <p:spPr/>
        <p:txBody>
          <a:bodyPr/>
          <a:lstStyle/>
          <a:p>
            <a:fld id="{7AE184E0-0BD4-4705-A12B-9B71DDE63301}" type="slidenum">
              <a:rPr lang="en-GB" noProof="0" smtClean="0"/>
              <a:t>53</a:t>
            </a:fld>
            <a:endParaRPr lang="en-GB" noProof="0" dirty="0"/>
          </a:p>
        </p:txBody>
      </p:sp>
      <p:sp>
        <p:nvSpPr>
          <p:cNvPr id="5" name="Tijdelijke aanduiding voor inhoud 4">
            <a:extLst>
              <a:ext uri="{FF2B5EF4-FFF2-40B4-BE49-F238E27FC236}">
                <a16:creationId xmlns:a16="http://schemas.microsoft.com/office/drawing/2014/main" id="{6064FBD1-E624-4AAD-A402-7AB36082C293}"/>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4171398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22A5B-DC8C-49BC-963D-B39DE031546E}"/>
              </a:ext>
            </a:extLst>
          </p:cNvPr>
          <p:cNvSpPr>
            <a:spLocks noGrp="1"/>
          </p:cNvSpPr>
          <p:nvPr>
            <p:ph type="title"/>
          </p:nvPr>
        </p:nvSpPr>
        <p:spPr>
          <a:noFill/>
        </p:spPr>
        <p:txBody>
          <a:bodyPr/>
          <a:lstStyle/>
          <a:p>
            <a:r>
              <a:rPr lang="nl-BE" dirty="0">
                <a:solidFill>
                  <a:srgbClr val="5D9CC7"/>
                </a:solidFill>
              </a:rPr>
              <a:t>De zes-stappen-procedure bij </a:t>
            </a:r>
            <a:r>
              <a:rPr lang="nl-BE" dirty="0" err="1">
                <a:solidFill>
                  <a:srgbClr val="5D9CC7"/>
                </a:solidFill>
              </a:rPr>
              <a:t>inferentiële</a:t>
            </a:r>
            <a:r>
              <a:rPr lang="nl-BE" dirty="0">
                <a:solidFill>
                  <a:srgbClr val="5D9CC7"/>
                </a:solidFill>
              </a:rPr>
              <a:t> statistiek</a:t>
            </a:r>
          </a:p>
        </p:txBody>
      </p:sp>
      <p:sp>
        <p:nvSpPr>
          <p:cNvPr id="3" name="Tijdelijke aanduiding voor inhoud 2">
            <a:extLst>
              <a:ext uri="{FF2B5EF4-FFF2-40B4-BE49-F238E27FC236}">
                <a16:creationId xmlns:a16="http://schemas.microsoft.com/office/drawing/2014/main" id="{46F8B0F8-2FD6-4F11-BB59-EB7A4FBCF82B}"/>
              </a:ext>
            </a:extLst>
          </p:cNvPr>
          <p:cNvSpPr>
            <a:spLocks noGrp="1"/>
          </p:cNvSpPr>
          <p:nvPr>
            <p:ph idx="1"/>
          </p:nvPr>
        </p:nvSpPr>
        <p:spPr/>
        <p:txBody>
          <a:bodyPr/>
          <a:lstStyle/>
          <a:p>
            <a:pPr marL="86400" indent="0">
              <a:buNone/>
            </a:pPr>
            <a:r>
              <a:rPr lang="nl-BE" b="1" dirty="0"/>
              <a:t>Oefening significantieniveau en p-waarde interpreteren</a:t>
            </a:r>
          </a:p>
          <a:p>
            <a:pPr marL="86400" indent="0">
              <a:buNone/>
            </a:pPr>
            <a:endParaRPr lang="nl-BE" b="1" dirty="0"/>
          </a:p>
          <a:p>
            <a:r>
              <a:rPr lang="nl-BE" b="1" dirty="0">
                <a:solidFill>
                  <a:srgbClr val="7030A0"/>
                </a:solidFill>
                <a:highlight>
                  <a:srgbClr val="FFFF00"/>
                </a:highlight>
              </a:rPr>
              <a:t>Uit onderzoek blijkt dat jongeren meer vaardig zijn om via het internet een ticket voor de bus te kopen dan ouderen, met </a:t>
            </a:r>
            <a:r>
              <a:rPr lang="nl-BE" b="1" i="1" dirty="0">
                <a:solidFill>
                  <a:srgbClr val="7030A0"/>
                </a:solidFill>
                <a:highlight>
                  <a:srgbClr val="FFFF00"/>
                </a:highlight>
              </a:rPr>
              <a:t>t</a:t>
            </a:r>
            <a:r>
              <a:rPr lang="nl-BE" b="1" dirty="0">
                <a:solidFill>
                  <a:srgbClr val="7030A0"/>
                </a:solidFill>
                <a:highlight>
                  <a:srgbClr val="FFFF00"/>
                </a:highlight>
              </a:rPr>
              <a:t> = -2.09, </a:t>
            </a:r>
            <a:r>
              <a:rPr lang="nl-BE" b="1" i="1" dirty="0">
                <a:solidFill>
                  <a:srgbClr val="7030A0"/>
                </a:solidFill>
                <a:highlight>
                  <a:srgbClr val="FFFF00"/>
                </a:highlight>
              </a:rPr>
              <a:t>p</a:t>
            </a:r>
            <a:r>
              <a:rPr lang="nl-BE" b="1" dirty="0">
                <a:solidFill>
                  <a:srgbClr val="7030A0"/>
                </a:solidFill>
                <a:highlight>
                  <a:srgbClr val="FFFF00"/>
                </a:highlight>
              </a:rPr>
              <a:t> = .003</a:t>
            </a:r>
          </a:p>
          <a:p>
            <a:endParaRPr lang="nl-BE" b="1" dirty="0"/>
          </a:p>
          <a:p>
            <a:r>
              <a:rPr lang="nl-BE" b="1" dirty="0"/>
              <a:t>Maak een keuze uit volgende vier antwoordmogelijkheden</a:t>
            </a:r>
            <a:endParaRPr lang="nl-BE" dirty="0"/>
          </a:p>
          <a:p>
            <a:pPr marL="720000" lvl="1" indent="0">
              <a:buNone/>
            </a:pPr>
            <a:r>
              <a:rPr lang="nl-BE" dirty="0"/>
              <a:t>(A) Het verschil is niet significant </a:t>
            </a:r>
          </a:p>
          <a:p>
            <a:pPr marL="720000" lvl="1" indent="0">
              <a:buNone/>
            </a:pPr>
            <a:r>
              <a:rPr lang="nl-BE" dirty="0"/>
              <a:t>(B) Het verschil is significant, met </a:t>
            </a:r>
            <a:r>
              <a:rPr lang="nl-BE" i="1" dirty="0"/>
              <a:t>p</a:t>
            </a:r>
            <a:r>
              <a:rPr lang="nl-BE" dirty="0"/>
              <a:t> &lt; .05</a:t>
            </a:r>
          </a:p>
          <a:p>
            <a:pPr marL="720000" lvl="1" indent="0">
              <a:buNone/>
            </a:pPr>
            <a:r>
              <a:rPr lang="nl-BE" dirty="0"/>
              <a:t>(C) Het verschil is significant, met</a:t>
            </a:r>
            <a:r>
              <a:rPr lang="nl-BE" i="1" dirty="0"/>
              <a:t> p </a:t>
            </a:r>
            <a:r>
              <a:rPr lang="nl-BE" dirty="0"/>
              <a:t>&lt; .01</a:t>
            </a:r>
          </a:p>
          <a:p>
            <a:pPr marL="720000" lvl="1" indent="0">
              <a:buNone/>
            </a:pPr>
            <a:r>
              <a:rPr lang="nl-BE" dirty="0"/>
              <a:t>(D) Het verschil is significant, met </a:t>
            </a:r>
            <a:r>
              <a:rPr lang="nl-BE" i="1" dirty="0"/>
              <a:t>p</a:t>
            </a:r>
            <a:r>
              <a:rPr lang="nl-BE" dirty="0"/>
              <a:t> &lt; .001</a:t>
            </a:r>
          </a:p>
          <a:p>
            <a:endParaRPr lang="nl-BE" b="1" dirty="0"/>
          </a:p>
        </p:txBody>
      </p:sp>
      <p:sp>
        <p:nvSpPr>
          <p:cNvPr id="4" name="Tijdelijke aanduiding voor dianummer 3">
            <a:extLst>
              <a:ext uri="{FF2B5EF4-FFF2-40B4-BE49-F238E27FC236}">
                <a16:creationId xmlns:a16="http://schemas.microsoft.com/office/drawing/2014/main" id="{75601CDE-980B-47A7-AA0C-CE98F8225D21}"/>
              </a:ext>
            </a:extLst>
          </p:cNvPr>
          <p:cNvSpPr>
            <a:spLocks noGrp="1"/>
          </p:cNvSpPr>
          <p:nvPr>
            <p:ph type="sldNum" sz="quarter" idx="12"/>
          </p:nvPr>
        </p:nvSpPr>
        <p:spPr/>
        <p:txBody>
          <a:bodyPr/>
          <a:lstStyle/>
          <a:p>
            <a:fld id="{7AE184E0-0BD4-4705-A12B-9B71DDE63301}" type="slidenum">
              <a:rPr lang="en-GB" noProof="0" smtClean="0"/>
              <a:t>54</a:t>
            </a:fld>
            <a:endParaRPr lang="en-GB" noProof="0" dirty="0"/>
          </a:p>
        </p:txBody>
      </p:sp>
      <p:sp>
        <p:nvSpPr>
          <p:cNvPr id="5" name="Tijdelijke aanduiding voor inhoud 4">
            <a:extLst>
              <a:ext uri="{FF2B5EF4-FFF2-40B4-BE49-F238E27FC236}">
                <a16:creationId xmlns:a16="http://schemas.microsoft.com/office/drawing/2014/main" id="{6064FBD1-E624-4AAD-A402-7AB36082C293}"/>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11296804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22A5B-DC8C-49BC-963D-B39DE031546E}"/>
              </a:ext>
            </a:extLst>
          </p:cNvPr>
          <p:cNvSpPr>
            <a:spLocks noGrp="1"/>
          </p:cNvSpPr>
          <p:nvPr>
            <p:ph type="title"/>
          </p:nvPr>
        </p:nvSpPr>
        <p:spPr>
          <a:solidFill>
            <a:srgbClr val="80C0E0"/>
          </a:solidFill>
        </p:spPr>
        <p:txBody>
          <a:bodyPr/>
          <a:lstStyle/>
          <a:p>
            <a:r>
              <a:rPr lang="nl-BE" dirty="0"/>
              <a:t>De zes-stappen-procedure bij </a:t>
            </a:r>
            <a:r>
              <a:rPr lang="nl-BE" dirty="0" err="1"/>
              <a:t>inferentiële</a:t>
            </a:r>
            <a:r>
              <a:rPr lang="nl-BE" dirty="0"/>
              <a:t> statistiek</a:t>
            </a:r>
          </a:p>
        </p:txBody>
      </p:sp>
      <p:sp>
        <p:nvSpPr>
          <p:cNvPr id="3" name="Tijdelijke aanduiding voor inhoud 2">
            <a:extLst>
              <a:ext uri="{FF2B5EF4-FFF2-40B4-BE49-F238E27FC236}">
                <a16:creationId xmlns:a16="http://schemas.microsoft.com/office/drawing/2014/main" id="{46F8B0F8-2FD6-4F11-BB59-EB7A4FBCF82B}"/>
              </a:ext>
            </a:extLst>
          </p:cNvPr>
          <p:cNvSpPr>
            <a:spLocks noGrp="1"/>
          </p:cNvSpPr>
          <p:nvPr>
            <p:ph idx="1"/>
          </p:nvPr>
        </p:nvSpPr>
        <p:spPr/>
        <p:txBody>
          <a:bodyPr/>
          <a:lstStyle/>
          <a:p>
            <a:pPr marL="86400" indent="0">
              <a:buNone/>
            </a:pPr>
            <a:r>
              <a:rPr lang="nl-BE" b="1" dirty="0"/>
              <a:t>Oefening significantieniveau en p-waarde interpreteren</a:t>
            </a:r>
          </a:p>
          <a:p>
            <a:pPr marL="86400" indent="0">
              <a:buNone/>
            </a:pPr>
            <a:endParaRPr lang="nl-BE" b="1" dirty="0"/>
          </a:p>
          <a:p>
            <a:r>
              <a:rPr lang="nl-BE" dirty="0">
                <a:solidFill>
                  <a:srgbClr val="7030A0"/>
                </a:solidFill>
                <a:highlight>
                  <a:srgbClr val="FFFF00"/>
                </a:highlight>
              </a:rPr>
              <a:t>Uit onderzoek blijkt dat jongeren meer vaardig zijn om via het internet een ticket voor de bus te kopen dan ouderen, met </a:t>
            </a:r>
            <a:r>
              <a:rPr lang="nl-BE" i="1" dirty="0">
                <a:solidFill>
                  <a:srgbClr val="7030A0"/>
                </a:solidFill>
                <a:highlight>
                  <a:srgbClr val="FFFF00"/>
                </a:highlight>
              </a:rPr>
              <a:t>t</a:t>
            </a:r>
            <a:r>
              <a:rPr lang="nl-BE" dirty="0">
                <a:solidFill>
                  <a:srgbClr val="7030A0"/>
                </a:solidFill>
                <a:highlight>
                  <a:srgbClr val="FFFF00"/>
                </a:highlight>
              </a:rPr>
              <a:t> = -2.09, </a:t>
            </a:r>
            <a:r>
              <a:rPr lang="nl-BE" i="1" dirty="0">
                <a:solidFill>
                  <a:srgbClr val="7030A0"/>
                </a:solidFill>
                <a:highlight>
                  <a:srgbClr val="FFFF00"/>
                </a:highlight>
              </a:rPr>
              <a:t>p</a:t>
            </a:r>
            <a:r>
              <a:rPr lang="nl-BE" dirty="0">
                <a:solidFill>
                  <a:srgbClr val="7030A0"/>
                </a:solidFill>
                <a:highlight>
                  <a:srgbClr val="FFFF00"/>
                </a:highlight>
              </a:rPr>
              <a:t> = .003</a:t>
            </a:r>
          </a:p>
          <a:p>
            <a:endParaRPr lang="nl-BE" b="1" dirty="0"/>
          </a:p>
          <a:p>
            <a:r>
              <a:rPr lang="nl-BE" b="1" dirty="0"/>
              <a:t>Maak een keuze uit volgende vier antwoordmogelijkheden</a:t>
            </a:r>
            <a:endParaRPr lang="nl-BE" dirty="0"/>
          </a:p>
          <a:p>
            <a:pPr marL="720000" lvl="1" indent="0">
              <a:buNone/>
            </a:pPr>
            <a:r>
              <a:rPr lang="nl-BE" dirty="0"/>
              <a:t>(A) Het verschil is niet significant </a:t>
            </a:r>
          </a:p>
          <a:p>
            <a:pPr marL="720000" lvl="1" indent="0">
              <a:buNone/>
            </a:pPr>
            <a:r>
              <a:rPr lang="nl-BE" dirty="0"/>
              <a:t>(B) Het verschil is significant, met </a:t>
            </a:r>
            <a:r>
              <a:rPr lang="nl-BE" i="1" dirty="0"/>
              <a:t>p</a:t>
            </a:r>
            <a:r>
              <a:rPr lang="nl-BE" dirty="0"/>
              <a:t> &lt; .05</a:t>
            </a:r>
          </a:p>
          <a:p>
            <a:pPr marL="720000" lvl="1" indent="0">
              <a:buNone/>
            </a:pPr>
            <a:r>
              <a:rPr lang="nl-BE" dirty="0">
                <a:highlight>
                  <a:srgbClr val="80C0E0"/>
                </a:highlight>
              </a:rPr>
              <a:t>(C) Het verschil is significant, met </a:t>
            </a:r>
            <a:r>
              <a:rPr lang="nl-BE" i="1" dirty="0">
                <a:highlight>
                  <a:srgbClr val="80C0E0"/>
                </a:highlight>
              </a:rPr>
              <a:t>p</a:t>
            </a:r>
            <a:r>
              <a:rPr lang="nl-BE" dirty="0">
                <a:highlight>
                  <a:srgbClr val="80C0E0"/>
                </a:highlight>
              </a:rPr>
              <a:t> &lt; .01</a:t>
            </a:r>
          </a:p>
          <a:p>
            <a:pPr marL="720000" lvl="1" indent="0">
              <a:buNone/>
            </a:pPr>
            <a:r>
              <a:rPr lang="nl-BE" dirty="0"/>
              <a:t>(D) Het verschil is significant, met </a:t>
            </a:r>
            <a:r>
              <a:rPr lang="nl-BE" i="1" dirty="0"/>
              <a:t>p </a:t>
            </a:r>
            <a:r>
              <a:rPr lang="nl-BE" dirty="0"/>
              <a:t>&lt; .001</a:t>
            </a:r>
          </a:p>
          <a:p>
            <a:endParaRPr lang="nl-BE" b="1" dirty="0"/>
          </a:p>
        </p:txBody>
      </p:sp>
      <p:sp>
        <p:nvSpPr>
          <p:cNvPr id="4" name="Tijdelijke aanduiding voor dianummer 3">
            <a:extLst>
              <a:ext uri="{FF2B5EF4-FFF2-40B4-BE49-F238E27FC236}">
                <a16:creationId xmlns:a16="http://schemas.microsoft.com/office/drawing/2014/main" id="{75601CDE-980B-47A7-AA0C-CE98F8225D21}"/>
              </a:ext>
            </a:extLst>
          </p:cNvPr>
          <p:cNvSpPr>
            <a:spLocks noGrp="1"/>
          </p:cNvSpPr>
          <p:nvPr>
            <p:ph type="sldNum" sz="quarter" idx="12"/>
          </p:nvPr>
        </p:nvSpPr>
        <p:spPr/>
        <p:txBody>
          <a:bodyPr/>
          <a:lstStyle/>
          <a:p>
            <a:fld id="{7AE184E0-0BD4-4705-A12B-9B71DDE63301}" type="slidenum">
              <a:rPr lang="en-GB" noProof="0" smtClean="0"/>
              <a:t>55</a:t>
            </a:fld>
            <a:endParaRPr lang="en-GB" noProof="0" dirty="0"/>
          </a:p>
        </p:txBody>
      </p:sp>
      <p:sp>
        <p:nvSpPr>
          <p:cNvPr id="5" name="Tijdelijke aanduiding voor inhoud 4">
            <a:extLst>
              <a:ext uri="{FF2B5EF4-FFF2-40B4-BE49-F238E27FC236}">
                <a16:creationId xmlns:a16="http://schemas.microsoft.com/office/drawing/2014/main" id="{6064FBD1-E624-4AAD-A402-7AB36082C293}"/>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681338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8C45A2-5001-3CB5-97EA-6584DC3E36A4}"/>
              </a:ext>
            </a:extLst>
          </p:cNvPr>
          <p:cNvSpPr>
            <a:spLocks noGrp="1"/>
          </p:cNvSpPr>
          <p:nvPr>
            <p:ph type="title"/>
          </p:nvPr>
        </p:nvSpPr>
        <p:spPr/>
        <p:txBody>
          <a:bodyPr/>
          <a:lstStyle/>
          <a:p>
            <a:r>
              <a:rPr lang="nl-NL" dirty="0"/>
              <a:t>Voorbeeld examenvraag</a:t>
            </a:r>
          </a:p>
        </p:txBody>
      </p:sp>
      <p:sp>
        <p:nvSpPr>
          <p:cNvPr id="3" name="Tijdelijke aanduiding voor inhoud 2">
            <a:extLst>
              <a:ext uri="{FF2B5EF4-FFF2-40B4-BE49-F238E27FC236}">
                <a16:creationId xmlns:a16="http://schemas.microsoft.com/office/drawing/2014/main" id="{0901B889-EEB2-3018-F0C1-534B4A6905F2}"/>
              </a:ext>
            </a:extLst>
          </p:cNvPr>
          <p:cNvSpPr>
            <a:spLocks noGrp="1"/>
          </p:cNvSpPr>
          <p:nvPr>
            <p:ph idx="1"/>
          </p:nvPr>
        </p:nvSpPr>
        <p:spPr/>
        <p:txBody>
          <a:bodyPr/>
          <a:lstStyle/>
          <a:p>
            <a:r>
              <a:rPr lang="nl-NL" b="1" dirty="0"/>
              <a:t>Als de overschrijdingskans </a:t>
            </a:r>
            <a:r>
              <a:rPr lang="nl-NL" b="1" i="1" dirty="0"/>
              <a:t>p</a:t>
            </a:r>
            <a:r>
              <a:rPr lang="nl-NL" b="1" dirty="0"/>
              <a:t> groter is dan (of gelijk aan) het significantieniveau, dan verwerp je de H0 niet.</a:t>
            </a:r>
          </a:p>
          <a:p>
            <a:endParaRPr lang="nl-NL" dirty="0"/>
          </a:p>
          <a:p>
            <a:endParaRPr lang="nl-NL" dirty="0"/>
          </a:p>
          <a:p>
            <a:r>
              <a:rPr lang="nl-NL" dirty="0"/>
              <a:t>Deze uitspraak is FOUT.</a:t>
            </a:r>
          </a:p>
          <a:p>
            <a:endParaRPr lang="nl-NL" dirty="0"/>
          </a:p>
          <a:p>
            <a:r>
              <a:rPr lang="nl-NL" dirty="0"/>
              <a:t>Deze uitspraak is JUIST.</a:t>
            </a:r>
          </a:p>
        </p:txBody>
      </p:sp>
      <p:sp>
        <p:nvSpPr>
          <p:cNvPr id="4" name="Tijdelijke aanduiding voor dianummer 3">
            <a:extLst>
              <a:ext uri="{FF2B5EF4-FFF2-40B4-BE49-F238E27FC236}">
                <a16:creationId xmlns:a16="http://schemas.microsoft.com/office/drawing/2014/main" id="{1C817E43-4141-2103-D0B2-7890CA2E7ACF}"/>
              </a:ext>
            </a:extLst>
          </p:cNvPr>
          <p:cNvSpPr>
            <a:spLocks noGrp="1"/>
          </p:cNvSpPr>
          <p:nvPr>
            <p:ph type="sldNum" sz="quarter" idx="12"/>
          </p:nvPr>
        </p:nvSpPr>
        <p:spPr/>
        <p:txBody>
          <a:bodyPr/>
          <a:lstStyle/>
          <a:p>
            <a:fld id="{7AE184E0-0BD4-4705-A12B-9B71DDE63301}" type="slidenum">
              <a:rPr lang="en-GB" noProof="0" smtClean="0"/>
              <a:t>56</a:t>
            </a:fld>
            <a:endParaRPr lang="en-GB" noProof="0" dirty="0"/>
          </a:p>
        </p:txBody>
      </p:sp>
      <p:sp>
        <p:nvSpPr>
          <p:cNvPr id="5" name="Tijdelijke aanduiding voor inhoud 4">
            <a:extLst>
              <a:ext uri="{FF2B5EF4-FFF2-40B4-BE49-F238E27FC236}">
                <a16:creationId xmlns:a16="http://schemas.microsoft.com/office/drawing/2014/main" id="{F7664A3B-2572-8274-01B5-C297470D2B30}"/>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15713550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8C45A2-5001-3CB5-97EA-6584DC3E36A4}"/>
              </a:ext>
            </a:extLst>
          </p:cNvPr>
          <p:cNvSpPr>
            <a:spLocks noGrp="1"/>
          </p:cNvSpPr>
          <p:nvPr>
            <p:ph type="title"/>
          </p:nvPr>
        </p:nvSpPr>
        <p:spPr/>
        <p:txBody>
          <a:bodyPr/>
          <a:lstStyle/>
          <a:p>
            <a:r>
              <a:rPr lang="nl-NL" dirty="0"/>
              <a:t>Voorbeeld examenvraag</a:t>
            </a:r>
          </a:p>
        </p:txBody>
      </p:sp>
      <p:sp>
        <p:nvSpPr>
          <p:cNvPr id="3" name="Tijdelijke aanduiding voor inhoud 2">
            <a:extLst>
              <a:ext uri="{FF2B5EF4-FFF2-40B4-BE49-F238E27FC236}">
                <a16:creationId xmlns:a16="http://schemas.microsoft.com/office/drawing/2014/main" id="{0901B889-EEB2-3018-F0C1-534B4A6905F2}"/>
              </a:ext>
            </a:extLst>
          </p:cNvPr>
          <p:cNvSpPr>
            <a:spLocks noGrp="1"/>
          </p:cNvSpPr>
          <p:nvPr>
            <p:ph idx="1"/>
          </p:nvPr>
        </p:nvSpPr>
        <p:spPr/>
        <p:txBody>
          <a:bodyPr/>
          <a:lstStyle/>
          <a:p>
            <a:r>
              <a:rPr lang="nl-NL" b="1" dirty="0"/>
              <a:t>Als de overschrijdingskans p groter is dan (of gelijk aan) het significantieniveau, dan verwerp je de H0 niet.</a:t>
            </a:r>
          </a:p>
          <a:p>
            <a:endParaRPr lang="nl-NL" dirty="0"/>
          </a:p>
          <a:p>
            <a:endParaRPr lang="nl-NL" dirty="0"/>
          </a:p>
          <a:p>
            <a:r>
              <a:rPr lang="nl-NL" dirty="0"/>
              <a:t>Deze uitspraak is FOUT.</a:t>
            </a:r>
          </a:p>
          <a:p>
            <a:endParaRPr lang="nl-NL" dirty="0"/>
          </a:p>
          <a:p>
            <a:r>
              <a:rPr lang="nl-NL" dirty="0">
                <a:highlight>
                  <a:srgbClr val="FFFF00"/>
                </a:highlight>
              </a:rPr>
              <a:t>Deze uitspraak is JUIST.</a:t>
            </a:r>
          </a:p>
        </p:txBody>
      </p:sp>
      <p:sp>
        <p:nvSpPr>
          <p:cNvPr id="4" name="Tijdelijke aanduiding voor dianummer 3">
            <a:extLst>
              <a:ext uri="{FF2B5EF4-FFF2-40B4-BE49-F238E27FC236}">
                <a16:creationId xmlns:a16="http://schemas.microsoft.com/office/drawing/2014/main" id="{1C817E43-4141-2103-D0B2-7890CA2E7ACF}"/>
              </a:ext>
            </a:extLst>
          </p:cNvPr>
          <p:cNvSpPr>
            <a:spLocks noGrp="1"/>
          </p:cNvSpPr>
          <p:nvPr>
            <p:ph type="sldNum" sz="quarter" idx="12"/>
          </p:nvPr>
        </p:nvSpPr>
        <p:spPr/>
        <p:txBody>
          <a:bodyPr/>
          <a:lstStyle/>
          <a:p>
            <a:fld id="{7AE184E0-0BD4-4705-A12B-9B71DDE63301}" type="slidenum">
              <a:rPr lang="en-GB" noProof="0" smtClean="0"/>
              <a:t>57</a:t>
            </a:fld>
            <a:endParaRPr lang="en-GB" noProof="0" dirty="0"/>
          </a:p>
        </p:txBody>
      </p:sp>
      <p:sp>
        <p:nvSpPr>
          <p:cNvPr id="5" name="Tijdelijke aanduiding voor inhoud 4">
            <a:extLst>
              <a:ext uri="{FF2B5EF4-FFF2-40B4-BE49-F238E27FC236}">
                <a16:creationId xmlns:a16="http://schemas.microsoft.com/office/drawing/2014/main" id="{F7664A3B-2572-8274-01B5-C297470D2B30}"/>
              </a:ext>
            </a:extLst>
          </p:cNvPr>
          <p:cNvSpPr>
            <a:spLocks noGrp="1"/>
          </p:cNvSpPr>
          <p:nvPr>
            <p:ph idx="13"/>
          </p:nvPr>
        </p:nvSpPr>
        <p:spPr/>
        <p:txBody>
          <a:bodyPr/>
          <a:lstStyle/>
          <a:p>
            <a:endParaRPr lang="nl-NL"/>
          </a:p>
        </p:txBody>
      </p:sp>
    </p:spTree>
    <p:extLst>
      <p:ext uri="{BB962C8B-B14F-4D97-AF65-F5344CB8AC3E}">
        <p14:creationId xmlns:p14="http://schemas.microsoft.com/office/powerpoint/2010/main" val="3494393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8.1 Inleiding</a:t>
            </a:r>
          </a:p>
          <a:p>
            <a:pPr marL="86400" indent="0">
              <a:buNone/>
            </a:pPr>
            <a:r>
              <a:rPr lang="nl-BE" dirty="0">
                <a:solidFill>
                  <a:srgbClr val="002060"/>
                </a:solidFill>
              </a:rPr>
              <a:t>8.2 De zes-stappen-procedure bij </a:t>
            </a:r>
            <a:r>
              <a:rPr lang="nl-BE" dirty="0" err="1">
                <a:solidFill>
                  <a:srgbClr val="002060"/>
                </a:solidFill>
              </a:rPr>
              <a:t>inferentiële</a:t>
            </a:r>
            <a:r>
              <a:rPr lang="nl-BE" dirty="0">
                <a:solidFill>
                  <a:srgbClr val="002060"/>
                </a:solidFill>
              </a:rPr>
              <a:t> statistiek</a:t>
            </a:r>
          </a:p>
          <a:p>
            <a:pPr lvl="1"/>
            <a:r>
              <a:rPr lang="nl-BE" dirty="0">
                <a:solidFill>
                  <a:srgbClr val="5D9CC7"/>
                </a:solidFill>
              </a:rPr>
              <a:t>STAP 1: Kiezen van de juiste analysemethode</a:t>
            </a:r>
          </a:p>
          <a:p>
            <a:pPr lvl="1"/>
            <a:r>
              <a:rPr lang="nl-BE" dirty="0">
                <a:solidFill>
                  <a:srgbClr val="5D9CC7"/>
                </a:solidFill>
              </a:rPr>
              <a:t>STAP 2: Datacontrole</a:t>
            </a:r>
          </a:p>
          <a:p>
            <a:pPr lvl="1"/>
            <a:r>
              <a:rPr lang="nl-BE" dirty="0">
                <a:solidFill>
                  <a:srgbClr val="5D9CC7"/>
                </a:solidFill>
              </a:rPr>
              <a:t>STAP 3: Hypothesen formuleren</a:t>
            </a:r>
          </a:p>
          <a:p>
            <a:pPr lvl="1"/>
            <a:r>
              <a:rPr lang="nl-BE" dirty="0">
                <a:solidFill>
                  <a:srgbClr val="5D9CC7"/>
                </a:solidFill>
              </a:rPr>
              <a:t>STAP 4: Significantieniveau bepalen</a:t>
            </a:r>
          </a:p>
          <a:p>
            <a:pPr lvl="1"/>
            <a:r>
              <a:rPr lang="nl-BE" dirty="0">
                <a:solidFill>
                  <a:srgbClr val="5D9CC7"/>
                </a:solidFill>
              </a:rPr>
              <a:t>STAP 5: Toetsingsgrootheid en p-waarde berekenen</a:t>
            </a:r>
          </a:p>
          <a:p>
            <a:pPr lvl="1"/>
            <a:r>
              <a:rPr lang="nl-BE" b="1" dirty="0">
                <a:solidFill>
                  <a:srgbClr val="C00000"/>
                </a:solidFill>
              </a:rPr>
              <a:t>STAP 6: Conclusie en rapportering</a:t>
            </a:r>
          </a:p>
          <a:p>
            <a:pPr marL="86400" indent="0">
              <a:buNone/>
            </a:pPr>
            <a:r>
              <a:rPr lang="nl-BE" dirty="0">
                <a:solidFill>
                  <a:srgbClr val="5D9CC7"/>
                </a:solidFill>
              </a:rPr>
              <a:t>8.3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58</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426442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5F5BF3-4B97-484B-8653-37EFD22BF4C2}"/>
              </a:ext>
            </a:extLst>
          </p:cNvPr>
          <p:cNvSpPr>
            <a:spLocks noGrp="1"/>
          </p:cNvSpPr>
          <p:nvPr>
            <p:ph type="title"/>
          </p:nvPr>
        </p:nvSpPr>
        <p:spPr/>
        <p:txBody>
          <a:bodyPr/>
          <a:lstStyle/>
          <a:p>
            <a:r>
              <a:rPr lang="nl-BE" dirty="0"/>
              <a:t>Stap 6: Conclusie en rapportering</a:t>
            </a:r>
          </a:p>
        </p:txBody>
      </p:sp>
      <p:sp>
        <p:nvSpPr>
          <p:cNvPr id="3" name="Tijdelijke aanduiding voor inhoud 2">
            <a:extLst>
              <a:ext uri="{FF2B5EF4-FFF2-40B4-BE49-F238E27FC236}">
                <a16:creationId xmlns:a16="http://schemas.microsoft.com/office/drawing/2014/main" id="{6E311442-E79C-4D61-ACAE-F9A0A9EE2910}"/>
              </a:ext>
            </a:extLst>
          </p:cNvPr>
          <p:cNvSpPr>
            <a:spLocks noGrp="1"/>
          </p:cNvSpPr>
          <p:nvPr>
            <p:ph idx="1"/>
          </p:nvPr>
        </p:nvSpPr>
        <p:spPr/>
        <p:txBody>
          <a:bodyPr/>
          <a:lstStyle/>
          <a:p>
            <a:r>
              <a:rPr lang="nl-BE" dirty="0"/>
              <a:t>Resultaten kort en bondig </a:t>
            </a:r>
            <a:r>
              <a:rPr lang="nl-BE" b="1" u="sng" dirty="0"/>
              <a:t>volgens APA-normen </a:t>
            </a:r>
            <a:r>
              <a:rPr lang="nl-BE" dirty="0"/>
              <a:t>rapporteren</a:t>
            </a:r>
          </a:p>
          <a:p>
            <a:pPr lvl="1"/>
            <a:r>
              <a:rPr lang="nl-BE" dirty="0"/>
              <a:t>Voluit in tekst</a:t>
            </a:r>
          </a:p>
          <a:p>
            <a:pPr lvl="1"/>
            <a:r>
              <a:rPr lang="nl-BE" dirty="0"/>
              <a:t>Via tabel, figuur</a:t>
            </a:r>
          </a:p>
          <a:p>
            <a:pPr lvl="1"/>
            <a:endParaRPr lang="nl-BE" dirty="0"/>
          </a:p>
          <a:p>
            <a:r>
              <a:rPr lang="nl-BE" dirty="0"/>
              <a:t>Vorm en wat je moet rapporteren</a:t>
            </a:r>
          </a:p>
          <a:p>
            <a:pPr lvl="1"/>
            <a:r>
              <a:rPr lang="nl-BE" dirty="0"/>
              <a:t>Afhankelijk van analysetechniek</a:t>
            </a:r>
          </a:p>
          <a:p>
            <a:pPr lvl="1"/>
            <a:r>
              <a:rPr lang="nl-BE" dirty="0"/>
              <a:t>Waar wil je nadruk op leggen?</a:t>
            </a:r>
          </a:p>
          <a:p>
            <a:pPr lvl="1"/>
            <a:endParaRPr lang="nl-BE" dirty="0"/>
          </a:p>
          <a:p>
            <a:r>
              <a:rPr lang="nl-BE" dirty="0"/>
              <a:t>Bv. Correlatieanalyse</a:t>
            </a:r>
          </a:p>
          <a:p>
            <a:pPr lvl="1"/>
            <a:r>
              <a:rPr lang="nl-BE" dirty="0"/>
              <a:t>Geef ook </a:t>
            </a:r>
            <a:r>
              <a:rPr lang="nl-BE" i="1" dirty="0"/>
              <a:t>M </a:t>
            </a:r>
            <a:r>
              <a:rPr lang="nl-BE" dirty="0"/>
              <a:t>en </a:t>
            </a:r>
            <a:r>
              <a:rPr lang="nl-BE" i="1" dirty="0"/>
              <a:t>SD</a:t>
            </a:r>
            <a:r>
              <a:rPr lang="nl-BE" dirty="0"/>
              <a:t> mee</a:t>
            </a:r>
            <a:endParaRPr lang="nl-BE" i="1" dirty="0"/>
          </a:p>
          <a:p>
            <a:pPr lvl="1"/>
            <a:r>
              <a:rPr lang="nl-BE" dirty="0"/>
              <a:t>Beter in tabel dan in tekstvorm, </a:t>
            </a:r>
            <a:br>
              <a:rPr lang="nl-BE" dirty="0"/>
            </a:br>
            <a:r>
              <a:rPr lang="nl-BE" dirty="0"/>
              <a:t>want veel info!</a:t>
            </a:r>
          </a:p>
        </p:txBody>
      </p:sp>
      <p:sp>
        <p:nvSpPr>
          <p:cNvPr id="4" name="Tijdelijke aanduiding voor dianummer 3">
            <a:extLst>
              <a:ext uri="{FF2B5EF4-FFF2-40B4-BE49-F238E27FC236}">
                <a16:creationId xmlns:a16="http://schemas.microsoft.com/office/drawing/2014/main" id="{18EC6F3D-16D6-4C32-9076-00DACA62F4E5}"/>
              </a:ext>
            </a:extLst>
          </p:cNvPr>
          <p:cNvSpPr>
            <a:spLocks noGrp="1"/>
          </p:cNvSpPr>
          <p:nvPr>
            <p:ph type="sldNum" sz="quarter" idx="12"/>
          </p:nvPr>
        </p:nvSpPr>
        <p:spPr/>
        <p:txBody>
          <a:bodyPr/>
          <a:lstStyle/>
          <a:p>
            <a:fld id="{7AE184E0-0BD4-4705-A12B-9B71DDE63301}" type="slidenum">
              <a:rPr lang="en-GB" noProof="0" smtClean="0"/>
              <a:t>59</a:t>
            </a:fld>
            <a:endParaRPr lang="en-GB" noProof="0" dirty="0"/>
          </a:p>
        </p:txBody>
      </p:sp>
      <p:sp>
        <p:nvSpPr>
          <p:cNvPr id="5" name="Tijdelijke aanduiding voor inhoud 4">
            <a:extLst>
              <a:ext uri="{FF2B5EF4-FFF2-40B4-BE49-F238E27FC236}">
                <a16:creationId xmlns:a16="http://schemas.microsoft.com/office/drawing/2014/main" id="{3AC22B0D-1450-4C6F-8E93-E0AF576FD99E}"/>
              </a:ext>
            </a:extLst>
          </p:cNvPr>
          <p:cNvSpPr>
            <a:spLocks noGrp="1"/>
          </p:cNvSpPr>
          <p:nvPr>
            <p:ph idx="13"/>
          </p:nvPr>
        </p:nvSpPr>
        <p:spPr/>
        <p:txBody>
          <a:bodyPr/>
          <a:lstStyle/>
          <a:p>
            <a:endParaRPr lang="nl-BE"/>
          </a:p>
        </p:txBody>
      </p:sp>
      <p:pic>
        <p:nvPicPr>
          <p:cNvPr id="6" name="Afbeelding 5">
            <a:extLst>
              <a:ext uri="{FF2B5EF4-FFF2-40B4-BE49-F238E27FC236}">
                <a16:creationId xmlns:a16="http://schemas.microsoft.com/office/drawing/2014/main" id="{B4C0B7D3-06AB-42B4-BC54-9D3573E1BBD1}"/>
              </a:ext>
            </a:extLst>
          </p:cNvPr>
          <p:cNvPicPr>
            <a:picLocks noChangeAspect="1"/>
          </p:cNvPicPr>
          <p:nvPr/>
        </p:nvPicPr>
        <p:blipFill>
          <a:blip r:embed="rId3"/>
          <a:stretch>
            <a:fillRect/>
          </a:stretch>
        </p:blipFill>
        <p:spPr>
          <a:xfrm>
            <a:off x="7741060" y="3921902"/>
            <a:ext cx="9444650" cy="4291871"/>
          </a:xfrm>
          <a:prstGeom prst="rect">
            <a:avLst/>
          </a:prstGeom>
        </p:spPr>
      </p:pic>
    </p:spTree>
    <p:extLst>
      <p:ext uri="{BB962C8B-B14F-4D97-AF65-F5344CB8AC3E}">
        <p14:creationId xmlns:p14="http://schemas.microsoft.com/office/powerpoint/2010/main" val="4218458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82A623-9B15-4BA3-A62F-843E19314BAF}"/>
              </a:ext>
            </a:extLst>
          </p:cNvPr>
          <p:cNvSpPr>
            <a:spLocks noGrp="1"/>
          </p:cNvSpPr>
          <p:nvPr>
            <p:ph type="title"/>
          </p:nvPr>
        </p:nvSpPr>
        <p:spPr>
          <a:xfrm>
            <a:off x="2060295" y="123499"/>
            <a:ext cx="14951312" cy="949564"/>
          </a:xfrm>
        </p:spPr>
        <p:txBody>
          <a:bodyPr/>
          <a:lstStyle/>
          <a:p>
            <a:r>
              <a:rPr lang="nl-BE" dirty="0"/>
              <a:t>Inleiding</a:t>
            </a:r>
          </a:p>
        </p:txBody>
      </p:sp>
      <p:sp>
        <p:nvSpPr>
          <p:cNvPr id="3" name="Tijdelijke aanduiding voor inhoud 2">
            <a:extLst>
              <a:ext uri="{FF2B5EF4-FFF2-40B4-BE49-F238E27FC236}">
                <a16:creationId xmlns:a16="http://schemas.microsoft.com/office/drawing/2014/main" id="{671037E7-793C-43A1-B8C7-7A88EBAD481B}"/>
              </a:ext>
            </a:extLst>
          </p:cNvPr>
          <p:cNvSpPr>
            <a:spLocks noGrp="1"/>
          </p:cNvSpPr>
          <p:nvPr>
            <p:ph idx="1"/>
          </p:nvPr>
        </p:nvSpPr>
        <p:spPr/>
        <p:txBody>
          <a:bodyPr/>
          <a:lstStyle/>
          <a:p>
            <a:pPr marL="86400" indent="0">
              <a:buNone/>
            </a:pPr>
            <a:r>
              <a:rPr lang="nl-BE" b="1" dirty="0" err="1"/>
              <a:t>Inferentiële</a:t>
            </a:r>
            <a:r>
              <a:rPr lang="nl-BE" b="1" dirty="0"/>
              <a:t> statistische toetsen uitvoeren</a:t>
            </a:r>
          </a:p>
          <a:p>
            <a:r>
              <a:rPr lang="nl-BE" dirty="0"/>
              <a:t>Vaste procedure nodig</a:t>
            </a:r>
          </a:p>
          <a:p>
            <a:pPr lvl="1"/>
            <a:r>
              <a:rPr lang="nl-BE" b="1" dirty="0"/>
              <a:t>Zes-stappen-procedure</a:t>
            </a:r>
          </a:p>
          <a:p>
            <a:pPr lvl="1"/>
            <a:r>
              <a:rPr lang="nl-BE" dirty="0"/>
              <a:t>indien alleen descriptieve statistiek: niet nodig</a:t>
            </a:r>
          </a:p>
          <a:p>
            <a:pPr lvl="1"/>
            <a:endParaRPr lang="nl-BE" dirty="0"/>
          </a:p>
          <a:p>
            <a:r>
              <a:rPr lang="nl-BE" dirty="0"/>
              <a:t>Voorafgaand aan zes-stappen-procedure</a:t>
            </a:r>
          </a:p>
          <a:p>
            <a:pPr lvl="1"/>
            <a:r>
              <a:rPr lang="nl-BE" b="1" dirty="0"/>
              <a:t>Representativiteit van steekproef nagaan</a:t>
            </a:r>
          </a:p>
          <a:p>
            <a:pPr lvl="2"/>
            <a:r>
              <a:rPr lang="nl-BE" dirty="0"/>
              <a:t>Aselecte steekproef of </a:t>
            </a:r>
            <a:r>
              <a:rPr lang="nl-BE" dirty="0" err="1"/>
              <a:t>toevalssteekproef</a:t>
            </a:r>
            <a:r>
              <a:rPr lang="nl-BE" dirty="0"/>
              <a:t>?</a:t>
            </a:r>
          </a:p>
          <a:p>
            <a:pPr lvl="2"/>
            <a:r>
              <a:rPr lang="nl-BE" dirty="0"/>
              <a:t>Voldoende rekening gehouden met relevante kenmerken populatie?</a:t>
            </a:r>
          </a:p>
          <a:p>
            <a:pPr lvl="3"/>
            <a:r>
              <a:rPr lang="nl-BE" dirty="0"/>
              <a:t>Bv. prevalentie woninginbraken Vlaamse gemeenten</a:t>
            </a:r>
          </a:p>
          <a:p>
            <a:pPr lvl="4"/>
            <a:r>
              <a:rPr lang="nl-BE" dirty="0"/>
              <a:t>Geen steekproef met enkel gemeenten uit provincie Antwerpen</a:t>
            </a:r>
          </a:p>
          <a:p>
            <a:pPr lvl="4"/>
            <a:r>
              <a:rPr lang="nl-BE" dirty="0"/>
              <a:t>Geen Waalse gemeenten in steekproef</a:t>
            </a:r>
          </a:p>
        </p:txBody>
      </p:sp>
      <p:sp>
        <p:nvSpPr>
          <p:cNvPr id="4" name="Tijdelijke aanduiding voor dianummer 3">
            <a:extLst>
              <a:ext uri="{FF2B5EF4-FFF2-40B4-BE49-F238E27FC236}">
                <a16:creationId xmlns:a16="http://schemas.microsoft.com/office/drawing/2014/main" id="{63326E3D-ECBD-4725-9DD3-D084D29FA8E2}"/>
              </a:ext>
            </a:extLst>
          </p:cNvPr>
          <p:cNvSpPr>
            <a:spLocks noGrp="1"/>
          </p:cNvSpPr>
          <p:nvPr>
            <p:ph type="sldNum" sz="quarter" idx="12"/>
          </p:nvPr>
        </p:nvSpPr>
        <p:spPr/>
        <p:txBody>
          <a:bodyPr/>
          <a:lstStyle/>
          <a:p>
            <a:fld id="{7AE184E0-0BD4-4705-A12B-9B71DDE63301}" type="slidenum">
              <a:rPr lang="en-GB" noProof="0" smtClean="0"/>
              <a:t>6</a:t>
            </a:fld>
            <a:endParaRPr lang="en-GB" noProof="0" dirty="0"/>
          </a:p>
        </p:txBody>
      </p:sp>
      <p:sp>
        <p:nvSpPr>
          <p:cNvPr id="5" name="Tijdelijke aanduiding voor inhoud 4">
            <a:extLst>
              <a:ext uri="{FF2B5EF4-FFF2-40B4-BE49-F238E27FC236}">
                <a16:creationId xmlns:a16="http://schemas.microsoft.com/office/drawing/2014/main" id="{75A11CBB-BEDE-4672-BDC3-883E3D1C3296}"/>
              </a:ext>
            </a:extLst>
          </p:cNvPr>
          <p:cNvSpPr>
            <a:spLocks noGrp="1"/>
          </p:cNvSpPr>
          <p:nvPr>
            <p:ph idx="13"/>
          </p:nvPr>
        </p:nvSpPr>
        <p:spPr/>
        <p:txBody>
          <a:bodyPr/>
          <a:lstStyle/>
          <a:p>
            <a:endParaRPr lang="nl-BE"/>
          </a:p>
        </p:txBody>
      </p:sp>
      <p:grpSp>
        <p:nvGrpSpPr>
          <p:cNvPr id="18" name="Groep 17">
            <a:extLst>
              <a:ext uri="{FF2B5EF4-FFF2-40B4-BE49-F238E27FC236}">
                <a16:creationId xmlns:a16="http://schemas.microsoft.com/office/drawing/2014/main" id="{C2EFC131-8B4D-4E99-A4BD-E0C53F14B399}"/>
              </a:ext>
            </a:extLst>
          </p:cNvPr>
          <p:cNvGrpSpPr/>
          <p:nvPr/>
        </p:nvGrpSpPr>
        <p:grpSpPr>
          <a:xfrm>
            <a:off x="10924902" y="1816273"/>
            <a:ext cx="3158972" cy="4300298"/>
            <a:chOff x="10983748" y="1801505"/>
            <a:chExt cx="3158972" cy="4300298"/>
          </a:xfrm>
        </p:grpSpPr>
        <p:pic>
          <p:nvPicPr>
            <p:cNvPr id="11" name="Afbeelding 10">
              <a:extLst>
                <a:ext uri="{FF2B5EF4-FFF2-40B4-BE49-F238E27FC236}">
                  <a16:creationId xmlns:a16="http://schemas.microsoft.com/office/drawing/2014/main" id="{89D5F5CE-51E9-41C9-9379-22F71E9D2075}"/>
                </a:ext>
              </a:extLst>
            </p:cNvPr>
            <p:cNvPicPr>
              <a:picLocks noChangeAspect="1"/>
            </p:cNvPicPr>
            <p:nvPr/>
          </p:nvPicPr>
          <p:blipFill rotWithShape="1">
            <a:blip r:embed="rId3"/>
            <a:srcRect b="69859"/>
            <a:stretch/>
          </p:blipFill>
          <p:spPr>
            <a:xfrm>
              <a:off x="10983748" y="1812112"/>
              <a:ext cx="2105981" cy="639705"/>
            </a:xfrm>
            <a:prstGeom prst="rect">
              <a:avLst/>
            </a:prstGeom>
          </p:spPr>
        </p:pic>
        <p:pic>
          <p:nvPicPr>
            <p:cNvPr id="6" name="Afbeelding 5">
              <a:extLst>
                <a:ext uri="{FF2B5EF4-FFF2-40B4-BE49-F238E27FC236}">
                  <a16:creationId xmlns:a16="http://schemas.microsoft.com/office/drawing/2014/main" id="{0A35941A-0F1D-4DBE-B173-32F8C3694C3B}"/>
                </a:ext>
              </a:extLst>
            </p:cNvPr>
            <p:cNvPicPr>
              <a:picLocks noChangeAspect="1"/>
            </p:cNvPicPr>
            <p:nvPr/>
          </p:nvPicPr>
          <p:blipFill rotWithShape="1">
            <a:blip r:embed="rId3"/>
            <a:srcRect b="69859"/>
            <a:stretch/>
          </p:blipFill>
          <p:spPr>
            <a:xfrm>
              <a:off x="11207683" y="2493639"/>
              <a:ext cx="2105981" cy="639705"/>
            </a:xfrm>
            <a:prstGeom prst="rect">
              <a:avLst/>
            </a:prstGeom>
          </p:spPr>
        </p:pic>
        <p:pic>
          <p:nvPicPr>
            <p:cNvPr id="7" name="Afbeelding 6">
              <a:extLst>
                <a:ext uri="{FF2B5EF4-FFF2-40B4-BE49-F238E27FC236}">
                  <a16:creationId xmlns:a16="http://schemas.microsoft.com/office/drawing/2014/main" id="{212C5481-0645-4FF0-BB33-7911EB81D642}"/>
                </a:ext>
              </a:extLst>
            </p:cNvPr>
            <p:cNvPicPr>
              <a:picLocks noChangeAspect="1"/>
            </p:cNvPicPr>
            <p:nvPr/>
          </p:nvPicPr>
          <p:blipFill rotWithShape="1">
            <a:blip r:embed="rId3"/>
            <a:srcRect b="69859"/>
            <a:stretch/>
          </p:blipFill>
          <p:spPr>
            <a:xfrm>
              <a:off x="11396659" y="3236849"/>
              <a:ext cx="2105981" cy="639705"/>
            </a:xfrm>
            <a:prstGeom prst="rect">
              <a:avLst/>
            </a:prstGeom>
          </p:spPr>
        </p:pic>
        <p:pic>
          <p:nvPicPr>
            <p:cNvPr id="8" name="Afbeelding 7">
              <a:extLst>
                <a:ext uri="{FF2B5EF4-FFF2-40B4-BE49-F238E27FC236}">
                  <a16:creationId xmlns:a16="http://schemas.microsoft.com/office/drawing/2014/main" id="{670525C8-4AA9-47E8-B8B4-72B0C97AE038}"/>
                </a:ext>
              </a:extLst>
            </p:cNvPr>
            <p:cNvPicPr>
              <a:picLocks noChangeAspect="1"/>
            </p:cNvPicPr>
            <p:nvPr/>
          </p:nvPicPr>
          <p:blipFill rotWithShape="1">
            <a:blip r:embed="rId3"/>
            <a:srcRect b="69859"/>
            <a:stretch/>
          </p:blipFill>
          <p:spPr>
            <a:xfrm>
              <a:off x="11603923" y="3980059"/>
              <a:ext cx="2105981" cy="639705"/>
            </a:xfrm>
            <a:prstGeom prst="rect">
              <a:avLst/>
            </a:prstGeom>
          </p:spPr>
        </p:pic>
        <p:pic>
          <p:nvPicPr>
            <p:cNvPr id="9" name="Afbeelding 8">
              <a:extLst>
                <a:ext uri="{FF2B5EF4-FFF2-40B4-BE49-F238E27FC236}">
                  <a16:creationId xmlns:a16="http://schemas.microsoft.com/office/drawing/2014/main" id="{EEFEA846-84E3-4045-B5CD-FFFC868AB58C}"/>
                </a:ext>
              </a:extLst>
            </p:cNvPr>
            <p:cNvPicPr>
              <a:picLocks noChangeAspect="1"/>
            </p:cNvPicPr>
            <p:nvPr/>
          </p:nvPicPr>
          <p:blipFill rotWithShape="1">
            <a:blip r:embed="rId3"/>
            <a:srcRect b="69859"/>
            <a:stretch/>
          </p:blipFill>
          <p:spPr>
            <a:xfrm>
              <a:off x="11835571" y="4718888"/>
              <a:ext cx="2105981" cy="639705"/>
            </a:xfrm>
            <a:prstGeom prst="rect">
              <a:avLst/>
            </a:prstGeom>
          </p:spPr>
        </p:pic>
        <p:pic>
          <p:nvPicPr>
            <p:cNvPr id="10" name="Afbeelding 9">
              <a:extLst>
                <a:ext uri="{FF2B5EF4-FFF2-40B4-BE49-F238E27FC236}">
                  <a16:creationId xmlns:a16="http://schemas.microsoft.com/office/drawing/2014/main" id="{8B8DAF40-4085-4B70-A146-6010F6CDE1F1}"/>
                </a:ext>
              </a:extLst>
            </p:cNvPr>
            <p:cNvPicPr>
              <a:picLocks noChangeAspect="1"/>
            </p:cNvPicPr>
            <p:nvPr/>
          </p:nvPicPr>
          <p:blipFill rotWithShape="1">
            <a:blip r:embed="rId3"/>
            <a:srcRect b="69859"/>
            <a:stretch/>
          </p:blipFill>
          <p:spPr>
            <a:xfrm>
              <a:off x="12036739" y="5462098"/>
              <a:ext cx="2105981" cy="639705"/>
            </a:xfrm>
            <a:prstGeom prst="rect">
              <a:avLst/>
            </a:prstGeom>
          </p:spPr>
        </p:pic>
        <p:sp>
          <p:nvSpPr>
            <p:cNvPr id="12" name="Tekstvak 11">
              <a:extLst>
                <a:ext uri="{FF2B5EF4-FFF2-40B4-BE49-F238E27FC236}">
                  <a16:creationId xmlns:a16="http://schemas.microsoft.com/office/drawing/2014/main" id="{0DF0FD65-9D71-41E6-9B7B-9326722DC295}"/>
                </a:ext>
              </a:extLst>
            </p:cNvPr>
            <p:cNvSpPr txBox="1"/>
            <p:nvPr/>
          </p:nvSpPr>
          <p:spPr>
            <a:xfrm>
              <a:off x="11059776" y="1801505"/>
              <a:ext cx="360947" cy="514733"/>
            </a:xfrm>
            <a:prstGeom prst="rect">
              <a:avLst/>
            </a:prstGeom>
            <a:noFill/>
          </p:spPr>
          <p:txBody>
            <a:bodyPr wrap="square" rtlCol="0">
              <a:spAutoFit/>
            </a:bodyPr>
            <a:lstStyle/>
            <a:p>
              <a:pPr algn="ctr">
                <a:lnSpc>
                  <a:spcPct val="120000"/>
                </a:lnSpc>
              </a:pPr>
              <a:r>
                <a:rPr lang="nl-BE" sz="2500" dirty="0">
                  <a:solidFill>
                    <a:schemeClr val="bg1"/>
                  </a:solidFill>
                  <a:latin typeface="+mj-lt"/>
                  <a:ea typeface="Verdana" panose="020B0604030504040204" pitchFamily="34" charset="0"/>
                </a:rPr>
                <a:t>1</a:t>
              </a:r>
            </a:p>
          </p:txBody>
        </p:sp>
        <p:sp>
          <p:nvSpPr>
            <p:cNvPr id="13" name="Tekstvak 12">
              <a:extLst>
                <a:ext uri="{FF2B5EF4-FFF2-40B4-BE49-F238E27FC236}">
                  <a16:creationId xmlns:a16="http://schemas.microsoft.com/office/drawing/2014/main" id="{8C9FD268-61A8-461B-BD82-3B9864BBA658}"/>
                </a:ext>
              </a:extLst>
            </p:cNvPr>
            <p:cNvSpPr txBox="1"/>
            <p:nvPr/>
          </p:nvSpPr>
          <p:spPr>
            <a:xfrm>
              <a:off x="11291103" y="2473864"/>
              <a:ext cx="360947" cy="514733"/>
            </a:xfrm>
            <a:prstGeom prst="rect">
              <a:avLst/>
            </a:prstGeom>
            <a:noFill/>
          </p:spPr>
          <p:txBody>
            <a:bodyPr wrap="square" rtlCol="0">
              <a:spAutoFit/>
            </a:bodyPr>
            <a:lstStyle/>
            <a:p>
              <a:pPr algn="ctr">
                <a:lnSpc>
                  <a:spcPct val="120000"/>
                </a:lnSpc>
              </a:pPr>
              <a:r>
                <a:rPr lang="nl-BE" sz="2500" dirty="0">
                  <a:solidFill>
                    <a:schemeClr val="bg1"/>
                  </a:solidFill>
                  <a:latin typeface="+mj-lt"/>
                  <a:ea typeface="Verdana" panose="020B0604030504040204" pitchFamily="34" charset="0"/>
                </a:rPr>
                <a:t>2</a:t>
              </a:r>
            </a:p>
          </p:txBody>
        </p:sp>
        <p:sp>
          <p:nvSpPr>
            <p:cNvPr id="14" name="Tekstvak 13">
              <a:extLst>
                <a:ext uri="{FF2B5EF4-FFF2-40B4-BE49-F238E27FC236}">
                  <a16:creationId xmlns:a16="http://schemas.microsoft.com/office/drawing/2014/main" id="{182200B3-7EE8-4DE1-80BD-CE85725D41CF}"/>
                </a:ext>
              </a:extLst>
            </p:cNvPr>
            <p:cNvSpPr txBox="1"/>
            <p:nvPr/>
          </p:nvSpPr>
          <p:spPr>
            <a:xfrm>
              <a:off x="11471577" y="3214930"/>
              <a:ext cx="360947" cy="514733"/>
            </a:xfrm>
            <a:prstGeom prst="rect">
              <a:avLst/>
            </a:prstGeom>
            <a:noFill/>
          </p:spPr>
          <p:txBody>
            <a:bodyPr wrap="square" rtlCol="0">
              <a:spAutoFit/>
            </a:bodyPr>
            <a:lstStyle/>
            <a:p>
              <a:pPr algn="ctr">
                <a:lnSpc>
                  <a:spcPct val="120000"/>
                </a:lnSpc>
              </a:pPr>
              <a:r>
                <a:rPr lang="nl-BE" sz="2500" dirty="0">
                  <a:solidFill>
                    <a:schemeClr val="bg1"/>
                  </a:solidFill>
                  <a:latin typeface="+mj-lt"/>
                  <a:ea typeface="Verdana" panose="020B0604030504040204" pitchFamily="34" charset="0"/>
                </a:rPr>
                <a:t>3</a:t>
              </a:r>
            </a:p>
          </p:txBody>
        </p:sp>
        <p:sp>
          <p:nvSpPr>
            <p:cNvPr id="15" name="Tekstvak 14">
              <a:extLst>
                <a:ext uri="{FF2B5EF4-FFF2-40B4-BE49-F238E27FC236}">
                  <a16:creationId xmlns:a16="http://schemas.microsoft.com/office/drawing/2014/main" id="{56CFD0EC-8A08-4D19-8A34-9B4FB60DC1FA}"/>
                </a:ext>
              </a:extLst>
            </p:cNvPr>
            <p:cNvSpPr txBox="1"/>
            <p:nvPr/>
          </p:nvSpPr>
          <p:spPr>
            <a:xfrm>
              <a:off x="11687823" y="3970934"/>
              <a:ext cx="360947" cy="514733"/>
            </a:xfrm>
            <a:prstGeom prst="rect">
              <a:avLst/>
            </a:prstGeom>
            <a:noFill/>
          </p:spPr>
          <p:txBody>
            <a:bodyPr wrap="square" rtlCol="0">
              <a:spAutoFit/>
            </a:bodyPr>
            <a:lstStyle/>
            <a:p>
              <a:pPr algn="ctr">
                <a:lnSpc>
                  <a:spcPct val="120000"/>
                </a:lnSpc>
              </a:pPr>
              <a:r>
                <a:rPr lang="nl-BE" sz="2500" dirty="0">
                  <a:solidFill>
                    <a:schemeClr val="bg1"/>
                  </a:solidFill>
                  <a:latin typeface="+mj-lt"/>
                  <a:ea typeface="Verdana" panose="020B0604030504040204" pitchFamily="34" charset="0"/>
                </a:rPr>
                <a:t>4</a:t>
              </a:r>
            </a:p>
          </p:txBody>
        </p:sp>
        <p:sp>
          <p:nvSpPr>
            <p:cNvPr id="16" name="Tekstvak 15">
              <a:extLst>
                <a:ext uri="{FF2B5EF4-FFF2-40B4-BE49-F238E27FC236}">
                  <a16:creationId xmlns:a16="http://schemas.microsoft.com/office/drawing/2014/main" id="{AAFFC9A3-E8D4-4015-B420-25F182FEF100}"/>
                </a:ext>
              </a:extLst>
            </p:cNvPr>
            <p:cNvSpPr txBox="1"/>
            <p:nvPr/>
          </p:nvSpPr>
          <p:spPr>
            <a:xfrm>
              <a:off x="11917240" y="4708715"/>
              <a:ext cx="360947" cy="514733"/>
            </a:xfrm>
            <a:prstGeom prst="rect">
              <a:avLst/>
            </a:prstGeom>
            <a:noFill/>
          </p:spPr>
          <p:txBody>
            <a:bodyPr wrap="square" rtlCol="0">
              <a:spAutoFit/>
            </a:bodyPr>
            <a:lstStyle/>
            <a:p>
              <a:pPr algn="ctr">
                <a:lnSpc>
                  <a:spcPct val="120000"/>
                </a:lnSpc>
              </a:pPr>
              <a:r>
                <a:rPr lang="nl-BE" sz="2500" dirty="0">
                  <a:solidFill>
                    <a:schemeClr val="bg1"/>
                  </a:solidFill>
                  <a:latin typeface="+mj-lt"/>
                  <a:ea typeface="Verdana" panose="020B0604030504040204" pitchFamily="34" charset="0"/>
                </a:rPr>
                <a:t>5</a:t>
              </a:r>
            </a:p>
          </p:txBody>
        </p:sp>
        <p:sp>
          <p:nvSpPr>
            <p:cNvPr id="17" name="Tekstvak 16">
              <a:extLst>
                <a:ext uri="{FF2B5EF4-FFF2-40B4-BE49-F238E27FC236}">
                  <a16:creationId xmlns:a16="http://schemas.microsoft.com/office/drawing/2014/main" id="{EA468D04-B4E5-4606-9794-AD3061A5EBFA}"/>
                </a:ext>
              </a:extLst>
            </p:cNvPr>
            <p:cNvSpPr txBox="1"/>
            <p:nvPr/>
          </p:nvSpPr>
          <p:spPr>
            <a:xfrm>
              <a:off x="12103689" y="5451925"/>
              <a:ext cx="360947" cy="514733"/>
            </a:xfrm>
            <a:prstGeom prst="rect">
              <a:avLst/>
            </a:prstGeom>
            <a:noFill/>
          </p:spPr>
          <p:txBody>
            <a:bodyPr wrap="square" rtlCol="0">
              <a:spAutoFit/>
            </a:bodyPr>
            <a:lstStyle/>
            <a:p>
              <a:pPr algn="ctr">
                <a:lnSpc>
                  <a:spcPct val="120000"/>
                </a:lnSpc>
              </a:pPr>
              <a:r>
                <a:rPr lang="nl-BE" sz="2500" dirty="0">
                  <a:solidFill>
                    <a:schemeClr val="bg1"/>
                  </a:solidFill>
                  <a:latin typeface="+mj-lt"/>
                  <a:ea typeface="Verdana" panose="020B0604030504040204" pitchFamily="34" charset="0"/>
                </a:rPr>
                <a:t>6</a:t>
              </a:r>
            </a:p>
          </p:txBody>
        </p:sp>
      </p:grpSp>
    </p:spTree>
    <p:extLst>
      <p:ext uri="{BB962C8B-B14F-4D97-AF65-F5344CB8AC3E}">
        <p14:creationId xmlns:p14="http://schemas.microsoft.com/office/powerpoint/2010/main" val="13474163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hst9</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002060"/>
                </a:solidFill>
              </a:rPr>
              <a:t>9.1 Inleiding</a:t>
            </a:r>
          </a:p>
          <a:p>
            <a:pPr marL="86400" indent="0">
              <a:buNone/>
            </a:pPr>
            <a:r>
              <a:rPr lang="nl-BE" dirty="0">
                <a:solidFill>
                  <a:srgbClr val="5D9CC7"/>
                </a:solidFill>
              </a:rPr>
              <a:t>9.2 </a:t>
            </a:r>
            <a:r>
              <a:rPr lang="nl-BE" dirty="0" err="1">
                <a:solidFill>
                  <a:srgbClr val="5D9CC7"/>
                </a:solidFill>
              </a:rPr>
              <a:t>Chi-kwadraat-toets</a:t>
            </a:r>
            <a:endParaRPr lang="nl-BE" dirty="0">
              <a:solidFill>
                <a:srgbClr val="5D9CC7"/>
              </a:solidFill>
            </a:endParaRPr>
          </a:p>
          <a:p>
            <a:pPr marL="86400" indent="0">
              <a:buNone/>
            </a:pPr>
            <a:r>
              <a:rPr lang="nl-BE" dirty="0">
                <a:solidFill>
                  <a:srgbClr val="5D9CC7"/>
                </a:solidFill>
              </a:rPr>
              <a:t>9.3 </a:t>
            </a:r>
            <a:r>
              <a:rPr lang="nl-BE" dirty="0" err="1">
                <a:solidFill>
                  <a:srgbClr val="5D9CC7"/>
                </a:solidFill>
              </a:rPr>
              <a:t>Partitioneren</a:t>
            </a:r>
            <a:r>
              <a:rPr lang="nl-BE" dirty="0">
                <a:solidFill>
                  <a:srgbClr val="5D9CC7"/>
                </a:solidFill>
              </a:rPr>
              <a:t> van kruistabellen</a:t>
            </a:r>
          </a:p>
          <a:p>
            <a:pPr marL="86400" indent="0">
              <a:buNone/>
            </a:pPr>
            <a:r>
              <a:rPr lang="nl-BE" dirty="0">
                <a:solidFill>
                  <a:srgbClr val="5D9CC7"/>
                </a:solidFill>
              </a:rPr>
              <a:t>9.4 Fisher-Exact-toets</a:t>
            </a:r>
          </a:p>
          <a:p>
            <a:pPr marL="86400" indent="0">
              <a:buNone/>
            </a:pPr>
            <a:r>
              <a:rPr lang="nl-BE" dirty="0">
                <a:solidFill>
                  <a:srgbClr val="5D9CC7"/>
                </a:solidFill>
              </a:rPr>
              <a:t>9.5 </a:t>
            </a:r>
            <a:r>
              <a:rPr lang="nl-BE" dirty="0" err="1">
                <a:solidFill>
                  <a:srgbClr val="5D9CC7"/>
                </a:solidFill>
              </a:rPr>
              <a:t>McNemar</a:t>
            </a:r>
            <a:r>
              <a:rPr lang="nl-BE" dirty="0">
                <a:solidFill>
                  <a:srgbClr val="5D9CC7"/>
                </a:solidFill>
              </a:rPr>
              <a:t>-toets</a:t>
            </a:r>
          </a:p>
          <a:p>
            <a:pPr marL="86400" indent="0">
              <a:buNone/>
            </a:pPr>
            <a:r>
              <a:rPr lang="nl-BE" dirty="0">
                <a:solidFill>
                  <a:srgbClr val="5D9CC7"/>
                </a:solidFill>
              </a:rPr>
              <a:t>9.6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60</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9770937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46417C-7983-4933-A24B-130127A2F9C5}"/>
              </a:ext>
            </a:extLst>
          </p:cNvPr>
          <p:cNvSpPr>
            <a:spLocks noGrp="1"/>
          </p:cNvSpPr>
          <p:nvPr>
            <p:ph type="title"/>
          </p:nvPr>
        </p:nvSpPr>
        <p:spPr/>
        <p:txBody>
          <a:bodyPr/>
          <a:lstStyle/>
          <a:p>
            <a:r>
              <a:rPr lang="nl-BE" dirty="0"/>
              <a:t>Inleiding</a:t>
            </a:r>
          </a:p>
        </p:txBody>
      </p:sp>
      <p:sp>
        <p:nvSpPr>
          <p:cNvPr id="3" name="Tijdelijke aanduiding voor inhoud 2">
            <a:extLst>
              <a:ext uri="{FF2B5EF4-FFF2-40B4-BE49-F238E27FC236}">
                <a16:creationId xmlns:a16="http://schemas.microsoft.com/office/drawing/2014/main" id="{B79653B5-31CC-4B30-84DF-73319A19B7F6}"/>
              </a:ext>
            </a:extLst>
          </p:cNvPr>
          <p:cNvSpPr>
            <a:spLocks noGrp="1"/>
          </p:cNvSpPr>
          <p:nvPr>
            <p:ph idx="1"/>
          </p:nvPr>
        </p:nvSpPr>
        <p:spPr/>
        <p:txBody>
          <a:bodyPr>
            <a:normAutofit/>
          </a:bodyPr>
          <a:lstStyle/>
          <a:p>
            <a:pPr marL="86400" indent="0">
              <a:buNone/>
            </a:pPr>
            <a:r>
              <a:rPr lang="nl-BE" b="1" dirty="0"/>
              <a:t>Multivariate statistiek met twee categorische variabelen</a:t>
            </a:r>
          </a:p>
          <a:p>
            <a:r>
              <a:rPr lang="nl-BE" dirty="0"/>
              <a:t>Descriptieve statistiek:</a:t>
            </a:r>
          </a:p>
          <a:p>
            <a:pPr lvl="1"/>
            <a:r>
              <a:rPr lang="nl-BE" b="1" dirty="0"/>
              <a:t>Kruistabel</a:t>
            </a:r>
            <a:endParaRPr lang="nl-BE" dirty="0"/>
          </a:p>
          <a:p>
            <a:pPr lvl="1"/>
            <a:r>
              <a:rPr lang="nl-BE" b="1" dirty="0"/>
              <a:t>Geclusterde en gestapelde staafdiagrammen</a:t>
            </a:r>
          </a:p>
          <a:p>
            <a:pPr lvl="1"/>
            <a:endParaRPr lang="nl-BE" b="1" dirty="0"/>
          </a:p>
          <a:p>
            <a:r>
              <a:rPr lang="nl-BE" dirty="0" err="1"/>
              <a:t>Inferentiële</a:t>
            </a:r>
            <a:r>
              <a:rPr lang="nl-BE" dirty="0"/>
              <a:t> statistiek: verband tussen twee categorische variabelen toetsen</a:t>
            </a:r>
          </a:p>
          <a:p>
            <a:pPr lvl="1"/>
            <a:r>
              <a:rPr lang="nl-BE" b="1" dirty="0" err="1"/>
              <a:t>Chi-kwadraat-toets</a:t>
            </a:r>
            <a:endParaRPr lang="nl-BE" b="1" dirty="0"/>
          </a:p>
          <a:p>
            <a:pPr lvl="2"/>
            <a:r>
              <a:rPr lang="nl-BE" dirty="0"/>
              <a:t>Bij onafhankelijke groepen</a:t>
            </a:r>
          </a:p>
          <a:p>
            <a:pPr lvl="2"/>
            <a:r>
              <a:rPr lang="nl-BE" b="1" dirty="0"/>
              <a:t>Fisher-Exact-toets </a:t>
            </a:r>
            <a:r>
              <a:rPr lang="nl-BE" dirty="0"/>
              <a:t>= alternatieve toets bij schending assumpties </a:t>
            </a:r>
            <a:r>
              <a:rPr lang="nl-BE" i="1" dirty="0"/>
              <a:t>Chi</a:t>
            </a:r>
            <a:r>
              <a:rPr lang="nl-BE" i="1" baseline="30000" dirty="0"/>
              <a:t>2</a:t>
            </a:r>
          </a:p>
          <a:p>
            <a:pPr lvl="1"/>
            <a:r>
              <a:rPr lang="nl-BE" b="1" dirty="0" err="1"/>
              <a:t>McNemar</a:t>
            </a:r>
            <a:r>
              <a:rPr lang="nl-BE" b="1" dirty="0"/>
              <a:t>-toets</a:t>
            </a:r>
          </a:p>
          <a:p>
            <a:pPr lvl="2"/>
            <a:r>
              <a:rPr lang="nl-BE" dirty="0"/>
              <a:t>Bij afhankelijke groepen</a:t>
            </a:r>
          </a:p>
        </p:txBody>
      </p:sp>
      <p:sp>
        <p:nvSpPr>
          <p:cNvPr id="4" name="Tijdelijke aanduiding voor dianummer 3">
            <a:extLst>
              <a:ext uri="{FF2B5EF4-FFF2-40B4-BE49-F238E27FC236}">
                <a16:creationId xmlns:a16="http://schemas.microsoft.com/office/drawing/2014/main" id="{A4374D4C-6505-4CF5-A6BD-81EDD63240E9}"/>
              </a:ext>
            </a:extLst>
          </p:cNvPr>
          <p:cNvSpPr>
            <a:spLocks noGrp="1"/>
          </p:cNvSpPr>
          <p:nvPr>
            <p:ph type="sldNum" sz="quarter" idx="12"/>
          </p:nvPr>
        </p:nvSpPr>
        <p:spPr/>
        <p:txBody>
          <a:bodyPr/>
          <a:lstStyle/>
          <a:p>
            <a:fld id="{7AE184E0-0BD4-4705-A12B-9B71DDE63301}" type="slidenum">
              <a:rPr lang="en-GB" noProof="0" smtClean="0"/>
              <a:t>61</a:t>
            </a:fld>
            <a:endParaRPr lang="en-GB" noProof="0" dirty="0"/>
          </a:p>
        </p:txBody>
      </p:sp>
      <p:sp>
        <p:nvSpPr>
          <p:cNvPr id="5" name="Tijdelijke aanduiding voor inhoud 4">
            <a:extLst>
              <a:ext uri="{FF2B5EF4-FFF2-40B4-BE49-F238E27FC236}">
                <a16:creationId xmlns:a16="http://schemas.microsoft.com/office/drawing/2014/main" id="{3807F7A6-2B20-426F-A58D-B06A18042E01}"/>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694882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9.1 Inleiding</a:t>
            </a:r>
          </a:p>
          <a:p>
            <a:pPr marL="86400" indent="0">
              <a:buNone/>
            </a:pPr>
            <a:r>
              <a:rPr lang="nl-BE" b="1" dirty="0">
                <a:solidFill>
                  <a:srgbClr val="C00000"/>
                </a:solidFill>
              </a:rPr>
              <a:t>9.2 </a:t>
            </a:r>
            <a:r>
              <a:rPr lang="nl-BE" b="1" i="1" dirty="0" err="1">
                <a:solidFill>
                  <a:srgbClr val="C00000"/>
                </a:solidFill>
              </a:rPr>
              <a:t>Chi</a:t>
            </a:r>
            <a:r>
              <a:rPr lang="nl-BE" b="1" dirty="0" err="1">
                <a:solidFill>
                  <a:srgbClr val="C00000"/>
                </a:solidFill>
              </a:rPr>
              <a:t>-kwadraat-toets</a:t>
            </a:r>
            <a:endParaRPr lang="nl-BE" b="1" dirty="0">
              <a:solidFill>
                <a:srgbClr val="C00000"/>
              </a:solidFill>
            </a:endParaRPr>
          </a:p>
          <a:p>
            <a:pPr marL="86400" indent="0">
              <a:buNone/>
            </a:pPr>
            <a:r>
              <a:rPr lang="nl-BE" dirty="0">
                <a:solidFill>
                  <a:srgbClr val="5D9CC7"/>
                </a:solidFill>
              </a:rPr>
              <a:t>9.3 </a:t>
            </a:r>
            <a:r>
              <a:rPr lang="nl-BE" dirty="0" err="1">
                <a:solidFill>
                  <a:srgbClr val="5D9CC7"/>
                </a:solidFill>
              </a:rPr>
              <a:t>Partitioneren</a:t>
            </a:r>
            <a:r>
              <a:rPr lang="nl-BE" dirty="0">
                <a:solidFill>
                  <a:srgbClr val="5D9CC7"/>
                </a:solidFill>
              </a:rPr>
              <a:t> van kruistabellen</a:t>
            </a:r>
          </a:p>
          <a:p>
            <a:pPr marL="86400" indent="0">
              <a:buNone/>
            </a:pPr>
            <a:r>
              <a:rPr lang="nl-BE" dirty="0">
                <a:solidFill>
                  <a:srgbClr val="5D9CC7"/>
                </a:solidFill>
              </a:rPr>
              <a:t>9.4 Fisher-Exact-toets</a:t>
            </a:r>
          </a:p>
          <a:p>
            <a:pPr marL="86400" indent="0">
              <a:buNone/>
            </a:pPr>
            <a:r>
              <a:rPr lang="nl-BE" dirty="0">
                <a:solidFill>
                  <a:srgbClr val="5D9CC7"/>
                </a:solidFill>
              </a:rPr>
              <a:t>9.5 </a:t>
            </a:r>
            <a:r>
              <a:rPr lang="nl-BE" dirty="0" err="1">
                <a:solidFill>
                  <a:srgbClr val="5D9CC7"/>
                </a:solidFill>
              </a:rPr>
              <a:t>McNemar</a:t>
            </a:r>
            <a:r>
              <a:rPr lang="nl-BE" dirty="0">
                <a:solidFill>
                  <a:srgbClr val="5D9CC7"/>
                </a:solidFill>
              </a:rPr>
              <a:t>-toets</a:t>
            </a:r>
          </a:p>
          <a:p>
            <a:pPr marL="86400" indent="0">
              <a:buNone/>
            </a:pPr>
            <a:r>
              <a:rPr lang="nl-BE" dirty="0">
                <a:solidFill>
                  <a:srgbClr val="5D9CC7"/>
                </a:solidFill>
              </a:rPr>
              <a:t>9.6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62</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6279995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Chi-kwadraat-toets</a:t>
            </a:r>
            <a:endParaRPr lang="nl-BE"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p:txBody>
          <a:bodyPr/>
          <a:lstStyle/>
          <a:p>
            <a:pPr marL="86400" indent="0">
              <a:buNone/>
            </a:pPr>
            <a:r>
              <a:rPr lang="nl-BE" b="1" dirty="0"/>
              <a:t>Basisprincipe</a:t>
            </a:r>
            <a:r>
              <a:rPr lang="nl-BE" dirty="0"/>
              <a:t>:</a:t>
            </a:r>
          </a:p>
          <a:p>
            <a:r>
              <a:rPr lang="nl-BE" dirty="0">
                <a:solidFill>
                  <a:srgbClr val="7030A0"/>
                </a:solidFill>
              </a:rPr>
              <a:t>Twee </a:t>
            </a:r>
            <a:r>
              <a:rPr lang="nl-BE" b="1" dirty="0">
                <a:solidFill>
                  <a:srgbClr val="7030A0"/>
                </a:solidFill>
              </a:rPr>
              <a:t>categorische variabelen</a:t>
            </a:r>
          </a:p>
          <a:p>
            <a:pPr lvl="1"/>
            <a:r>
              <a:rPr lang="nl-BE" dirty="0">
                <a:highlight>
                  <a:srgbClr val="FFFF00"/>
                </a:highlight>
              </a:rPr>
              <a:t>Mutueel exclusieve categorieën</a:t>
            </a:r>
            <a:r>
              <a:rPr lang="nl-BE" dirty="0"/>
              <a:t>: elke onderzoekseenheid kan maar tot 1 categorie behoren bij elke variabele</a:t>
            </a:r>
          </a:p>
          <a:p>
            <a:r>
              <a:rPr lang="nl-BE" dirty="0"/>
              <a:t>Vergelijking van de </a:t>
            </a:r>
            <a:r>
              <a:rPr lang="nl-BE" b="1" dirty="0"/>
              <a:t>geobserveerde</a:t>
            </a:r>
            <a:r>
              <a:rPr lang="nl-BE" dirty="0"/>
              <a:t> frequenties binnen een </a:t>
            </a:r>
            <a:r>
              <a:rPr lang="nl-BE" u="sng" dirty="0"/>
              <a:t>steekproef</a:t>
            </a:r>
            <a:r>
              <a:rPr lang="nl-BE" dirty="0"/>
              <a:t> met de </a:t>
            </a:r>
            <a:r>
              <a:rPr lang="nl-BE" b="1" dirty="0"/>
              <a:t>verwachte</a:t>
            </a:r>
            <a:r>
              <a:rPr lang="nl-BE" dirty="0"/>
              <a:t> frequenties binnen een </a:t>
            </a:r>
            <a:r>
              <a:rPr lang="nl-BE" u="sng" dirty="0"/>
              <a:t>populatie</a:t>
            </a:r>
            <a:endParaRPr lang="nl-BE" dirty="0"/>
          </a:p>
          <a:p>
            <a:pPr lvl="1"/>
            <a:r>
              <a:rPr lang="nl-BE" dirty="0"/>
              <a:t>Hoe groter discrepantie</a:t>
            </a:r>
          </a:p>
          <a:p>
            <a:pPr lvl="2"/>
            <a:r>
              <a:rPr lang="nl-BE" dirty="0"/>
              <a:t>Hoe groter de kans dat </a:t>
            </a:r>
            <a:r>
              <a:rPr lang="nl-BE" u="sng" dirty="0"/>
              <a:t>steekproef</a:t>
            </a:r>
            <a:r>
              <a:rPr lang="nl-BE" dirty="0"/>
              <a:t> en </a:t>
            </a:r>
            <a:r>
              <a:rPr lang="nl-BE" u="sng" dirty="0"/>
              <a:t>populatie</a:t>
            </a:r>
            <a:r>
              <a:rPr lang="nl-BE" dirty="0"/>
              <a:t> van elkaar verschillen</a:t>
            </a:r>
          </a:p>
          <a:p>
            <a:pPr lvl="3"/>
            <a:r>
              <a:rPr lang="nl-BE" dirty="0"/>
              <a:t>Hoe groter de kans op vaststellen van significant verband</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63</a:t>
            </a:fld>
            <a:endParaRPr lang="en-GB" noProof="0" dirty="0"/>
          </a:p>
        </p:txBody>
      </p:sp>
      <p:sp>
        <p:nvSpPr>
          <p:cNvPr id="5" name="Tijdelijke aanduiding voor inhoud 4">
            <a:extLst>
              <a:ext uri="{FF2B5EF4-FFF2-40B4-BE49-F238E27FC236}">
                <a16:creationId xmlns:a16="http://schemas.microsoft.com/office/drawing/2014/main" id="{A5F7EE65-7A2B-4D55-BCA0-DC58525B561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13222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Chi-kwadraat-toets</a:t>
            </a:r>
            <a:endParaRPr lang="nl-BE"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p:txBody>
          <a:bodyPr/>
          <a:lstStyle/>
          <a:p>
            <a:pPr marL="86400" indent="0">
              <a:buNone/>
            </a:pPr>
            <a:r>
              <a:rPr lang="nl-BE" b="1" dirty="0"/>
              <a:t>Bv. </a:t>
            </a:r>
            <a:r>
              <a:rPr lang="nl-BE" b="1" i="1" dirty="0">
                <a:solidFill>
                  <a:srgbClr val="7030A0"/>
                </a:solidFill>
              </a:rPr>
              <a:t>Wil je examens per semester of permanent (na elke module leerstof)?</a:t>
            </a:r>
          </a:p>
          <a:p>
            <a:r>
              <a:rPr lang="nl-BE" dirty="0"/>
              <a:t>Resultaten bevraging in </a:t>
            </a:r>
            <a:r>
              <a:rPr lang="nl-BE" b="1" dirty="0"/>
              <a:t>kruistabel:</a:t>
            </a:r>
          </a:p>
          <a:p>
            <a:pPr lvl="1"/>
            <a:r>
              <a:rPr lang="nl-BE" b="1" dirty="0" err="1">
                <a:solidFill>
                  <a:srgbClr val="C00000"/>
                </a:solidFill>
              </a:rPr>
              <a:t>Afh</a:t>
            </a:r>
            <a:r>
              <a:rPr lang="nl-BE" b="1" dirty="0">
                <a:solidFill>
                  <a:srgbClr val="C00000"/>
                </a:solidFill>
              </a:rPr>
              <a:t>. variabele in rijen</a:t>
            </a:r>
          </a:p>
          <a:p>
            <a:pPr lvl="1"/>
            <a:r>
              <a:rPr lang="nl-BE" b="1" dirty="0" err="1">
                <a:solidFill>
                  <a:srgbClr val="C00000"/>
                </a:solidFill>
              </a:rPr>
              <a:t>Onafh</a:t>
            </a:r>
            <a:r>
              <a:rPr lang="nl-BE" b="1" dirty="0">
                <a:solidFill>
                  <a:srgbClr val="C00000"/>
                </a:solidFill>
              </a:rPr>
              <a:t>. variabele in kolommen</a:t>
            </a:r>
          </a:p>
          <a:p>
            <a:r>
              <a:rPr lang="nl-BE" dirty="0"/>
              <a:t>Bevat </a:t>
            </a:r>
            <a:r>
              <a:rPr lang="nl-BE" b="1" dirty="0"/>
              <a:t>geobserveerde </a:t>
            </a:r>
            <a:r>
              <a:rPr lang="nl-BE" b="1" dirty="0" err="1"/>
              <a:t>celfrequenties</a:t>
            </a:r>
            <a:r>
              <a:rPr lang="nl-BE" b="1" dirty="0"/>
              <a:t> </a:t>
            </a:r>
            <a:r>
              <a:rPr lang="nl-BE" b="1" i="1" dirty="0"/>
              <a:t>f</a:t>
            </a:r>
            <a:r>
              <a:rPr lang="nl-BE" b="1" dirty="0"/>
              <a:t>(o)</a:t>
            </a:r>
          </a:p>
          <a:p>
            <a:pPr lvl="1"/>
            <a:r>
              <a:rPr lang="nl-BE" dirty="0"/>
              <a:t>975, 487, 147 en 272</a:t>
            </a:r>
          </a:p>
          <a:p>
            <a:pPr lvl="1"/>
            <a:r>
              <a:rPr lang="nl-BE" dirty="0"/>
              <a:t>1462, 419, 112 en 759 = </a:t>
            </a:r>
            <a:r>
              <a:rPr lang="nl-BE" b="1" dirty="0"/>
              <a:t>marginalen </a:t>
            </a:r>
            <a:r>
              <a:rPr lang="nl-BE" dirty="0"/>
              <a:t>of randtotalen</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64</a:t>
            </a:fld>
            <a:endParaRPr lang="en-GB" noProof="0" dirty="0"/>
          </a:p>
        </p:txBody>
      </p:sp>
      <p:sp>
        <p:nvSpPr>
          <p:cNvPr id="5" name="Tijdelijke aanduiding voor inhoud 4">
            <a:extLst>
              <a:ext uri="{FF2B5EF4-FFF2-40B4-BE49-F238E27FC236}">
                <a16:creationId xmlns:a16="http://schemas.microsoft.com/office/drawing/2014/main" id="{A5F7EE65-7A2B-4D55-BCA0-DC58525B561E}"/>
              </a:ext>
            </a:extLst>
          </p:cNvPr>
          <p:cNvSpPr>
            <a:spLocks noGrp="1"/>
          </p:cNvSpPr>
          <p:nvPr>
            <p:ph idx="13"/>
          </p:nvPr>
        </p:nvSpPr>
        <p:spPr/>
        <p:txBody>
          <a:bodyPr/>
          <a:lstStyle/>
          <a:p>
            <a:endParaRPr lang="nl-BE"/>
          </a:p>
        </p:txBody>
      </p:sp>
      <p:pic>
        <p:nvPicPr>
          <p:cNvPr id="6" name="Afbeelding 5">
            <a:extLst>
              <a:ext uri="{FF2B5EF4-FFF2-40B4-BE49-F238E27FC236}">
                <a16:creationId xmlns:a16="http://schemas.microsoft.com/office/drawing/2014/main" id="{DB2D56A2-4FD0-473F-B8D2-675043484E9D}"/>
              </a:ext>
            </a:extLst>
          </p:cNvPr>
          <p:cNvPicPr>
            <a:picLocks noChangeAspect="1"/>
          </p:cNvPicPr>
          <p:nvPr/>
        </p:nvPicPr>
        <p:blipFill>
          <a:blip r:embed="rId3"/>
          <a:stretch>
            <a:fillRect/>
          </a:stretch>
        </p:blipFill>
        <p:spPr>
          <a:xfrm>
            <a:off x="995554" y="5635761"/>
            <a:ext cx="15521670" cy="3345400"/>
          </a:xfrm>
          <a:prstGeom prst="rect">
            <a:avLst/>
          </a:prstGeom>
        </p:spPr>
      </p:pic>
    </p:spTree>
    <p:extLst>
      <p:ext uri="{BB962C8B-B14F-4D97-AF65-F5344CB8AC3E}">
        <p14:creationId xmlns:p14="http://schemas.microsoft.com/office/powerpoint/2010/main" val="26326934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Chi-kwadraat-toets</a:t>
            </a:r>
            <a:endParaRPr lang="nl-BE"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p:txBody>
          <a:bodyPr/>
          <a:lstStyle/>
          <a:p>
            <a:r>
              <a:rPr lang="nl-BE" b="1" dirty="0">
                <a:solidFill>
                  <a:srgbClr val="7030A0"/>
                </a:solidFill>
                <a:highlight>
                  <a:srgbClr val="FFFF00"/>
                </a:highlight>
              </a:rPr>
              <a:t>Hoe zouden frequenties verdeeld zijn indien geen verband tussen studierichting en evaluatievorm?</a:t>
            </a:r>
          </a:p>
          <a:p>
            <a:pPr lvl="1"/>
            <a:r>
              <a:rPr lang="nl-BE" dirty="0"/>
              <a:t>Marginalen behouden, </a:t>
            </a:r>
            <a:r>
              <a:rPr lang="nl-BE" i="1" dirty="0"/>
              <a:t>f</a:t>
            </a:r>
            <a:r>
              <a:rPr lang="nl-BE" dirty="0"/>
              <a:t>(o) weg</a:t>
            </a:r>
            <a:endParaRPr lang="nl-BE" i="1" dirty="0"/>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65</a:t>
            </a:fld>
            <a:endParaRPr lang="en-GB" noProof="0" dirty="0"/>
          </a:p>
        </p:txBody>
      </p:sp>
      <p:sp>
        <p:nvSpPr>
          <p:cNvPr id="5" name="Tijdelijke aanduiding voor inhoud 4">
            <a:extLst>
              <a:ext uri="{FF2B5EF4-FFF2-40B4-BE49-F238E27FC236}">
                <a16:creationId xmlns:a16="http://schemas.microsoft.com/office/drawing/2014/main" id="{A5F7EE65-7A2B-4D55-BCA0-DC58525B561E}"/>
              </a:ext>
            </a:extLst>
          </p:cNvPr>
          <p:cNvSpPr>
            <a:spLocks noGrp="1"/>
          </p:cNvSpPr>
          <p:nvPr>
            <p:ph idx="13"/>
          </p:nvPr>
        </p:nvSpPr>
        <p:spPr/>
        <p:txBody>
          <a:bodyPr/>
          <a:lstStyle/>
          <a:p>
            <a:endParaRPr lang="nl-BE"/>
          </a:p>
        </p:txBody>
      </p:sp>
      <p:grpSp>
        <p:nvGrpSpPr>
          <p:cNvPr id="8" name="Groep 7">
            <a:extLst>
              <a:ext uri="{FF2B5EF4-FFF2-40B4-BE49-F238E27FC236}">
                <a16:creationId xmlns:a16="http://schemas.microsoft.com/office/drawing/2014/main" id="{AD08651B-362A-4796-8839-CE88FAD7CEDE}"/>
              </a:ext>
            </a:extLst>
          </p:cNvPr>
          <p:cNvGrpSpPr/>
          <p:nvPr/>
        </p:nvGrpSpPr>
        <p:grpSpPr>
          <a:xfrm>
            <a:off x="995554" y="4591927"/>
            <a:ext cx="15521670" cy="3345400"/>
            <a:chOff x="995554" y="5635761"/>
            <a:chExt cx="15521670" cy="3345400"/>
          </a:xfrm>
        </p:grpSpPr>
        <p:pic>
          <p:nvPicPr>
            <p:cNvPr id="6" name="Afbeelding 5">
              <a:extLst>
                <a:ext uri="{FF2B5EF4-FFF2-40B4-BE49-F238E27FC236}">
                  <a16:creationId xmlns:a16="http://schemas.microsoft.com/office/drawing/2014/main" id="{DB2D56A2-4FD0-473F-B8D2-675043484E9D}"/>
                </a:ext>
              </a:extLst>
            </p:cNvPr>
            <p:cNvPicPr>
              <a:picLocks noChangeAspect="1"/>
            </p:cNvPicPr>
            <p:nvPr/>
          </p:nvPicPr>
          <p:blipFill>
            <a:blip r:embed="rId3"/>
            <a:stretch>
              <a:fillRect/>
            </a:stretch>
          </p:blipFill>
          <p:spPr>
            <a:xfrm>
              <a:off x="995554" y="5635761"/>
              <a:ext cx="15521670" cy="3345400"/>
            </a:xfrm>
            <a:prstGeom prst="rect">
              <a:avLst/>
            </a:prstGeom>
          </p:spPr>
        </p:pic>
        <p:sp>
          <p:nvSpPr>
            <p:cNvPr id="7" name="Rechthoek 6">
              <a:extLst>
                <a:ext uri="{FF2B5EF4-FFF2-40B4-BE49-F238E27FC236}">
                  <a16:creationId xmlns:a16="http://schemas.microsoft.com/office/drawing/2014/main" id="{301D3FBA-D651-4227-A923-6881C97021ED}"/>
                </a:ext>
              </a:extLst>
            </p:cNvPr>
            <p:cNvSpPr/>
            <p:nvPr/>
          </p:nvSpPr>
          <p:spPr>
            <a:xfrm>
              <a:off x="6424863" y="6785811"/>
              <a:ext cx="4644190" cy="986589"/>
            </a:xfrm>
            <a:prstGeom prst="rect">
              <a:avLst/>
            </a:prstGeom>
            <a:solidFill>
              <a:schemeClr val="bg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33131876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A23A26B1-A34D-47CE-9D95-8621F6345C1B}"/>
              </a:ext>
            </a:extLst>
          </p:cNvPr>
          <p:cNvPicPr>
            <a:picLocks noChangeAspect="1"/>
          </p:cNvPicPr>
          <p:nvPr/>
        </p:nvPicPr>
        <p:blipFill rotWithShape="1">
          <a:blip r:embed="rId3"/>
          <a:srcRect l="3063" t="8707"/>
          <a:stretch/>
        </p:blipFill>
        <p:spPr>
          <a:xfrm>
            <a:off x="14157260" y="6125927"/>
            <a:ext cx="2977073" cy="1319681"/>
          </a:xfrm>
          <a:prstGeom prst="rect">
            <a:avLst/>
          </a:prstGeom>
        </p:spPr>
      </p:pic>
      <p:pic>
        <p:nvPicPr>
          <p:cNvPr id="9" name="Afbeelding 8">
            <a:extLst>
              <a:ext uri="{FF2B5EF4-FFF2-40B4-BE49-F238E27FC236}">
                <a16:creationId xmlns:a16="http://schemas.microsoft.com/office/drawing/2014/main" id="{6C11306A-1CEB-4ABC-9CF1-98602E4461C8}"/>
              </a:ext>
            </a:extLst>
          </p:cNvPr>
          <p:cNvPicPr>
            <a:picLocks noChangeAspect="1"/>
          </p:cNvPicPr>
          <p:nvPr/>
        </p:nvPicPr>
        <p:blipFill>
          <a:blip r:embed="rId4"/>
          <a:stretch>
            <a:fillRect/>
          </a:stretch>
        </p:blipFill>
        <p:spPr>
          <a:xfrm>
            <a:off x="1133299" y="4431216"/>
            <a:ext cx="12931525" cy="4787938"/>
          </a:xfrm>
          <a:prstGeom prst="rect">
            <a:avLst/>
          </a:prstGeom>
        </p:spPr>
      </p:pic>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Chi-kwadraat-toets</a:t>
            </a:r>
            <a:endParaRPr lang="nl-BE" dirty="0"/>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p:txBody>
          <a:bodyPr/>
          <a:lstStyle/>
          <a:p>
            <a:r>
              <a:rPr lang="nl-BE" dirty="0">
                <a:highlight>
                  <a:srgbClr val="FFFF00"/>
                </a:highlight>
              </a:rPr>
              <a:t>Hoe zouden frequenties verdeeld zijn indien geen verband tussen studierichting en evaluatievorm?</a:t>
            </a:r>
          </a:p>
          <a:p>
            <a:pPr lvl="1"/>
            <a:r>
              <a:rPr lang="nl-BE" b="1" dirty="0"/>
              <a:t>Verwachte </a:t>
            </a:r>
            <a:r>
              <a:rPr lang="nl-BE" b="1" dirty="0" err="1"/>
              <a:t>celfrequenties</a:t>
            </a:r>
            <a:r>
              <a:rPr lang="nl-BE" b="1" dirty="0"/>
              <a:t> </a:t>
            </a:r>
            <a:r>
              <a:rPr lang="nl-BE" b="1" i="1" dirty="0"/>
              <a:t>f</a:t>
            </a:r>
            <a:r>
              <a:rPr lang="nl-BE" b="1" dirty="0"/>
              <a:t>(e) </a:t>
            </a:r>
            <a:r>
              <a:rPr lang="nl-BE" dirty="0"/>
              <a:t>berekenen o.b.v. marginalen van elke cel</a:t>
            </a:r>
          </a:p>
          <a:p>
            <a:pPr lvl="2"/>
            <a:r>
              <a:rPr lang="nl-BE" dirty="0"/>
              <a:t>Als in totaal verhouding 60/40 is + CW- en CRIM-studenten verschillen </a:t>
            </a:r>
            <a:r>
              <a:rPr lang="nl-BE" u="sng" dirty="0"/>
              <a:t>niet</a:t>
            </a:r>
          </a:p>
          <a:p>
            <a:pPr marL="1778400" lvl="3" indent="0">
              <a:buNone/>
            </a:pPr>
            <a:r>
              <a:rPr lang="nl-BE" dirty="0"/>
              <a:t>= elke groep ook 60/40 verdeeld</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66</a:t>
            </a:fld>
            <a:endParaRPr lang="en-GB" noProof="0" dirty="0"/>
          </a:p>
        </p:txBody>
      </p:sp>
      <p:sp>
        <p:nvSpPr>
          <p:cNvPr id="5" name="Tijdelijke aanduiding voor inhoud 4">
            <a:extLst>
              <a:ext uri="{FF2B5EF4-FFF2-40B4-BE49-F238E27FC236}">
                <a16:creationId xmlns:a16="http://schemas.microsoft.com/office/drawing/2014/main" id="{A5F7EE65-7A2B-4D55-BCA0-DC58525B561E}"/>
              </a:ext>
            </a:extLst>
          </p:cNvPr>
          <p:cNvSpPr>
            <a:spLocks noGrp="1"/>
          </p:cNvSpPr>
          <p:nvPr>
            <p:ph idx="13"/>
          </p:nvPr>
        </p:nvSpPr>
        <p:spPr/>
        <p:txBody>
          <a:bodyPr/>
          <a:lstStyle/>
          <a:p>
            <a:endParaRPr lang="nl-BE"/>
          </a:p>
        </p:txBody>
      </p:sp>
      <p:sp>
        <p:nvSpPr>
          <p:cNvPr id="6" name="Ovaal 5">
            <a:extLst>
              <a:ext uri="{FF2B5EF4-FFF2-40B4-BE49-F238E27FC236}">
                <a16:creationId xmlns:a16="http://schemas.microsoft.com/office/drawing/2014/main" id="{DEE3D788-CEA8-47F5-A1DF-9989E7F561DF}"/>
              </a:ext>
            </a:extLst>
          </p:cNvPr>
          <p:cNvSpPr/>
          <p:nvPr/>
        </p:nvSpPr>
        <p:spPr>
          <a:xfrm>
            <a:off x="7315200" y="5317957"/>
            <a:ext cx="1106905" cy="495931"/>
          </a:xfrm>
          <a:prstGeom prst="ellipse">
            <a:avLst/>
          </a:prstGeom>
          <a:noFill/>
          <a:ln w="31750">
            <a:solidFill>
              <a:srgbClr val="008C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Ovaal 9">
            <a:extLst>
              <a:ext uri="{FF2B5EF4-FFF2-40B4-BE49-F238E27FC236}">
                <a16:creationId xmlns:a16="http://schemas.microsoft.com/office/drawing/2014/main" id="{242BE6E3-29DF-4C50-AAF7-C900D1731837}"/>
              </a:ext>
            </a:extLst>
          </p:cNvPr>
          <p:cNvSpPr/>
          <p:nvPr/>
        </p:nvSpPr>
        <p:spPr>
          <a:xfrm>
            <a:off x="7315200" y="6550067"/>
            <a:ext cx="1106905" cy="495931"/>
          </a:xfrm>
          <a:prstGeom prst="ellipse">
            <a:avLst/>
          </a:prstGeom>
          <a:noFill/>
          <a:ln w="31750">
            <a:solidFill>
              <a:srgbClr val="008C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Ovaal 11">
            <a:extLst>
              <a:ext uri="{FF2B5EF4-FFF2-40B4-BE49-F238E27FC236}">
                <a16:creationId xmlns:a16="http://schemas.microsoft.com/office/drawing/2014/main" id="{F333F4D6-17D6-4DD2-A3D1-783EBBA9B51E}"/>
              </a:ext>
            </a:extLst>
          </p:cNvPr>
          <p:cNvSpPr/>
          <p:nvPr/>
        </p:nvSpPr>
        <p:spPr>
          <a:xfrm>
            <a:off x="3718925" y="5316886"/>
            <a:ext cx="1106905" cy="495931"/>
          </a:xfrm>
          <a:prstGeom prst="ellipse">
            <a:avLst/>
          </a:prstGeom>
          <a:noFill/>
          <a:ln w="31750">
            <a:solidFill>
              <a:srgbClr val="008C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Ovaal 12">
            <a:extLst>
              <a:ext uri="{FF2B5EF4-FFF2-40B4-BE49-F238E27FC236}">
                <a16:creationId xmlns:a16="http://schemas.microsoft.com/office/drawing/2014/main" id="{EBD2B70F-78D9-46A1-A941-FA96CD5BFA2F}"/>
              </a:ext>
            </a:extLst>
          </p:cNvPr>
          <p:cNvSpPr/>
          <p:nvPr/>
        </p:nvSpPr>
        <p:spPr>
          <a:xfrm>
            <a:off x="3718925" y="6537803"/>
            <a:ext cx="1106905" cy="495931"/>
          </a:xfrm>
          <a:prstGeom prst="ellipse">
            <a:avLst/>
          </a:prstGeom>
          <a:noFill/>
          <a:ln w="31750">
            <a:solidFill>
              <a:srgbClr val="008C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563778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a:extLst>
              <a:ext uri="{FF2B5EF4-FFF2-40B4-BE49-F238E27FC236}">
                <a16:creationId xmlns:a16="http://schemas.microsoft.com/office/drawing/2014/main" id="{F1F6E055-9171-4173-922F-679D56FB945C}"/>
              </a:ext>
            </a:extLst>
          </p:cNvPr>
          <p:cNvPicPr>
            <a:picLocks noChangeAspect="1"/>
          </p:cNvPicPr>
          <p:nvPr/>
        </p:nvPicPr>
        <p:blipFill>
          <a:blip r:embed="rId3"/>
          <a:stretch>
            <a:fillRect/>
          </a:stretch>
        </p:blipFill>
        <p:spPr>
          <a:xfrm>
            <a:off x="9535951" y="5241377"/>
            <a:ext cx="7154273" cy="2695951"/>
          </a:xfrm>
          <a:prstGeom prst="rect">
            <a:avLst/>
          </a:prstGeom>
        </p:spPr>
      </p:pic>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Chi-kwadraat-toets</a:t>
            </a:r>
            <a:endParaRPr lang="nl-BE" dirty="0"/>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2"/>
                <a:ext cx="16858641" cy="7937327"/>
              </a:xfrm>
            </p:spPr>
            <p:txBody>
              <a:bodyPr>
                <a:normAutofit/>
              </a:bodyPr>
              <a:lstStyle/>
              <a:p>
                <a:r>
                  <a:rPr lang="nl-BE" dirty="0"/>
                  <a:t>Centrale vraag: in hoeverre komen beide groepen </a:t>
                </a:r>
                <a:r>
                  <a:rPr lang="nl-BE" dirty="0" err="1"/>
                  <a:t>celfrequenties</a:t>
                </a:r>
                <a:r>
                  <a:rPr lang="nl-BE" dirty="0"/>
                  <a:t> (</a:t>
                </a:r>
                <a:r>
                  <a:rPr lang="nl-BE" i="1" dirty="0"/>
                  <a:t>f</a:t>
                </a:r>
                <a:r>
                  <a:rPr lang="nl-BE" dirty="0"/>
                  <a:t>(o) en </a:t>
                </a:r>
                <a:r>
                  <a:rPr lang="nl-BE" i="1" dirty="0"/>
                  <a:t>f</a:t>
                </a:r>
                <a:r>
                  <a:rPr lang="nl-BE" dirty="0"/>
                  <a:t>(e)) overeen?</a:t>
                </a:r>
              </a:p>
              <a:p>
                <a:pPr lvl="1"/>
                <a:r>
                  <a:rPr lang="nl-BE" b="1" dirty="0">
                    <a:solidFill>
                      <a:srgbClr val="C00000"/>
                    </a:solidFill>
                  </a:rPr>
                  <a:t>Zijn de verschillen tussen geobserveerde en verwachte </a:t>
                </a:r>
                <a:r>
                  <a:rPr lang="nl-BE" b="1" dirty="0" err="1">
                    <a:solidFill>
                      <a:srgbClr val="C00000"/>
                    </a:solidFill>
                  </a:rPr>
                  <a:t>celfrequenties</a:t>
                </a:r>
                <a:r>
                  <a:rPr lang="nl-BE" b="1" dirty="0">
                    <a:solidFill>
                      <a:srgbClr val="C00000"/>
                    </a:solidFill>
                  </a:rPr>
                  <a:t> groot genoeg om H</a:t>
                </a:r>
                <a:r>
                  <a:rPr lang="nl-BE" b="1" baseline="-25000" dirty="0">
                    <a:solidFill>
                      <a:srgbClr val="C00000"/>
                    </a:solidFill>
                  </a:rPr>
                  <a:t>0</a:t>
                </a:r>
                <a:r>
                  <a:rPr lang="nl-BE" b="1" dirty="0">
                    <a:solidFill>
                      <a:srgbClr val="C00000"/>
                    </a:solidFill>
                  </a:rPr>
                  <a:t> te verwerpen (= er is geen verschil tussen de twee studentengroepen)?</a:t>
                </a:r>
              </a:p>
              <a:p>
                <a:pPr lvl="1"/>
                <a:r>
                  <a:rPr lang="nl-BE" dirty="0"/>
                  <a:t>Significantietoets gebruiken!</a:t>
                </a:r>
              </a:p>
              <a:p>
                <a:pPr lvl="1"/>
                <a:r>
                  <a:rPr lang="nl-BE" b="1" dirty="0" err="1"/>
                  <a:t>Chi-kwadraat-toets</a:t>
                </a:r>
                <a:r>
                  <a:rPr lang="nl-BE" dirty="0"/>
                  <a:t> (</a:t>
                </a:r>
                <a14:m>
                  <m:oMath xmlns:m="http://schemas.openxmlformats.org/officeDocument/2006/math">
                    <m:sSup>
                      <m:sSupPr>
                        <m:ctrlPr>
                          <a:rPr lang="nl-BE" i="1">
                            <a:latin typeface="Cambria Math" panose="02040503050406030204" pitchFamily="18" charset="0"/>
                          </a:rPr>
                        </m:ctrlPr>
                      </m:sSupPr>
                      <m:e>
                        <m:r>
                          <a:rPr lang="nl-BE" i="1">
                            <a:latin typeface="Cambria Math" panose="02040503050406030204" pitchFamily="18" charset="0"/>
                          </a:rPr>
                          <m:t>𝑋</m:t>
                        </m:r>
                      </m:e>
                      <m:sup>
                        <m:r>
                          <a:rPr lang="nl-BE" i="1">
                            <a:latin typeface="Cambria Math" panose="02040503050406030204" pitchFamily="18" charset="0"/>
                          </a:rPr>
                          <m:t>2</m:t>
                        </m:r>
                      </m:sup>
                    </m:sSup>
                  </m:oMath>
                </a14:m>
                <a:r>
                  <a:rPr lang="nl-BE" dirty="0"/>
                  <a:t>)</a:t>
                </a:r>
              </a:p>
              <a:p>
                <a:pPr lvl="2"/>
                <a14:m>
                  <m:oMath xmlns:m="http://schemas.openxmlformats.org/officeDocument/2006/math">
                    <m:sSup>
                      <m:sSupPr>
                        <m:ctrlPr>
                          <a:rPr lang="nl-BE" b="1" i="1" smtClean="0">
                            <a:latin typeface="Cambria Math" panose="02040503050406030204" pitchFamily="18" charset="0"/>
                          </a:rPr>
                        </m:ctrlPr>
                      </m:sSupPr>
                      <m:e>
                        <m:r>
                          <a:rPr lang="nl-BE" b="1" i="1" smtClean="0">
                            <a:latin typeface="Cambria Math" panose="02040503050406030204" pitchFamily="18" charset="0"/>
                          </a:rPr>
                          <m:t>𝑿</m:t>
                        </m:r>
                      </m:e>
                      <m:sup>
                        <m:r>
                          <a:rPr lang="nl-BE" b="1" i="1" smtClean="0">
                            <a:latin typeface="Cambria Math" panose="02040503050406030204" pitchFamily="18" charset="0"/>
                          </a:rPr>
                          <m:t>𝟐</m:t>
                        </m:r>
                      </m:sup>
                    </m:sSup>
                  </m:oMath>
                </a14:m>
                <a:r>
                  <a:rPr lang="nl-BE" b="1" dirty="0"/>
                  <a:t>-waarde </a:t>
                </a:r>
                <a:r>
                  <a:rPr lang="nl-BE" dirty="0"/>
                  <a:t>geeft verschil weer tussen </a:t>
                </a:r>
                <a:r>
                  <a:rPr lang="nl-BE" i="1" dirty="0"/>
                  <a:t>f</a:t>
                </a:r>
                <a:r>
                  <a:rPr lang="nl-BE" dirty="0"/>
                  <a:t>(o) en </a:t>
                </a:r>
                <a:r>
                  <a:rPr lang="nl-BE" i="1" dirty="0"/>
                  <a:t>f</a:t>
                </a:r>
                <a:r>
                  <a:rPr lang="nl-BE" dirty="0"/>
                  <a:t>(e)</a:t>
                </a:r>
              </a:p>
              <a:p>
                <a:pPr lvl="2"/>
                <a:endParaRPr lang="nl-BE" dirty="0"/>
              </a:p>
              <a:p>
                <a:pPr marL="1306800" lvl="2" indent="0">
                  <a:buNone/>
                </a:pPr>
                <a:endParaRPr lang="nl-BE" dirty="0"/>
              </a:p>
              <a:p>
                <a:pPr lvl="2"/>
                <a:r>
                  <a:rPr lang="nl-BE" b="1" dirty="0"/>
                  <a:t>Assumpties</a:t>
                </a:r>
                <a:r>
                  <a:rPr lang="nl-BE" dirty="0"/>
                  <a:t>:</a:t>
                </a:r>
              </a:p>
              <a:p>
                <a:pPr lvl="3"/>
                <a:r>
                  <a:rPr lang="nl-BE" dirty="0"/>
                  <a:t>Onafhankelijke groepen</a:t>
                </a:r>
              </a:p>
              <a:p>
                <a:pPr lvl="4"/>
                <a:r>
                  <a:rPr lang="nl-BE" dirty="0"/>
                  <a:t>Anders </a:t>
                </a:r>
                <a:r>
                  <a:rPr lang="nl-BE" dirty="0" err="1"/>
                  <a:t>McNemar</a:t>
                </a:r>
                <a:endParaRPr lang="nl-BE" dirty="0"/>
              </a:p>
              <a:p>
                <a:pPr lvl="3"/>
                <a:r>
                  <a:rPr lang="nl-BE" i="1" dirty="0"/>
                  <a:t>f</a:t>
                </a:r>
                <a:r>
                  <a:rPr lang="nl-BE" dirty="0"/>
                  <a:t>(e) van elke cel &gt; 5!</a:t>
                </a:r>
              </a:p>
              <a:p>
                <a:pPr lvl="4"/>
                <a:r>
                  <a:rPr lang="nl-BE" dirty="0"/>
                  <a:t>Anders Fisher-Exact</a:t>
                </a:r>
              </a:p>
            </p:txBody>
          </p:sp>
        </mc:Choice>
        <mc:Fallback xmlns="">
          <p:sp>
            <p:nvSpPr>
              <p:cNvPr id="3" name="Tijdelijke aanduiding voor inhoud 2">
                <a:extLst>
                  <a:ext uri="{FF2B5EF4-FFF2-40B4-BE49-F238E27FC236}">
                    <a16:creationId xmlns:a16="http://schemas.microsoft.com/office/drawing/2014/main" id="{3BE7A5A1-E7E7-43C6-9C7C-991AA9241244}"/>
                  </a:ext>
                </a:extLst>
              </p:cNvPr>
              <p:cNvSpPr>
                <a:spLocks noGrp="1" noRot="1" noChangeAspect="1" noMove="1" noResize="1" noEditPoints="1" noAdjustHandles="1" noChangeArrowheads="1" noChangeShapeType="1" noTextEdit="1"/>
              </p:cNvSpPr>
              <p:nvPr>
                <p:ph idx="1"/>
              </p:nvPr>
            </p:nvSpPr>
            <p:spPr>
              <a:xfrm>
                <a:off x="327069" y="1816272"/>
                <a:ext cx="16858641" cy="7937327"/>
              </a:xfrm>
              <a:blipFill>
                <a:blip r:embed="rId4"/>
                <a:stretch>
                  <a:fillRect l="-145" t="-461"/>
                </a:stretch>
              </a:blipFill>
            </p:spPr>
            <p:txBody>
              <a:bodyPr/>
              <a:lstStyle/>
              <a:p>
                <a:r>
                  <a:rPr lang="nl-NL">
                    <a:noFill/>
                  </a:rPr>
                  <a:t> </a:t>
                </a:r>
              </a:p>
            </p:txBody>
          </p:sp>
        </mc:Fallback>
      </mc:AlternateContent>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67</a:t>
            </a:fld>
            <a:endParaRPr lang="en-GB" noProof="0" dirty="0"/>
          </a:p>
        </p:txBody>
      </p:sp>
    </p:spTree>
    <p:extLst>
      <p:ext uri="{BB962C8B-B14F-4D97-AF65-F5344CB8AC3E}">
        <p14:creationId xmlns:p14="http://schemas.microsoft.com/office/powerpoint/2010/main" val="33079654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Chi-kwadraat-toets</a:t>
            </a:r>
            <a:endParaRPr lang="nl-BE" dirty="0"/>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2"/>
                <a:ext cx="16858641" cy="7937327"/>
              </a:xfrm>
            </p:spPr>
            <p:txBody>
              <a:bodyPr>
                <a:normAutofit/>
              </a:bodyPr>
              <a:lstStyle/>
              <a:p>
                <a:pPr marL="86400" indent="0">
                  <a:buNone/>
                </a:pPr>
                <a:r>
                  <a:rPr lang="nl-BE" b="1" dirty="0"/>
                  <a:t>Bv. Wil je examens per semester of permanent (na elke module leerstof)?</a:t>
                </a:r>
              </a:p>
              <a:p>
                <a:r>
                  <a:rPr lang="nl-BE" dirty="0"/>
                  <a:t>Assumpties oké!</a:t>
                </a:r>
              </a:p>
              <a:p>
                <a14:m>
                  <m:oMath xmlns:m="http://schemas.openxmlformats.org/officeDocument/2006/math">
                    <m:sSup>
                      <m:sSupPr>
                        <m:ctrlPr>
                          <a:rPr lang="nl-BE" b="1" i="1">
                            <a:latin typeface="Cambria Math" panose="02040503050406030204" pitchFamily="18" charset="0"/>
                          </a:rPr>
                        </m:ctrlPr>
                      </m:sSupPr>
                      <m:e>
                        <m:r>
                          <a:rPr lang="nl-BE" b="1" i="1">
                            <a:latin typeface="Cambria Math" panose="02040503050406030204" pitchFamily="18" charset="0"/>
                          </a:rPr>
                          <m:t>𝑿</m:t>
                        </m:r>
                      </m:e>
                      <m:sup>
                        <m:r>
                          <a:rPr lang="nl-BE" b="1" i="1">
                            <a:latin typeface="Cambria Math" panose="02040503050406030204" pitchFamily="18" charset="0"/>
                          </a:rPr>
                          <m:t>𝟐</m:t>
                        </m:r>
                      </m:sup>
                    </m:sSup>
                  </m:oMath>
                </a14:m>
                <a:r>
                  <a:rPr lang="nl-BE" b="1" dirty="0"/>
                  <a:t>-waarde </a:t>
                </a:r>
                <a:r>
                  <a:rPr lang="nl-BE" dirty="0"/>
                  <a:t>berekenen:</a:t>
                </a:r>
              </a:p>
              <a:p>
                <a:endParaRPr lang="nl-BE" dirty="0"/>
              </a:p>
            </p:txBody>
          </p:sp>
        </mc:Choice>
        <mc:Fallback xmlns="">
          <p:sp>
            <p:nvSpPr>
              <p:cNvPr id="3" name="Tijdelijke aanduiding voor inhoud 2">
                <a:extLst>
                  <a:ext uri="{FF2B5EF4-FFF2-40B4-BE49-F238E27FC236}">
                    <a16:creationId xmlns:a16="http://schemas.microsoft.com/office/drawing/2014/main" id="{3BE7A5A1-E7E7-43C6-9C7C-991AA9241244}"/>
                  </a:ext>
                </a:extLst>
              </p:cNvPr>
              <p:cNvSpPr>
                <a:spLocks noGrp="1" noRot="1" noChangeAspect="1" noMove="1" noResize="1" noEditPoints="1" noAdjustHandles="1" noChangeArrowheads="1" noChangeShapeType="1" noTextEdit="1"/>
              </p:cNvSpPr>
              <p:nvPr>
                <p:ph idx="1"/>
              </p:nvPr>
            </p:nvSpPr>
            <p:spPr>
              <a:xfrm>
                <a:off x="327069" y="1816272"/>
                <a:ext cx="16858641" cy="7937327"/>
              </a:xfrm>
              <a:blipFill>
                <a:blip r:embed="rId3"/>
                <a:stretch>
                  <a:fillRect l="-253" t="-461"/>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68</a:t>
            </a:fld>
            <a:endParaRPr lang="en-GB" noProof="0" dirty="0"/>
          </a:p>
        </p:txBody>
      </p:sp>
      <p:pic>
        <p:nvPicPr>
          <p:cNvPr id="5" name="Afbeelding 4">
            <a:extLst>
              <a:ext uri="{FF2B5EF4-FFF2-40B4-BE49-F238E27FC236}">
                <a16:creationId xmlns:a16="http://schemas.microsoft.com/office/drawing/2014/main" id="{595B9C9F-EE80-4724-8E8B-2F578ECCC8CE}"/>
              </a:ext>
            </a:extLst>
          </p:cNvPr>
          <p:cNvPicPr>
            <a:picLocks noChangeAspect="1"/>
          </p:cNvPicPr>
          <p:nvPr/>
        </p:nvPicPr>
        <p:blipFill>
          <a:blip r:embed="rId4"/>
          <a:stretch>
            <a:fillRect/>
          </a:stretch>
        </p:blipFill>
        <p:spPr>
          <a:xfrm>
            <a:off x="645372" y="4063731"/>
            <a:ext cx="16366234" cy="1324160"/>
          </a:xfrm>
          <a:prstGeom prst="rect">
            <a:avLst/>
          </a:prstGeom>
        </p:spPr>
      </p:pic>
      <p:grpSp>
        <p:nvGrpSpPr>
          <p:cNvPr id="6" name="Group 4">
            <a:extLst>
              <a:ext uri="{FF2B5EF4-FFF2-40B4-BE49-F238E27FC236}">
                <a16:creationId xmlns:a16="http://schemas.microsoft.com/office/drawing/2014/main" id="{EC86C7A8-5632-4CEA-B915-8A42191074F3}"/>
              </a:ext>
            </a:extLst>
          </p:cNvPr>
          <p:cNvGrpSpPr>
            <a:grpSpLocks noChangeAspect="1"/>
          </p:cNvGrpSpPr>
          <p:nvPr/>
        </p:nvGrpSpPr>
        <p:grpSpPr bwMode="auto">
          <a:xfrm>
            <a:off x="2674938" y="5784850"/>
            <a:ext cx="11337925" cy="2968625"/>
            <a:chOff x="1685" y="3644"/>
            <a:chExt cx="7142" cy="1870"/>
          </a:xfrm>
        </p:grpSpPr>
        <p:sp>
          <p:nvSpPr>
            <p:cNvPr id="15" name="AutoShape 3">
              <a:extLst>
                <a:ext uri="{FF2B5EF4-FFF2-40B4-BE49-F238E27FC236}">
                  <a16:creationId xmlns:a16="http://schemas.microsoft.com/office/drawing/2014/main" id="{D7D547FA-F874-47EA-AE09-E88AF9E9DF69}"/>
                </a:ext>
              </a:extLst>
            </p:cNvPr>
            <p:cNvSpPr>
              <a:spLocks noChangeAspect="1" noChangeArrowheads="1" noTextEdit="1"/>
            </p:cNvSpPr>
            <p:nvPr/>
          </p:nvSpPr>
          <p:spPr bwMode="auto">
            <a:xfrm>
              <a:off x="1685" y="3644"/>
              <a:ext cx="7134" cy="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6" name="Rectangle 5">
              <a:extLst>
                <a:ext uri="{FF2B5EF4-FFF2-40B4-BE49-F238E27FC236}">
                  <a16:creationId xmlns:a16="http://schemas.microsoft.com/office/drawing/2014/main" id="{3BA61CF1-54CA-4935-B373-25B3B223A174}"/>
                </a:ext>
              </a:extLst>
            </p:cNvPr>
            <p:cNvSpPr>
              <a:spLocks noChangeArrowheads="1"/>
            </p:cNvSpPr>
            <p:nvPr/>
          </p:nvSpPr>
          <p:spPr bwMode="auto">
            <a:xfrm>
              <a:off x="1685" y="3644"/>
              <a:ext cx="7134" cy="1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17" name="Rectangle 6">
              <a:extLst>
                <a:ext uri="{FF2B5EF4-FFF2-40B4-BE49-F238E27FC236}">
                  <a16:creationId xmlns:a16="http://schemas.microsoft.com/office/drawing/2014/main" id="{E4D92F3F-BE91-412A-BFC1-60E6C1A74E13}"/>
                </a:ext>
              </a:extLst>
            </p:cNvPr>
            <p:cNvSpPr>
              <a:spLocks noChangeArrowheads="1"/>
            </p:cNvSpPr>
            <p:nvPr/>
          </p:nvSpPr>
          <p:spPr bwMode="auto">
            <a:xfrm>
              <a:off x="2908" y="3969"/>
              <a:ext cx="13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3000" b="0" i="0" u="none" strike="noStrike" cap="none" normalizeH="0" baseline="0" dirty="0" err="1">
                  <a:ln>
                    <a:noFill/>
                  </a:ln>
                  <a:solidFill>
                    <a:srgbClr val="003366"/>
                  </a:solidFill>
                  <a:effectLst/>
                  <a:latin typeface="Calibri" panose="020F0502020204030204" pitchFamily="34" charset="0"/>
                </a:rPr>
                <a:t>cw</a:t>
              </a:r>
              <a:r>
                <a:rPr kumimoji="0" lang="nl-BE" altLang="nl-BE" sz="3000" b="0" i="0" u="none" strike="noStrike" cap="none" normalizeH="0" baseline="0" dirty="0">
                  <a:ln>
                    <a:noFill/>
                  </a:ln>
                  <a:solidFill>
                    <a:srgbClr val="003366"/>
                  </a:solidFill>
                  <a:effectLst/>
                  <a:latin typeface="Calibri" panose="020F0502020204030204" pitchFamily="34" charset="0"/>
                </a:rPr>
                <a:t> studenten</a:t>
              </a:r>
              <a:endParaRPr kumimoji="0" lang="nl-BE" altLang="nl-BE" sz="1800" b="0" i="0" u="none" strike="noStrike" cap="none" normalizeH="0" baseline="0" dirty="0">
                <a:ln>
                  <a:noFill/>
                </a:ln>
                <a:solidFill>
                  <a:srgbClr val="003366"/>
                </a:solidFill>
                <a:effectLst/>
              </a:endParaRPr>
            </a:p>
          </p:txBody>
        </p:sp>
        <p:sp>
          <p:nvSpPr>
            <p:cNvPr id="18" name="Rectangle 7">
              <a:extLst>
                <a:ext uri="{FF2B5EF4-FFF2-40B4-BE49-F238E27FC236}">
                  <a16:creationId xmlns:a16="http://schemas.microsoft.com/office/drawing/2014/main" id="{CAE9C905-5AB7-44AC-9C04-C99383475266}"/>
                </a:ext>
              </a:extLst>
            </p:cNvPr>
            <p:cNvSpPr>
              <a:spLocks noChangeArrowheads="1"/>
            </p:cNvSpPr>
            <p:nvPr/>
          </p:nvSpPr>
          <p:spPr bwMode="auto">
            <a:xfrm>
              <a:off x="4329" y="3969"/>
              <a:ext cx="136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3000" b="0" i="0" u="none" strike="noStrike" cap="none" normalizeH="0" baseline="0">
                  <a:ln>
                    <a:noFill/>
                  </a:ln>
                  <a:solidFill>
                    <a:srgbClr val="003366"/>
                  </a:solidFill>
                  <a:effectLst/>
                  <a:latin typeface="Calibri" panose="020F0502020204030204" pitchFamily="34" charset="0"/>
                </a:rPr>
                <a:t>pol studenten</a:t>
              </a:r>
              <a:endParaRPr kumimoji="0" lang="nl-BE" altLang="nl-BE" sz="1800" b="0" i="0" u="none" strike="noStrike" cap="none" normalizeH="0" baseline="0">
                <a:ln>
                  <a:noFill/>
                </a:ln>
                <a:solidFill>
                  <a:srgbClr val="003366"/>
                </a:solidFill>
                <a:effectLst/>
              </a:endParaRPr>
            </a:p>
          </p:txBody>
        </p:sp>
        <p:sp>
          <p:nvSpPr>
            <p:cNvPr id="19" name="Rectangle 8">
              <a:extLst>
                <a:ext uri="{FF2B5EF4-FFF2-40B4-BE49-F238E27FC236}">
                  <a16:creationId xmlns:a16="http://schemas.microsoft.com/office/drawing/2014/main" id="{66E1876A-40BD-4DBD-B532-26C6E6D9BAC9}"/>
                </a:ext>
              </a:extLst>
            </p:cNvPr>
            <p:cNvSpPr>
              <a:spLocks noChangeArrowheads="1"/>
            </p:cNvSpPr>
            <p:nvPr/>
          </p:nvSpPr>
          <p:spPr bwMode="auto">
            <a:xfrm>
              <a:off x="5986" y="3969"/>
              <a:ext cx="13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3000" b="0" i="0" u="none" strike="noStrike" cap="none" normalizeH="0" baseline="0">
                  <a:ln>
                    <a:noFill/>
                  </a:ln>
                  <a:solidFill>
                    <a:srgbClr val="003366"/>
                  </a:solidFill>
                  <a:effectLst/>
                  <a:latin typeface="Calibri" panose="020F0502020204030204" pitchFamily="34" charset="0"/>
                </a:rPr>
                <a:t>cw studenten</a:t>
              </a:r>
              <a:endParaRPr kumimoji="0" lang="nl-BE" altLang="nl-BE" sz="1800" b="0" i="0" u="none" strike="noStrike" cap="none" normalizeH="0" baseline="0">
                <a:ln>
                  <a:noFill/>
                </a:ln>
                <a:solidFill>
                  <a:srgbClr val="003366"/>
                </a:solidFill>
                <a:effectLst/>
              </a:endParaRPr>
            </a:p>
          </p:txBody>
        </p:sp>
        <p:sp>
          <p:nvSpPr>
            <p:cNvPr id="20" name="Rectangle 9">
              <a:extLst>
                <a:ext uri="{FF2B5EF4-FFF2-40B4-BE49-F238E27FC236}">
                  <a16:creationId xmlns:a16="http://schemas.microsoft.com/office/drawing/2014/main" id="{EB03C7B8-09BA-463C-B383-DC1C836DA347}"/>
                </a:ext>
              </a:extLst>
            </p:cNvPr>
            <p:cNvSpPr>
              <a:spLocks noChangeArrowheads="1"/>
            </p:cNvSpPr>
            <p:nvPr/>
          </p:nvSpPr>
          <p:spPr bwMode="auto">
            <a:xfrm>
              <a:off x="7406" y="3969"/>
              <a:ext cx="136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3000" b="0" i="0" u="none" strike="noStrike" cap="none" normalizeH="0" baseline="0">
                  <a:ln>
                    <a:noFill/>
                  </a:ln>
                  <a:solidFill>
                    <a:srgbClr val="003366"/>
                  </a:solidFill>
                  <a:effectLst/>
                  <a:latin typeface="Calibri" panose="020F0502020204030204" pitchFamily="34" charset="0"/>
                </a:rPr>
                <a:t>pol studenten</a:t>
              </a:r>
              <a:endParaRPr kumimoji="0" lang="nl-BE" altLang="nl-BE" sz="1800" b="0" i="0" u="none" strike="noStrike" cap="none" normalizeH="0" baseline="0">
                <a:ln>
                  <a:noFill/>
                </a:ln>
                <a:solidFill>
                  <a:srgbClr val="003366"/>
                </a:solidFill>
                <a:effectLst/>
              </a:endParaRPr>
            </a:p>
          </p:txBody>
        </p:sp>
        <p:sp>
          <p:nvSpPr>
            <p:cNvPr id="21" name="Rectangle 10">
              <a:extLst>
                <a:ext uri="{FF2B5EF4-FFF2-40B4-BE49-F238E27FC236}">
                  <a16:creationId xmlns:a16="http://schemas.microsoft.com/office/drawing/2014/main" id="{F3EA1477-4308-4A05-B0C2-5A6AD5C5DB00}"/>
                </a:ext>
              </a:extLst>
            </p:cNvPr>
            <p:cNvSpPr>
              <a:spLocks noChangeArrowheads="1"/>
            </p:cNvSpPr>
            <p:nvPr/>
          </p:nvSpPr>
          <p:spPr bwMode="auto">
            <a:xfrm>
              <a:off x="1724" y="4278"/>
              <a:ext cx="90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3000" b="0" i="0" u="none" strike="noStrike" cap="none" normalizeH="0" baseline="0" dirty="0">
                  <a:ln>
                    <a:noFill/>
                  </a:ln>
                  <a:solidFill>
                    <a:srgbClr val="008CBB"/>
                  </a:solidFill>
                  <a:effectLst/>
                  <a:latin typeface="Calibri" panose="020F0502020204030204" pitchFamily="34" charset="0"/>
                </a:rPr>
                <a:t>semester</a:t>
              </a:r>
              <a:endParaRPr kumimoji="0" lang="nl-BE" altLang="nl-BE" sz="1800" b="0" i="0" u="none" strike="noStrike" cap="none" normalizeH="0" baseline="0" dirty="0">
                <a:ln>
                  <a:noFill/>
                </a:ln>
                <a:solidFill>
                  <a:srgbClr val="008CBB"/>
                </a:solidFill>
                <a:effectLst/>
              </a:endParaRPr>
            </a:p>
          </p:txBody>
        </p:sp>
        <p:sp>
          <p:nvSpPr>
            <p:cNvPr id="22" name="Rectangle 11">
              <a:extLst>
                <a:ext uri="{FF2B5EF4-FFF2-40B4-BE49-F238E27FC236}">
                  <a16:creationId xmlns:a16="http://schemas.microsoft.com/office/drawing/2014/main" id="{2C2A1065-F681-45A9-B644-B31F8604BE35}"/>
                </a:ext>
              </a:extLst>
            </p:cNvPr>
            <p:cNvSpPr>
              <a:spLocks noChangeArrowheads="1"/>
            </p:cNvSpPr>
            <p:nvPr/>
          </p:nvSpPr>
          <p:spPr bwMode="auto">
            <a:xfrm>
              <a:off x="3390" y="4278"/>
              <a:ext cx="3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3000" b="0" i="0" u="none" strike="noStrike" cap="none" normalizeH="0" baseline="0" dirty="0">
                  <a:ln>
                    <a:noFill/>
                  </a:ln>
                  <a:solidFill>
                    <a:srgbClr val="008CBB"/>
                  </a:solidFill>
                  <a:effectLst/>
                  <a:latin typeface="Calibri" panose="020F0502020204030204" pitchFamily="34" charset="0"/>
                </a:rPr>
                <a:t>975</a:t>
              </a:r>
              <a:endParaRPr kumimoji="0" lang="nl-BE" altLang="nl-BE" sz="1800" b="0" i="0" u="none" strike="noStrike" cap="none" normalizeH="0" baseline="0" dirty="0">
                <a:ln>
                  <a:noFill/>
                </a:ln>
                <a:solidFill>
                  <a:srgbClr val="008CBB"/>
                </a:solidFill>
                <a:effectLst/>
              </a:endParaRPr>
            </a:p>
          </p:txBody>
        </p:sp>
        <p:sp>
          <p:nvSpPr>
            <p:cNvPr id="23" name="Rectangle 12">
              <a:extLst>
                <a:ext uri="{FF2B5EF4-FFF2-40B4-BE49-F238E27FC236}">
                  <a16:creationId xmlns:a16="http://schemas.microsoft.com/office/drawing/2014/main" id="{F445054C-4D8A-49EA-8D6D-F2DD5097CAE2}"/>
                </a:ext>
              </a:extLst>
            </p:cNvPr>
            <p:cNvSpPr>
              <a:spLocks noChangeArrowheads="1"/>
            </p:cNvSpPr>
            <p:nvPr/>
          </p:nvSpPr>
          <p:spPr bwMode="auto">
            <a:xfrm>
              <a:off x="4834" y="4278"/>
              <a:ext cx="3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3000" b="0" i="0" u="none" strike="noStrike" cap="none" normalizeH="0" baseline="0" dirty="0">
                  <a:ln>
                    <a:noFill/>
                  </a:ln>
                  <a:solidFill>
                    <a:srgbClr val="008CBB"/>
                  </a:solidFill>
                  <a:effectLst/>
                  <a:latin typeface="Calibri" panose="020F0502020204030204" pitchFamily="34" charset="0"/>
                </a:rPr>
                <a:t>147</a:t>
              </a:r>
              <a:endParaRPr kumimoji="0" lang="nl-BE" altLang="nl-BE" sz="1800" b="0" i="0" u="none" strike="noStrike" cap="none" normalizeH="0" baseline="0" dirty="0">
                <a:ln>
                  <a:noFill/>
                </a:ln>
                <a:solidFill>
                  <a:srgbClr val="008CBB"/>
                </a:solidFill>
                <a:effectLst/>
              </a:endParaRPr>
            </a:p>
          </p:txBody>
        </p:sp>
        <p:sp>
          <p:nvSpPr>
            <p:cNvPr id="24" name="Rectangle 13">
              <a:extLst>
                <a:ext uri="{FF2B5EF4-FFF2-40B4-BE49-F238E27FC236}">
                  <a16:creationId xmlns:a16="http://schemas.microsoft.com/office/drawing/2014/main" id="{B22B0EC5-5846-497D-ADE0-4F50F12698E3}"/>
                </a:ext>
              </a:extLst>
            </p:cNvPr>
            <p:cNvSpPr>
              <a:spLocks noChangeArrowheads="1"/>
            </p:cNvSpPr>
            <p:nvPr/>
          </p:nvSpPr>
          <p:spPr bwMode="auto">
            <a:xfrm>
              <a:off x="6380" y="4278"/>
              <a:ext cx="55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3000" b="0" i="0" u="none" strike="noStrike" cap="none" normalizeH="0" baseline="0">
                  <a:ln>
                    <a:noFill/>
                  </a:ln>
                  <a:solidFill>
                    <a:srgbClr val="008CBB"/>
                  </a:solidFill>
                  <a:effectLst/>
                  <a:latin typeface="Calibri" panose="020F0502020204030204" pitchFamily="34" charset="0"/>
                </a:rPr>
                <a:t>872,1</a:t>
              </a:r>
              <a:endParaRPr kumimoji="0" lang="nl-BE" altLang="nl-BE" sz="1800" b="0" i="0" u="none" strike="noStrike" cap="none" normalizeH="0" baseline="0">
                <a:ln>
                  <a:noFill/>
                </a:ln>
                <a:solidFill>
                  <a:srgbClr val="008CBB"/>
                </a:solidFill>
                <a:effectLst/>
              </a:endParaRPr>
            </a:p>
          </p:txBody>
        </p:sp>
        <p:sp>
          <p:nvSpPr>
            <p:cNvPr id="25" name="Rectangle 14">
              <a:extLst>
                <a:ext uri="{FF2B5EF4-FFF2-40B4-BE49-F238E27FC236}">
                  <a16:creationId xmlns:a16="http://schemas.microsoft.com/office/drawing/2014/main" id="{33DA02AF-A7B9-4A77-AC3C-88EC9CDB7A1E}"/>
                </a:ext>
              </a:extLst>
            </p:cNvPr>
            <p:cNvSpPr>
              <a:spLocks noChangeArrowheads="1"/>
            </p:cNvSpPr>
            <p:nvPr/>
          </p:nvSpPr>
          <p:spPr bwMode="auto">
            <a:xfrm>
              <a:off x="7825" y="4278"/>
              <a:ext cx="55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3000" b="0" i="0" u="none" strike="noStrike" cap="none" normalizeH="0" baseline="0">
                  <a:ln>
                    <a:noFill/>
                  </a:ln>
                  <a:solidFill>
                    <a:srgbClr val="008CBB"/>
                  </a:solidFill>
                  <a:effectLst/>
                  <a:latin typeface="Calibri" panose="020F0502020204030204" pitchFamily="34" charset="0"/>
                </a:rPr>
                <a:t>249,9</a:t>
              </a:r>
              <a:endParaRPr kumimoji="0" lang="nl-BE" altLang="nl-BE" sz="1800" b="0" i="0" u="none" strike="noStrike" cap="none" normalizeH="0" baseline="0">
                <a:ln>
                  <a:noFill/>
                </a:ln>
                <a:solidFill>
                  <a:srgbClr val="008CBB"/>
                </a:solidFill>
                <a:effectLst/>
              </a:endParaRPr>
            </a:p>
          </p:txBody>
        </p:sp>
        <p:sp>
          <p:nvSpPr>
            <p:cNvPr id="26" name="Rectangle 15">
              <a:extLst>
                <a:ext uri="{FF2B5EF4-FFF2-40B4-BE49-F238E27FC236}">
                  <a16:creationId xmlns:a16="http://schemas.microsoft.com/office/drawing/2014/main" id="{44EEB813-8662-4C31-A3A0-B41DC10D4DDB}"/>
                </a:ext>
              </a:extLst>
            </p:cNvPr>
            <p:cNvSpPr>
              <a:spLocks noChangeArrowheads="1"/>
            </p:cNvSpPr>
            <p:nvPr/>
          </p:nvSpPr>
          <p:spPr bwMode="auto">
            <a:xfrm>
              <a:off x="1724" y="4896"/>
              <a:ext cx="109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3000" b="0" i="0" u="none" strike="noStrike" cap="none" normalizeH="0" baseline="0" dirty="0">
                  <a:ln>
                    <a:noFill/>
                  </a:ln>
                  <a:solidFill>
                    <a:srgbClr val="008CBB"/>
                  </a:solidFill>
                  <a:effectLst/>
                  <a:latin typeface="Calibri" panose="020F0502020204030204" pitchFamily="34" charset="0"/>
                </a:rPr>
                <a:t>permanent</a:t>
              </a:r>
              <a:endParaRPr kumimoji="0" lang="nl-BE" altLang="nl-BE" sz="1800" b="0" i="0" u="none" strike="noStrike" cap="none" normalizeH="0" baseline="0" dirty="0">
                <a:ln>
                  <a:noFill/>
                </a:ln>
                <a:solidFill>
                  <a:srgbClr val="008CBB"/>
                </a:solidFill>
                <a:effectLst/>
              </a:endParaRPr>
            </a:p>
          </p:txBody>
        </p:sp>
        <p:sp>
          <p:nvSpPr>
            <p:cNvPr id="27" name="Rectangle 16">
              <a:extLst>
                <a:ext uri="{FF2B5EF4-FFF2-40B4-BE49-F238E27FC236}">
                  <a16:creationId xmlns:a16="http://schemas.microsoft.com/office/drawing/2014/main" id="{FED1EEA0-1B19-45F7-8A6A-BBCA4F1C8984}"/>
                </a:ext>
              </a:extLst>
            </p:cNvPr>
            <p:cNvSpPr>
              <a:spLocks noChangeArrowheads="1"/>
            </p:cNvSpPr>
            <p:nvPr/>
          </p:nvSpPr>
          <p:spPr bwMode="auto">
            <a:xfrm>
              <a:off x="3390" y="4896"/>
              <a:ext cx="3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3000" b="0" i="0" u="none" strike="noStrike" cap="none" normalizeH="0" baseline="0">
                  <a:ln>
                    <a:noFill/>
                  </a:ln>
                  <a:solidFill>
                    <a:srgbClr val="008CBB"/>
                  </a:solidFill>
                  <a:effectLst/>
                  <a:latin typeface="Calibri" panose="020F0502020204030204" pitchFamily="34" charset="0"/>
                </a:rPr>
                <a:t>487</a:t>
              </a:r>
              <a:endParaRPr kumimoji="0" lang="nl-BE" altLang="nl-BE" sz="1800" b="0" i="0" u="none" strike="noStrike" cap="none" normalizeH="0" baseline="0">
                <a:ln>
                  <a:noFill/>
                </a:ln>
                <a:solidFill>
                  <a:srgbClr val="008CBB"/>
                </a:solidFill>
                <a:effectLst/>
              </a:endParaRPr>
            </a:p>
          </p:txBody>
        </p:sp>
        <p:sp>
          <p:nvSpPr>
            <p:cNvPr id="28" name="Rectangle 17">
              <a:extLst>
                <a:ext uri="{FF2B5EF4-FFF2-40B4-BE49-F238E27FC236}">
                  <a16:creationId xmlns:a16="http://schemas.microsoft.com/office/drawing/2014/main" id="{A615C5B2-0ACC-4BBC-B183-30CD87E90E1C}"/>
                </a:ext>
              </a:extLst>
            </p:cNvPr>
            <p:cNvSpPr>
              <a:spLocks noChangeArrowheads="1"/>
            </p:cNvSpPr>
            <p:nvPr/>
          </p:nvSpPr>
          <p:spPr bwMode="auto">
            <a:xfrm>
              <a:off x="4834" y="4896"/>
              <a:ext cx="3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3000" b="0" i="0" u="none" strike="noStrike" cap="none" normalizeH="0" baseline="0">
                  <a:ln>
                    <a:noFill/>
                  </a:ln>
                  <a:solidFill>
                    <a:srgbClr val="008CBB"/>
                  </a:solidFill>
                  <a:effectLst/>
                  <a:latin typeface="Calibri" panose="020F0502020204030204" pitchFamily="34" charset="0"/>
                </a:rPr>
                <a:t>272</a:t>
              </a:r>
              <a:endParaRPr kumimoji="0" lang="nl-BE" altLang="nl-BE" sz="1800" b="0" i="0" u="none" strike="noStrike" cap="none" normalizeH="0" baseline="0">
                <a:ln>
                  <a:noFill/>
                </a:ln>
                <a:solidFill>
                  <a:srgbClr val="008CBB"/>
                </a:solidFill>
                <a:effectLst/>
              </a:endParaRPr>
            </a:p>
          </p:txBody>
        </p:sp>
        <p:sp>
          <p:nvSpPr>
            <p:cNvPr id="29" name="Rectangle 18">
              <a:extLst>
                <a:ext uri="{FF2B5EF4-FFF2-40B4-BE49-F238E27FC236}">
                  <a16:creationId xmlns:a16="http://schemas.microsoft.com/office/drawing/2014/main" id="{5C803B8C-777F-4404-921D-0898BF9118BC}"/>
                </a:ext>
              </a:extLst>
            </p:cNvPr>
            <p:cNvSpPr>
              <a:spLocks noChangeArrowheads="1"/>
            </p:cNvSpPr>
            <p:nvPr/>
          </p:nvSpPr>
          <p:spPr bwMode="auto">
            <a:xfrm>
              <a:off x="6380" y="4896"/>
              <a:ext cx="55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3000" b="0" i="0" u="none" strike="noStrike" cap="none" normalizeH="0" baseline="0">
                  <a:ln>
                    <a:noFill/>
                  </a:ln>
                  <a:solidFill>
                    <a:srgbClr val="008CBB"/>
                  </a:solidFill>
                  <a:effectLst/>
                  <a:latin typeface="Calibri" panose="020F0502020204030204" pitchFamily="34" charset="0"/>
                </a:rPr>
                <a:t>589,9</a:t>
              </a:r>
              <a:endParaRPr kumimoji="0" lang="nl-BE" altLang="nl-BE" sz="1800" b="0" i="0" u="none" strike="noStrike" cap="none" normalizeH="0" baseline="0">
                <a:ln>
                  <a:noFill/>
                </a:ln>
                <a:solidFill>
                  <a:srgbClr val="008CBB"/>
                </a:solidFill>
                <a:effectLst/>
              </a:endParaRPr>
            </a:p>
          </p:txBody>
        </p:sp>
        <p:sp>
          <p:nvSpPr>
            <p:cNvPr id="30" name="Rectangle 19">
              <a:extLst>
                <a:ext uri="{FF2B5EF4-FFF2-40B4-BE49-F238E27FC236}">
                  <a16:creationId xmlns:a16="http://schemas.microsoft.com/office/drawing/2014/main" id="{969F5B32-77A7-4453-8D35-03226639627B}"/>
                </a:ext>
              </a:extLst>
            </p:cNvPr>
            <p:cNvSpPr>
              <a:spLocks noChangeArrowheads="1"/>
            </p:cNvSpPr>
            <p:nvPr/>
          </p:nvSpPr>
          <p:spPr bwMode="auto">
            <a:xfrm>
              <a:off x="7825" y="4896"/>
              <a:ext cx="55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3000" b="0" i="0" u="none" strike="noStrike" cap="none" normalizeH="0" baseline="0">
                  <a:ln>
                    <a:noFill/>
                  </a:ln>
                  <a:solidFill>
                    <a:srgbClr val="008CBB"/>
                  </a:solidFill>
                  <a:effectLst/>
                  <a:latin typeface="Calibri" panose="020F0502020204030204" pitchFamily="34" charset="0"/>
                </a:rPr>
                <a:t>169,1</a:t>
              </a:r>
              <a:endParaRPr kumimoji="0" lang="nl-BE" altLang="nl-BE" sz="1800" b="0" i="0" u="none" strike="noStrike" cap="none" normalizeH="0" baseline="0">
                <a:ln>
                  <a:noFill/>
                </a:ln>
                <a:solidFill>
                  <a:srgbClr val="008CBB"/>
                </a:solidFill>
                <a:effectLst/>
              </a:endParaRPr>
            </a:p>
          </p:txBody>
        </p:sp>
        <p:sp>
          <p:nvSpPr>
            <p:cNvPr id="31" name="Rectangle 20">
              <a:extLst>
                <a:ext uri="{FF2B5EF4-FFF2-40B4-BE49-F238E27FC236}">
                  <a16:creationId xmlns:a16="http://schemas.microsoft.com/office/drawing/2014/main" id="{84EE2493-7B4E-4ADD-BF67-EA3F97D2C776}"/>
                </a:ext>
              </a:extLst>
            </p:cNvPr>
            <p:cNvSpPr>
              <a:spLocks noChangeArrowheads="1"/>
            </p:cNvSpPr>
            <p:nvPr/>
          </p:nvSpPr>
          <p:spPr bwMode="auto">
            <a:xfrm>
              <a:off x="3508" y="3660"/>
              <a:ext cx="16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3000" b="1" i="0" u="none" strike="noStrike" cap="none" normalizeH="0" baseline="0" dirty="0">
                  <a:ln>
                    <a:noFill/>
                  </a:ln>
                  <a:solidFill>
                    <a:srgbClr val="003366"/>
                  </a:solidFill>
                  <a:effectLst/>
                  <a:latin typeface="Calibri" panose="020F0502020204030204" pitchFamily="34" charset="0"/>
                </a:rPr>
                <a:t>GEOBSERVEERD</a:t>
              </a:r>
              <a:endParaRPr kumimoji="0" lang="nl-BE" altLang="nl-BE" sz="1800" b="0" i="0" u="none" strike="noStrike" cap="none" normalizeH="0" baseline="0" dirty="0">
                <a:ln>
                  <a:noFill/>
                </a:ln>
                <a:solidFill>
                  <a:srgbClr val="003366"/>
                </a:solidFill>
                <a:effectLst/>
              </a:endParaRPr>
            </a:p>
          </p:txBody>
        </p:sp>
        <p:sp>
          <p:nvSpPr>
            <p:cNvPr id="32" name="Rectangle 21">
              <a:extLst>
                <a:ext uri="{FF2B5EF4-FFF2-40B4-BE49-F238E27FC236}">
                  <a16:creationId xmlns:a16="http://schemas.microsoft.com/office/drawing/2014/main" id="{691653FD-F02E-45F5-AD1F-0DB7B5F6FDB1}"/>
                </a:ext>
              </a:extLst>
            </p:cNvPr>
            <p:cNvSpPr>
              <a:spLocks noChangeArrowheads="1"/>
            </p:cNvSpPr>
            <p:nvPr/>
          </p:nvSpPr>
          <p:spPr bwMode="auto">
            <a:xfrm>
              <a:off x="6807" y="3660"/>
              <a:ext cx="114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3000" b="1" i="0" u="none" strike="noStrike" cap="none" normalizeH="0" baseline="0">
                  <a:ln>
                    <a:noFill/>
                  </a:ln>
                  <a:solidFill>
                    <a:srgbClr val="003366"/>
                  </a:solidFill>
                  <a:effectLst/>
                  <a:latin typeface="Calibri" panose="020F0502020204030204" pitchFamily="34" charset="0"/>
                </a:rPr>
                <a:t>VERWACHT</a:t>
              </a:r>
              <a:endParaRPr kumimoji="0" lang="nl-BE" altLang="nl-BE" sz="1800" b="0" i="0" u="none" strike="noStrike" cap="none" normalizeH="0" baseline="0">
                <a:ln>
                  <a:noFill/>
                </a:ln>
                <a:solidFill>
                  <a:srgbClr val="003366"/>
                </a:solidFill>
                <a:effectLst/>
              </a:endParaRPr>
            </a:p>
          </p:txBody>
        </p:sp>
        <p:sp>
          <p:nvSpPr>
            <p:cNvPr id="33" name="Rectangle 22">
              <a:extLst>
                <a:ext uri="{FF2B5EF4-FFF2-40B4-BE49-F238E27FC236}">
                  <a16:creationId xmlns:a16="http://schemas.microsoft.com/office/drawing/2014/main" id="{840ACA8E-7F16-42A7-A2C9-CD14338B3F88}"/>
                </a:ext>
              </a:extLst>
            </p:cNvPr>
            <p:cNvSpPr>
              <a:spLocks noChangeArrowheads="1"/>
            </p:cNvSpPr>
            <p:nvPr/>
          </p:nvSpPr>
          <p:spPr bwMode="auto">
            <a:xfrm>
              <a:off x="1685" y="3644"/>
              <a:ext cx="8"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34" name="Rectangle 23">
              <a:extLst>
                <a:ext uri="{FF2B5EF4-FFF2-40B4-BE49-F238E27FC236}">
                  <a16:creationId xmlns:a16="http://schemas.microsoft.com/office/drawing/2014/main" id="{DD449D82-36F2-4019-BB96-1E56DD1F1020}"/>
                </a:ext>
              </a:extLst>
            </p:cNvPr>
            <p:cNvSpPr>
              <a:spLocks noChangeArrowheads="1"/>
            </p:cNvSpPr>
            <p:nvPr/>
          </p:nvSpPr>
          <p:spPr bwMode="auto">
            <a:xfrm>
              <a:off x="2853" y="3644"/>
              <a:ext cx="8"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35" name="Rectangle 24">
              <a:extLst>
                <a:ext uri="{FF2B5EF4-FFF2-40B4-BE49-F238E27FC236}">
                  <a16:creationId xmlns:a16="http://schemas.microsoft.com/office/drawing/2014/main" id="{FBAD32F3-B454-412A-8529-3C0D9B4FB69A}"/>
                </a:ext>
              </a:extLst>
            </p:cNvPr>
            <p:cNvSpPr>
              <a:spLocks noChangeArrowheads="1"/>
            </p:cNvSpPr>
            <p:nvPr/>
          </p:nvSpPr>
          <p:spPr bwMode="auto">
            <a:xfrm>
              <a:off x="5733" y="3644"/>
              <a:ext cx="8"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36" name="Rectangle 25">
              <a:extLst>
                <a:ext uri="{FF2B5EF4-FFF2-40B4-BE49-F238E27FC236}">
                  <a16:creationId xmlns:a16="http://schemas.microsoft.com/office/drawing/2014/main" id="{45258AEA-6A5A-4327-8BB2-51E7748CBFEC}"/>
                </a:ext>
              </a:extLst>
            </p:cNvPr>
            <p:cNvSpPr>
              <a:spLocks noChangeArrowheads="1"/>
            </p:cNvSpPr>
            <p:nvPr/>
          </p:nvSpPr>
          <p:spPr bwMode="auto">
            <a:xfrm>
              <a:off x="5931" y="3644"/>
              <a:ext cx="8"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37" name="Rectangle 26">
              <a:extLst>
                <a:ext uri="{FF2B5EF4-FFF2-40B4-BE49-F238E27FC236}">
                  <a16:creationId xmlns:a16="http://schemas.microsoft.com/office/drawing/2014/main" id="{5672E103-67B9-4902-BB8A-8C4B6BDDAB21}"/>
                </a:ext>
              </a:extLst>
            </p:cNvPr>
            <p:cNvSpPr>
              <a:spLocks noChangeArrowheads="1"/>
            </p:cNvSpPr>
            <p:nvPr/>
          </p:nvSpPr>
          <p:spPr bwMode="auto">
            <a:xfrm>
              <a:off x="8811" y="3644"/>
              <a:ext cx="8"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38" name="Rectangle 27">
              <a:extLst>
                <a:ext uri="{FF2B5EF4-FFF2-40B4-BE49-F238E27FC236}">
                  <a16:creationId xmlns:a16="http://schemas.microsoft.com/office/drawing/2014/main" id="{3C6259F1-09C1-4E67-A881-48EDAF2E66D9}"/>
                </a:ext>
              </a:extLst>
            </p:cNvPr>
            <p:cNvSpPr>
              <a:spLocks noChangeArrowheads="1"/>
            </p:cNvSpPr>
            <p:nvPr/>
          </p:nvSpPr>
          <p:spPr bwMode="auto">
            <a:xfrm>
              <a:off x="4273" y="3644"/>
              <a:ext cx="8"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39" name="Line 28">
              <a:extLst>
                <a:ext uri="{FF2B5EF4-FFF2-40B4-BE49-F238E27FC236}">
                  <a16:creationId xmlns:a16="http://schemas.microsoft.com/office/drawing/2014/main" id="{C2A0B856-DBEE-4B8E-AB93-AAEE98D4C7CF}"/>
                </a:ext>
              </a:extLst>
            </p:cNvPr>
            <p:cNvSpPr>
              <a:spLocks noChangeShapeType="1"/>
            </p:cNvSpPr>
            <p:nvPr/>
          </p:nvSpPr>
          <p:spPr bwMode="auto">
            <a:xfrm>
              <a:off x="1693" y="3953"/>
              <a:ext cx="404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40" name="Rectangle 29">
              <a:extLst>
                <a:ext uri="{FF2B5EF4-FFF2-40B4-BE49-F238E27FC236}">
                  <a16:creationId xmlns:a16="http://schemas.microsoft.com/office/drawing/2014/main" id="{6F7F78F7-1E42-4409-A70D-1DFEBCFE7374}"/>
                </a:ext>
              </a:extLst>
            </p:cNvPr>
            <p:cNvSpPr>
              <a:spLocks noChangeArrowheads="1"/>
            </p:cNvSpPr>
            <p:nvPr/>
          </p:nvSpPr>
          <p:spPr bwMode="auto">
            <a:xfrm>
              <a:off x="1693" y="3953"/>
              <a:ext cx="404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41" name="Rectangle 30">
              <a:extLst>
                <a:ext uri="{FF2B5EF4-FFF2-40B4-BE49-F238E27FC236}">
                  <a16:creationId xmlns:a16="http://schemas.microsoft.com/office/drawing/2014/main" id="{5CB2A5E7-BB55-4FF3-8DAC-D8888771712C}"/>
                </a:ext>
              </a:extLst>
            </p:cNvPr>
            <p:cNvSpPr>
              <a:spLocks noChangeArrowheads="1"/>
            </p:cNvSpPr>
            <p:nvPr/>
          </p:nvSpPr>
          <p:spPr bwMode="auto">
            <a:xfrm>
              <a:off x="7351" y="3644"/>
              <a:ext cx="8" cy="1"/>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42" name="Line 31">
              <a:extLst>
                <a:ext uri="{FF2B5EF4-FFF2-40B4-BE49-F238E27FC236}">
                  <a16:creationId xmlns:a16="http://schemas.microsoft.com/office/drawing/2014/main" id="{D9BC5EFA-70C8-449D-8F26-38D4A4169849}"/>
                </a:ext>
              </a:extLst>
            </p:cNvPr>
            <p:cNvSpPr>
              <a:spLocks noChangeShapeType="1"/>
            </p:cNvSpPr>
            <p:nvPr/>
          </p:nvSpPr>
          <p:spPr bwMode="auto">
            <a:xfrm>
              <a:off x="5939" y="3953"/>
              <a:ext cx="288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solidFill>
                  <a:srgbClr val="003366"/>
                </a:solidFill>
              </a:endParaRPr>
            </a:p>
          </p:txBody>
        </p:sp>
        <p:sp>
          <p:nvSpPr>
            <p:cNvPr id="43" name="Rectangle 32">
              <a:extLst>
                <a:ext uri="{FF2B5EF4-FFF2-40B4-BE49-F238E27FC236}">
                  <a16:creationId xmlns:a16="http://schemas.microsoft.com/office/drawing/2014/main" id="{6D05395A-D271-465A-95C4-232D7B8937B2}"/>
                </a:ext>
              </a:extLst>
            </p:cNvPr>
            <p:cNvSpPr>
              <a:spLocks noChangeArrowheads="1"/>
            </p:cNvSpPr>
            <p:nvPr/>
          </p:nvSpPr>
          <p:spPr bwMode="auto">
            <a:xfrm>
              <a:off x="5939" y="3953"/>
              <a:ext cx="288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44" name="Line 33">
              <a:extLst>
                <a:ext uri="{FF2B5EF4-FFF2-40B4-BE49-F238E27FC236}">
                  <a16:creationId xmlns:a16="http://schemas.microsoft.com/office/drawing/2014/main" id="{D8643414-98C6-416B-BB32-EF5DFCC2CBE7}"/>
                </a:ext>
              </a:extLst>
            </p:cNvPr>
            <p:cNvSpPr>
              <a:spLocks noChangeShapeType="1"/>
            </p:cNvSpPr>
            <p:nvPr/>
          </p:nvSpPr>
          <p:spPr bwMode="auto">
            <a:xfrm>
              <a:off x="1693" y="4262"/>
              <a:ext cx="404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45" name="Rectangle 34">
              <a:extLst>
                <a:ext uri="{FF2B5EF4-FFF2-40B4-BE49-F238E27FC236}">
                  <a16:creationId xmlns:a16="http://schemas.microsoft.com/office/drawing/2014/main" id="{5D0B53BF-B26C-47FA-BE61-DD437550881D}"/>
                </a:ext>
              </a:extLst>
            </p:cNvPr>
            <p:cNvSpPr>
              <a:spLocks noChangeArrowheads="1"/>
            </p:cNvSpPr>
            <p:nvPr/>
          </p:nvSpPr>
          <p:spPr bwMode="auto">
            <a:xfrm>
              <a:off x="1693" y="4262"/>
              <a:ext cx="404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46" name="Line 35">
              <a:extLst>
                <a:ext uri="{FF2B5EF4-FFF2-40B4-BE49-F238E27FC236}">
                  <a16:creationId xmlns:a16="http://schemas.microsoft.com/office/drawing/2014/main" id="{C41621FF-6AF8-4734-8FD4-F7607FA58012}"/>
                </a:ext>
              </a:extLst>
            </p:cNvPr>
            <p:cNvSpPr>
              <a:spLocks noChangeShapeType="1"/>
            </p:cNvSpPr>
            <p:nvPr/>
          </p:nvSpPr>
          <p:spPr bwMode="auto">
            <a:xfrm>
              <a:off x="5939" y="4262"/>
              <a:ext cx="288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47" name="Rectangle 36">
              <a:extLst>
                <a:ext uri="{FF2B5EF4-FFF2-40B4-BE49-F238E27FC236}">
                  <a16:creationId xmlns:a16="http://schemas.microsoft.com/office/drawing/2014/main" id="{2FFFD504-7CBA-4634-87E3-62FD088DD2C5}"/>
                </a:ext>
              </a:extLst>
            </p:cNvPr>
            <p:cNvSpPr>
              <a:spLocks noChangeArrowheads="1"/>
            </p:cNvSpPr>
            <p:nvPr/>
          </p:nvSpPr>
          <p:spPr bwMode="auto">
            <a:xfrm>
              <a:off x="5939" y="4262"/>
              <a:ext cx="288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48" name="Line 37">
              <a:extLst>
                <a:ext uri="{FF2B5EF4-FFF2-40B4-BE49-F238E27FC236}">
                  <a16:creationId xmlns:a16="http://schemas.microsoft.com/office/drawing/2014/main" id="{2774EB2E-E1FB-40A8-83DC-DA492AF078EB}"/>
                </a:ext>
              </a:extLst>
            </p:cNvPr>
            <p:cNvSpPr>
              <a:spLocks noChangeShapeType="1"/>
            </p:cNvSpPr>
            <p:nvPr/>
          </p:nvSpPr>
          <p:spPr bwMode="auto">
            <a:xfrm>
              <a:off x="1693" y="4880"/>
              <a:ext cx="404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49" name="Rectangle 38">
              <a:extLst>
                <a:ext uri="{FF2B5EF4-FFF2-40B4-BE49-F238E27FC236}">
                  <a16:creationId xmlns:a16="http://schemas.microsoft.com/office/drawing/2014/main" id="{B8A3B3DE-8FB5-4747-9AA5-00DF712322D5}"/>
                </a:ext>
              </a:extLst>
            </p:cNvPr>
            <p:cNvSpPr>
              <a:spLocks noChangeArrowheads="1"/>
            </p:cNvSpPr>
            <p:nvPr/>
          </p:nvSpPr>
          <p:spPr bwMode="auto">
            <a:xfrm>
              <a:off x="1693" y="4880"/>
              <a:ext cx="404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50" name="Line 39">
              <a:extLst>
                <a:ext uri="{FF2B5EF4-FFF2-40B4-BE49-F238E27FC236}">
                  <a16:creationId xmlns:a16="http://schemas.microsoft.com/office/drawing/2014/main" id="{660E0A0D-AC4E-4AF3-9998-97F909921B98}"/>
                </a:ext>
              </a:extLst>
            </p:cNvPr>
            <p:cNvSpPr>
              <a:spLocks noChangeShapeType="1"/>
            </p:cNvSpPr>
            <p:nvPr/>
          </p:nvSpPr>
          <p:spPr bwMode="auto">
            <a:xfrm>
              <a:off x="5939" y="4880"/>
              <a:ext cx="288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51" name="Rectangle 40">
              <a:extLst>
                <a:ext uri="{FF2B5EF4-FFF2-40B4-BE49-F238E27FC236}">
                  <a16:creationId xmlns:a16="http://schemas.microsoft.com/office/drawing/2014/main" id="{86172FF7-DBA8-4AAC-AB8D-D45F3F8AF8DE}"/>
                </a:ext>
              </a:extLst>
            </p:cNvPr>
            <p:cNvSpPr>
              <a:spLocks noChangeArrowheads="1"/>
            </p:cNvSpPr>
            <p:nvPr/>
          </p:nvSpPr>
          <p:spPr bwMode="auto">
            <a:xfrm>
              <a:off x="5939" y="4880"/>
              <a:ext cx="288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52" name="Line 41">
              <a:extLst>
                <a:ext uri="{FF2B5EF4-FFF2-40B4-BE49-F238E27FC236}">
                  <a16:creationId xmlns:a16="http://schemas.microsoft.com/office/drawing/2014/main" id="{6A663E55-241C-463D-9C74-575C5D6A5E26}"/>
                </a:ext>
              </a:extLst>
            </p:cNvPr>
            <p:cNvSpPr>
              <a:spLocks noChangeShapeType="1"/>
            </p:cNvSpPr>
            <p:nvPr/>
          </p:nvSpPr>
          <p:spPr bwMode="auto">
            <a:xfrm>
              <a:off x="1685" y="3953"/>
              <a:ext cx="0" cy="155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53" name="Rectangle 42">
              <a:extLst>
                <a:ext uri="{FF2B5EF4-FFF2-40B4-BE49-F238E27FC236}">
                  <a16:creationId xmlns:a16="http://schemas.microsoft.com/office/drawing/2014/main" id="{3FBCA0FB-F701-4EED-BD02-9CBAE160AAD3}"/>
                </a:ext>
              </a:extLst>
            </p:cNvPr>
            <p:cNvSpPr>
              <a:spLocks noChangeArrowheads="1"/>
            </p:cNvSpPr>
            <p:nvPr/>
          </p:nvSpPr>
          <p:spPr bwMode="auto">
            <a:xfrm>
              <a:off x="1685" y="3953"/>
              <a:ext cx="8" cy="155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54" name="Line 43">
              <a:extLst>
                <a:ext uri="{FF2B5EF4-FFF2-40B4-BE49-F238E27FC236}">
                  <a16:creationId xmlns:a16="http://schemas.microsoft.com/office/drawing/2014/main" id="{F64F4D4E-EBEA-4CDA-BA21-49777911642A}"/>
                </a:ext>
              </a:extLst>
            </p:cNvPr>
            <p:cNvSpPr>
              <a:spLocks noChangeShapeType="1"/>
            </p:cNvSpPr>
            <p:nvPr/>
          </p:nvSpPr>
          <p:spPr bwMode="auto">
            <a:xfrm>
              <a:off x="2853" y="3961"/>
              <a:ext cx="0" cy="154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55" name="Rectangle 44">
              <a:extLst>
                <a:ext uri="{FF2B5EF4-FFF2-40B4-BE49-F238E27FC236}">
                  <a16:creationId xmlns:a16="http://schemas.microsoft.com/office/drawing/2014/main" id="{ACB40B51-9AF8-45F7-8751-57B10EDF79BF}"/>
                </a:ext>
              </a:extLst>
            </p:cNvPr>
            <p:cNvSpPr>
              <a:spLocks noChangeArrowheads="1"/>
            </p:cNvSpPr>
            <p:nvPr/>
          </p:nvSpPr>
          <p:spPr bwMode="auto">
            <a:xfrm>
              <a:off x="2853" y="3961"/>
              <a:ext cx="8" cy="154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56" name="Line 45">
              <a:extLst>
                <a:ext uri="{FF2B5EF4-FFF2-40B4-BE49-F238E27FC236}">
                  <a16:creationId xmlns:a16="http://schemas.microsoft.com/office/drawing/2014/main" id="{B988924D-A65C-4359-B89E-C28EBB274FEA}"/>
                </a:ext>
              </a:extLst>
            </p:cNvPr>
            <p:cNvSpPr>
              <a:spLocks noChangeShapeType="1"/>
            </p:cNvSpPr>
            <p:nvPr/>
          </p:nvSpPr>
          <p:spPr bwMode="auto">
            <a:xfrm>
              <a:off x="4273" y="3961"/>
              <a:ext cx="0" cy="154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57" name="Rectangle 46">
              <a:extLst>
                <a:ext uri="{FF2B5EF4-FFF2-40B4-BE49-F238E27FC236}">
                  <a16:creationId xmlns:a16="http://schemas.microsoft.com/office/drawing/2014/main" id="{AA1A23F9-EEDD-4D36-83A4-A9A9EB5BFA0F}"/>
                </a:ext>
              </a:extLst>
            </p:cNvPr>
            <p:cNvSpPr>
              <a:spLocks noChangeArrowheads="1"/>
            </p:cNvSpPr>
            <p:nvPr/>
          </p:nvSpPr>
          <p:spPr bwMode="auto">
            <a:xfrm>
              <a:off x="4273" y="3961"/>
              <a:ext cx="8" cy="154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58" name="Line 47">
              <a:extLst>
                <a:ext uri="{FF2B5EF4-FFF2-40B4-BE49-F238E27FC236}">
                  <a16:creationId xmlns:a16="http://schemas.microsoft.com/office/drawing/2014/main" id="{0B435AA0-351E-483C-8B12-6F9BEB53E08B}"/>
                </a:ext>
              </a:extLst>
            </p:cNvPr>
            <p:cNvSpPr>
              <a:spLocks noChangeShapeType="1"/>
            </p:cNvSpPr>
            <p:nvPr/>
          </p:nvSpPr>
          <p:spPr bwMode="auto">
            <a:xfrm>
              <a:off x="1693" y="5498"/>
              <a:ext cx="4048"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59" name="Rectangle 48">
              <a:extLst>
                <a:ext uri="{FF2B5EF4-FFF2-40B4-BE49-F238E27FC236}">
                  <a16:creationId xmlns:a16="http://schemas.microsoft.com/office/drawing/2014/main" id="{9313AB02-6C20-414F-907C-DB9F2291684F}"/>
                </a:ext>
              </a:extLst>
            </p:cNvPr>
            <p:cNvSpPr>
              <a:spLocks noChangeArrowheads="1"/>
            </p:cNvSpPr>
            <p:nvPr/>
          </p:nvSpPr>
          <p:spPr bwMode="auto">
            <a:xfrm>
              <a:off x="1693" y="5498"/>
              <a:ext cx="4048"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60" name="Line 49">
              <a:extLst>
                <a:ext uri="{FF2B5EF4-FFF2-40B4-BE49-F238E27FC236}">
                  <a16:creationId xmlns:a16="http://schemas.microsoft.com/office/drawing/2014/main" id="{096559E0-7B3F-4313-B136-292503F10ADC}"/>
                </a:ext>
              </a:extLst>
            </p:cNvPr>
            <p:cNvSpPr>
              <a:spLocks noChangeShapeType="1"/>
            </p:cNvSpPr>
            <p:nvPr/>
          </p:nvSpPr>
          <p:spPr bwMode="auto">
            <a:xfrm>
              <a:off x="5733" y="3961"/>
              <a:ext cx="0" cy="154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61" name="Rectangle 50">
              <a:extLst>
                <a:ext uri="{FF2B5EF4-FFF2-40B4-BE49-F238E27FC236}">
                  <a16:creationId xmlns:a16="http://schemas.microsoft.com/office/drawing/2014/main" id="{FD62E386-46DB-43CA-A737-3779BF95FCA7}"/>
                </a:ext>
              </a:extLst>
            </p:cNvPr>
            <p:cNvSpPr>
              <a:spLocks noChangeArrowheads="1"/>
            </p:cNvSpPr>
            <p:nvPr/>
          </p:nvSpPr>
          <p:spPr bwMode="auto">
            <a:xfrm>
              <a:off x="5733" y="3961"/>
              <a:ext cx="8" cy="154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62" name="Line 51">
              <a:extLst>
                <a:ext uri="{FF2B5EF4-FFF2-40B4-BE49-F238E27FC236}">
                  <a16:creationId xmlns:a16="http://schemas.microsoft.com/office/drawing/2014/main" id="{1C7E87D1-45A6-4F5C-B1EB-8666A6E98FFF}"/>
                </a:ext>
              </a:extLst>
            </p:cNvPr>
            <p:cNvSpPr>
              <a:spLocks noChangeShapeType="1"/>
            </p:cNvSpPr>
            <p:nvPr/>
          </p:nvSpPr>
          <p:spPr bwMode="auto">
            <a:xfrm>
              <a:off x="5931" y="3953"/>
              <a:ext cx="0" cy="1553"/>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63" name="Rectangle 52">
              <a:extLst>
                <a:ext uri="{FF2B5EF4-FFF2-40B4-BE49-F238E27FC236}">
                  <a16:creationId xmlns:a16="http://schemas.microsoft.com/office/drawing/2014/main" id="{D04D6528-9F4D-448A-935A-8C0D12013063}"/>
                </a:ext>
              </a:extLst>
            </p:cNvPr>
            <p:cNvSpPr>
              <a:spLocks noChangeArrowheads="1"/>
            </p:cNvSpPr>
            <p:nvPr/>
          </p:nvSpPr>
          <p:spPr bwMode="auto">
            <a:xfrm>
              <a:off x="5931" y="3953"/>
              <a:ext cx="8" cy="155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64" name="Line 53">
              <a:extLst>
                <a:ext uri="{FF2B5EF4-FFF2-40B4-BE49-F238E27FC236}">
                  <a16:creationId xmlns:a16="http://schemas.microsoft.com/office/drawing/2014/main" id="{1AA1EE10-B118-42CC-8903-9FE0DA6FA89A}"/>
                </a:ext>
              </a:extLst>
            </p:cNvPr>
            <p:cNvSpPr>
              <a:spLocks noChangeShapeType="1"/>
            </p:cNvSpPr>
            <p:nvPr/>
          </p:nvSpPr>
          <p:spPr bwMode="auto">
            <a:xfrm>
              <a:off x="7351" y="3961"/>
              <a:ext cx="0" cy="154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65" name="Rectangle 54">
              <a:extLst>
                <a:ext uri="{FF2B5EF4-FFF2-40B4-BE49-F238E27FC236}">
                  <a16:creationId xmlns:a16="http://schemas.microsoft.com/office/drawing/2014/main" id="{28AA4ED0-FAA3-4035-886A-BFD706CE5B12}"/>
                </a:ext>
              </a:extLst>
            </p:cNvPr>
            <p:cNvSpPr>
              <a:spLocks noChangeArrowheads="1"/>
            </p:cNvSpPr>
            <p:nvPr/>
          </p:nvSpPr>
          <p:spPr bwMode="auto">
            <a:xfrm>
              <a:off x="7351" y="3961"/>
              <a:ext cx="8" cy="154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66" name="Line 55">
              <a:extLst>
                <a:ext uri="{FF2B5EF4-FFF2-40B4-BE49-F238E27FC236}">
                  <a16:creationId xmlns:a16="http://schemas.microsoft.com/office/drawing/2014/main" id="{25294DDC-B332-4274-A2F4-D11917534ED5}"/>
                </a:ext>
              </a:extLst>
            </p:cNvPr>
            <p:cNvSpPr>
              <a:spLocks noChangeShapeType="1"/>
            </p:cNvSpPr>
            <p:nvPr/>
          </p:nvSpPr>
          <p:spPr bwMode="auto">
            <a:xfrm>
              <a:off x="5939" y="5498"/>
              <a:ext cx="2880"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67" name="Rectangle 56">
              <a:extLst>
                <a:ext uri="{FF2B5EF4-FFF2-40B4-BE49-F238E27FC236}">
                  <a16:creationId xmlns:a16="http://schemas.microsoft.com/office/drawing/2014/main" id="{D561429E-1E5F-47CF-B9D4-3752B174BB24}"/>
                </a:ext>
              </a:extLst>
            </p:cNvPr>
            <p:cNvSpPr>
              <a:spLocks noChangeArrowheads="1"/>
            </p:cNvSpPr>
            <p:nvPr/>
          </p:nvSpPr>
          <p:spPr bwMode="auto">
            <a:xfrm>
              <a:off x="5939" y="5498"/>
              <a:ext cx="288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68" name="Line 57">
              <a:extLst>
                <a:ext uri="{FF2B5EF4-FFF2-40B4-BE49-F238E27FC236}">
                  <a16:creationId xmlns:a16="http://schemas.microsoft.com/office/drawing/2014/main" id="{0F2C65D5-6F33-4599-9B51-CF9588A7A678}"/>
                </a:ext>
              </a:extLst>
            </p:cNvPr>
            <p:cNvSpPr>
              <a:spLocks noChangeShapeType="1"/>
            </p:cNvSpPr>
            <p:nvPr/>
          </p:nvSpPr>
          <p:spPr bwMode="auto">
            <a:xfrm>
              <a:off x="8811" y="3961"/>
              <a:ext cx="0" cy="154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69" name="Rectangle 58">
              <a:extLst>
                <a:ext uri="{FF2B5EF4-FFF2-40B4-BE49-F238E27FC236}">
                  <a16:creationId xmlns:a16="http://schemas.microsoft.com/office/drawing/2014/main" id="{09240CD6-D978-4A86-8D93-293D02DB08F8}"/>
                </a:ext>
              </a:extLst>
            </p:cNvPr>
            <p:cNvSpPr>
              <a:spLocks noChangeArrowheads="1"/>
            </p:cNvSpPr>
            <p:nvPr/>
          </p:nvSpPr>
          <p:spPr bwMode="auto">
            <a:xfrm>
              <a:off x="8811" y="3961"/>
              <a:ext cx="8" cy="154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70" name="Line 59">
              <a:extLst>
                <a:ext uri="{FF2B5EF4-FFF2-40B4-BE49-F238E27FC236}">
                  <a16:creationId xmlns:a16="http://schemas.microsoft.com/office/drawing/2014/main" id="{A9E3D49B-2964-4FC6-B9B8-8551EC192844}"/>
                </a:ext>
              </a:extLst>
            </p:cNvPr>
            <p:cNvSpPr>
              <a:spLocks noChangeShapeType="1"/>
            </p:cNvSpPr>
            <p:nvPr/>
          </p:nvSpPr>
          <p:spPr bwMode="auto">
            <a:xfrm>
              <a:off x="1685" y="5506"/>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71" name="Rectangle 60">
              <a:extLst>
                <a:ext uri="{FF2B5EF4-FFF2-40B4-BE49-F238E27FC236}">
                  <a16:creationId xmlns:a16="http://schemas.microsoft.com/office/drawing/2014/main" id="{83F1A7BD-CC70-4D11-A243-CB7B251930E6}"/>
                </a:ext>
              </a:extLst>
            </p:cNvPr>
            <p:cNvSpPr>
              <a:spLocks noChangeArrowheads="1"/>
            </p:cNvSpPr>
            <p:nvPr/>
          </p:nvSpPr>
          <p:spPr bwMode="auto">
            <a:xfrm>
              <a:off x="1685" y="5506"/>
              <a:ext cx="8" cy="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72" name="Line 61">
              <a:extLst>
                <a:ext uri="{FF2B5EF4-FFF2-40B4-BE49-F238E27FC236}">
                  <a16:creationId xmlns:a16="http://schemas.microsoft.com/office/drawing/2014/main" id="{E68B3625-9994-4DE7-97F9-B594B7DAE292}"/>
                </a:ext>
              </a:extLst>
            </p:cNvPr>
            <p:cNvSpPr>
              <a:spLocks noChangeShapeType="1"/>
            </p:cNvSpPr>
            <p:nvPr/>
          </p:nvSpPr>
          <p:spPr bwMode="auto">
            <a:xfrm>
              <a:off x="2853" y="5506"/>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73" name="Rectangle 62">
              <a:extLst>
                <a:ext uri="{FF2B5EF4-FFF2-40B4-BE49-F238E27FC236}">
                  <a16:creationId xmlns:a16="http://schemas.microsoft.com/office/drawing/2014/main" id="{6BC10AA6-2BED-49B8-8C28-814CBD9B2C85}"/>
                </a:ext>
              </a:extLst>
            </p:cNvPr>
            <p:cNvSpPr>
              <a:spLocks noChangeArrowheads="1"/>
            </p:cNvSpPr>
            <p:nvPr/>
          </p:nvSpPr>
          <p:spPr bwMode="auto">
            <a:xfrm>
              <a:off x="2853" y="5506"/>
              <a:ext cx="8" cy="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74" name="Line 63">
              <a:extLst>
                <a:ext uri="{FF2B5EF4-FFF2-40B4-BE49-F238E27FC236}">
                  <a16:creationId xmlns:a16="http://schemas.microsoft.com/office/drawing/2014/main" id="{444BEE54-2492-4D21-9F68-2A2AC6545A47}"/>
                </a:ext>
              </a:extLst>
            </p:cNvPr>
            <p:cNvSpPr>
              <a:spLocks noChangeShapeType="1"/>
            </p:cNvSpPr>
            <p:nvPr/>
          </p:nvSpPr>
          <p:spPr bwMode="auto">
            <a:xfrm>
              <a:off x="4273" y="5506"/>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75" name="Rectangle 64">
              <a:extLst>
                <a:ext uri="{FF2B5EF4-FFF2-40B4-BE49-F238E27FC236}">
                  <a16:creationId xmlns:a16="http://schemas.microsoft.com/office/drawing/2014/main" id="{B8C32B58-9F9E-4BA3-A728-4DD46D2C335F}"/>
                </a:ext>
              </a:extLst>
            </p:cNvPr>
            <p:cNvSpPr>
              <a:spLocks noChangeArrowheads="1"/>
            </p:cNvSpPr>
            <p:nvPr/>
          </p:nvSpPr>
          <p:spPr bwMode="auto">
            <a:xfrm>
              <a:off x="4273" y="5506"/>
              <a:ext cx="8" cy="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76" name="Line 65">
              <a:extLst>
                <a:ext uri="{FF2B5EF4-FFF2-40B4-BE49-F238E27FC236}">
                  <a16:creationId xmlns:a16="http://schemas.microsoft.com/office/drawing/2014/main" id="{1E056115-EF06-42D2-B14C-77B9F6AE5FDF}"/>
                </a:ext>
              </a:extLst>
            </p:cNvPr>
            <p:cNvSpPr>
              <a:spLocks noChangeShapeType="1"/>
            </p:cNvSpPr>
            <p:nvPr/>
          </p:nvSpPr>
          <p:spPr bwMode="auto">
            <a:xfrm>
              <a:off x="5733" y="5506"/>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77" name="Rectangle 66">
              <a:extLst>
                <a:ext uri="{FF2B5EF4-FFF2-40B4-BE49-F238E27FC236}">
                  <a16:creationId xmlns:a16="http://schemas.microsoft.com/office/drawing/2014/main" id="{270DBFCB-3618-425A-A6B6-0BF7E19F4A8F}"/>
                </a:ext>
              </a:extLst>
            </p:cNvPr>
            <p:cNvSpPr>
              <a:spLocks noChangeArrowheads="1"/>
            </p:cNvSpPr>
            <p:nvPr/>
          </p:nvSpPr>
          <p:spPr bwMode="auto">
            <a:xfrm>
              <a:off x="5733" y="5506"/>
              <a:ext cx="8" cy="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78" name="Line 67">
              <a:extLst>
                <a:ext uri="{FF2B5EF4-FFF2-40B4-BE49-F238E27FC236}">
                  <a16:creationId xmlns:a16="http://schemas.microsoft.com/office/drawing/2014/main" id="{03E50A5A-E798-4613-A01C-ACD2B0B8706C}"/>
                </a:ext>
              </a:extLst>
            </p:cNvPr>
            <p:cNvSpPr>
              <a:spLocks noChangeShapeType="1"/>
            </p:cNvSpPr>
            <p:nvPr/>
          </p:nvSpPr>
          <p:spPr bwMode="auto">
            <a:xfrm>
              <a:off x="5931" y="5506"/>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79" name="Rectangle 68">
              <a:extLst>
                <a:ext uri="{FF2B5EF4-FFF2-40B4-BE49-F238E27FC236}">
                  <a16:creationId xmlns:a16="http://schemas.microsoft.com/office/drawing/2014/main" id="{13C130E3-5F27-47E7-9B12-5874DCB9F876}"/>
                </a:ext>
              </a:extLst>
            </p:cNvPr>
            <p:cNvSpPr>
              <a:spLocks noChangeArrowheads="1"/>
            </p:cNvSpPr>
            <p:nvPr/>
          </p:nvSpPr>
          <p:spPr bwMode="auto">
            <a:xfrm>
              <a:off x="5931" y="5506"/>
              <a:ext cx="8" cy="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80" name="Line 69">
              <a:extLst>
                <a:ext uri="{FF2B5EF4-FFF2-40B4-BE49-F238E27FC236}">
                  <a16:creationId xmlns:a16="http://schemas.microsoft.com/office/drawing/2014/main" id="{E813A59C-AF41-492F-BD74-A47FB2661BBA}"/>
                </a:ext>
              </a:extLst>
            </p:cNvPr>
            <p:cNvSpPr>
              <a:spLocks noChangeShapeType="1"/>
            </p:cNvSpPr>
            <p:nvPr/>
          </p:nvSpPr>
          <p:spPr bwMode="auto">
            <a:xfrm>
              <a:off x="7351" y="5506"/>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81" name="Rectangle 70">
              <a:extLst>
                <a:ext uri="{FF2B5EF4-FFF2-40B4-BE49-F238E27FC236}">
                  <a16:creationId xmlns:a16="http://schemas.microsoft.com/office/drawing/2014/main" id="{DD29697F-14C3-480B-A9E7-F47B8CF4A94F}"/>
                </a:ext>
              </a:extLst>
            </p:cNvPr>
            <p:cNvSpPr>
              <a:spLocks noChangeArrowheads="1"/>
            </p:cNvSpPr>
            <p:nvPr/>
          </p:nvSpPr>
          <p:spPr bwMode="auto">
            <a:xfrm>
              <a:off x="7351" y="5506"/>
              <a:ext cx="8" cy="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82" name="Line 71">
              <a:extLst>
                <a:ext uri="{FF2B5EF4-FFF2-40B4-BE49-F238E27FC236}">
                  <a16:creationId xmlns:a16="http://schemas.microsoft.com/office/drawing/2014/main" id="{2EA5DC47-30A8-4035-B04C-6AC012B76F62}"/>
                </a:ext>
              </a:extLst>
            </p:cNvPr>
            <p:cNvSpPr>
              <a:spLocks noChangeShapeType="1"/>
            </p:cNvSpPr>
            <p:nvPr/>
          </p:nvSpPr>
          <p:spPr bwMode="auto">
            <a:xfrm>
              <a:off x="8811" y="5506"/>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83" name="Rectangle 72">
              <a:extLst>
                <a:ext uri="{FF2B5EF4-FFF2-40B4-BE49-F238E27FC236}">
                  <a16:creationId xmlns:a16="http://schemas.microsoft.com/office/drawing/2014/main" id="{229AD539-180D-4977-A09B-DADEBF7508A5}"/>
                </a:ext>
              </a:extLst>
            </p:cNvPr>
            <p:cNvSpPr>
              <a:spLocks noChangeArrowheads="1"/>
            </p:cNvSpPr>
            <p:nvPr/>
          </p:nvSpPr>
          <p:spPr bwMode="auto">
            <a:xfrm>
              <a:off x="8811" y="5506"/>
              <a:ext cx="8" cy="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84" name="Line 73">
              <a:extLst>
                <a:ext uri="{FF2B5EF4-FFF2-40B4-BE49-F238E27FC236}">
                  <a16:creationId xmlns:a16="http://schemas.microsoft.com/office/drawing/2014/main" id="{3FBC665E-1D98-4A9D-8A6A-229DDB9E8766}"/>
                </a:ext>
              </a:extLst>
            </p:cNvPr>
            <p:cNvSpPr>
              <a:spLocks noChangeShapeType="1"/>
            </p:cNvSpPr>
            <p:nvPr/>
          </p:nvSpPr>
          <p:spPr bwMode="auto">
            <a:xfrm>
              <a:off x="8819" y="3644"/>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85" name="Rectangle 74">
              <a:extLst>
                <a:ext uri="{FF2B5EF4-FFF2-40B4-BE49-F238E27FC236}">
                  <a16:creationId xmlns:a16="http://schemas.microsoft.com/office/drawing/2014/main" id="{868DB5A8-9CB7-482B-AB38-0ED4CC8A43FF}"/>
                </a:ext>
              </a:extLst>
            </p:cNvPr>
            <p:cNvSpPr>
              <a:spLocks noChangeArrowheads="1"/>
            </p:cNvSpPr>
            <p:nvPr/>
          </p:nvSpPr>
          <p:spPr bwMode="auto">
            <a:xfrm>
              <a:off x="8819" y="3644"/>
              <a:ext cx="8" cy="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86" name="Line 75">
              <a:extLst>
                <a:ext uri="{FF2B5EF4-FFF2-40B4-BE49-F238E27FC236}">
                  <a16:creationId xmlns:a16="http://schemas.microsoft.com/office/drawing/2014/main" id="{F1BC5030-802C-40F4-9C5A-368307D17F99}"/>
                </a:ext>
              </a:extLst>
            </p:cNvPr>
            <p:cNvSpPr>
              <a:spLocks noChangeShapeType="1"/>
            </p:cNvSpPr>
            <p:nvPr/>
          </p:nvSpPr>
          <p:spPr bwMode="auto">
            <a:xfrm>
              <a:off x="8819" y="3953"/>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87" name="Rectangle 76">
              <a:extLst>
                <a:ext uri="{FF2B5EF4-FFF2-40B4-BE49-F238E27FC236}">
                  <a16:creationId xmlns:a16="http://schemas.microsoft.com/office/drawing/2014/main" id="{839BD22C-E4A5-4233-9BAC-49309091CEFF}"/>
                </a:ext>
              </a:extLst>
            </p:cNvPr>
            <p:cNvSpPr>
              <a:spLocks noChangeArrowheads="1"/>
            </p:cNvSpPr>
            <p:nvPr/>
          </p:nvSpPr>
          <p:spPr bwMode="auto">
            <a:xfrm>
              <a:off x="8819" y="3953"/>
              <a:ext cx="8" cy="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88" name="Line 77">
              <a:extLst>
                <a:ext uri="{FF2B5EF4-FFF2-40B4-BE49-F238E27FC236}">
                  <a16:creationId xmlns:a16="http://schemas.microsoft.com/office/drawing/2014/main" id="{B927BA43-4F52-4552-B979-2D5D67FEA44A}"/>
                </a:ext>
              </a:extLst>
            </p:cNvPr>
            <p:cNvSpPr>
              <a:spLocks noChangeShapeType="1"/>
            </p:cNvSpPr>
            <p:nvPr/>
          </p:nvSpPr>
          <p:spPr bwMode="auto">
            <a:xfrm>
              <a:off x="8819" y="4262"/>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89" name="Rectangle 78">
              <a:extLst>
                <a:ext uri="{FF2B5EF4-FFF2-40B4-BE49-F238E27FC236}">
                  <a16:creationId xmlns:a16="http://schemas.microsoft.com/office/drawing/2014/main" id="{81AC2740-C9DF-4DB4-8502-EF55DD5AAE1F}"/>
                </a:ext>
              </a:extLst>
            </p:cNvPr>
            <p:cNvSpPr>
              <a:spLocks noChangeArrowheads="1"/>
            </p:cNvSpPr>
            <p:nvPr/>
          </p:nvSpPr>
          <p:spPr bwMode="auto">
            <a:xfrm>
              <a:off x="8819" y="4262"/>
              <a:ext cx="8" cy="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90" name="Line 79">
              <a:extLst>
                <a:ext uri="{FF2B5EF4-FFF2-40B4-BE49-F238E27FC236}">
                  <a16:creationId xmlns:a16="http://schemas.microsoft.com/office/drawing/2014/main" id="{DBF38392-FF3F-451F-A6BD-B104F3717580}"/>
                </a:ext>
              </a:extLst>
            </p:cNvPr>
            <p:cNvSpPr>
              <a:spLocks noChangeShapeType="1"/>
            </p:cNvSpPr>
            <p:nvPr/>
          </p:nvSpPr>
          <p:spPr bwMode="auto">
            <a:xfrm>
              <a:off x="8819" y="4571"/>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91" name="Rectangle 80">
              <a:extLst>
                <a:ext uri="{FF2B5EF4-FFF2-40B4-BE49-F238E27FC236}">
                  <a16:creationId xmlns:a16="http://schemas.microsoft.com/office/drawing/2014/main" id="{5DFF6602-F058-44F8-ACB6-9E3FA9031B68}"/>
                </a:ext>
              </a:extLst>
            </p:cNvPr>
            <p:cNvSpPr>
              <a:spLocks noChangeArrowheads="1"/>
            </p:cNvSpPr>
            <p:nvPr/>
          </p:nvSpPr>
          <p:spPr bwMode="auto">
            <a:xfrm>
              <a:off x="8819" y="4571"/>
              <a:ext cx="8" cy="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92" name="Line 81">
              <a:extLst>
                <a:ext uri="{FF2B5EF4-FFF2-40B4-BE49-F238E27FC236}">
                  <a16:creationId xmlns:a16="http://schemas.microsoft.com/office/drawing/2014/main" id="{73BCF43D-8938-4764-80AB-3273D7FDA694}"/>
                </a:ext>
              </a:extLst>
            </p:cNvPr>
            <p:cNvSpPr>
              <a:spLocks noChangeShapeType="1"/>
            </p:cNvSpPr>
            <p:nvPr/>
          </p:nvSpPr>
          <p:spPr bwMode="auto">
            <a:xfrm>
              <a:off x="8819" y="4880"/>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93" name="Rectangle 82">
              <a:extLst>
                <a:ext uri="{FF2B5EF4-FFF2-40B4-BE49-F238E27FC236}">
                  <a16:creationId xmlns:a16="http://schemas.microsoft.com/office/drawing/2014/main" id="{39211DB1-DD9A-4825-9029-97B17A3FF1E3}"/>
                </a:ext>
              </a:extLst>
            </p:cNvPr>
            <p:cNvSpPr>
              <a:spLocks noChangeArrowheads="1"/>
            </p:cNvSpPr>
            <p:nvPr/>
          </p:nvSpPr>
          <p:spPr bwMode="auto">
            <a:xfrm>
              <a:off x="8819" y="4880"/>
              <a:ext cx="8" cy="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94" name="Line 83">
              <a:extLst>
                <a:ext uri="{FF2B5EF4-FFF2-40B4-BE49-F238E27FC236}">
                  <a16:creationId xmlns:a16="http://schemas.microsoft.com/office/drawing/2014/main" id="{0D898449-BBEC-4E47-848D-D1B4D9D99503}"/>
                </a:ext>
              </a:extLst>
            </p:cNvPr>
            <p:cNvSpPr>
              <a:spLocks noChangeShapeType="1"/>
            </p:cNvSpPr>
            <p:nvPr/>
          </p:nvSpPr>
          <p:spPr bwMode="auto">
            <a:xfrm>
              <a:off x="8819" y="5189"/>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95" name="Rectangle 84">
              <a:extLst>
                <a:ext uri="{FF2B5EF4-FFF2-40B4-BE49-F238E27FC236}">
                  <a16:creationId xmlns:a16="http://schemas.microsoft.com/office/drawing/2014/main" id="{4AE6E461-3B72-44B0-BDD6-F0EE6EABFF75}"/>
                </a:ext>
              </a:extLst>
            </p:cNvPr>
            <p:cNvSpPr>
              <a:spLocks noChangeArrowheads="1"/>
            </p:cNvSpPr>
            <p:nvPr/>
          </p:nvSpPr>
          <p:spPr bwMode="auto">
            <a:xfrm>
              <a:off x="8819" y="5189"/>
              <a:ext cx="8" cy="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sp>
          <p:nvSpPr>
            <p:cNvPr id="96" name="Line 85">
              <a:extLst>
                <a:ext uri="{FF2B5EF4-FFF2-40B4-BE49-F238E27FC236}">
                  <a16:creationId xmlns:a16="http://schemas.microsoft.com/office/drawing/2014/main" id="{1C0D3FF5-4C7F-474D-8788-243ACDC569A1}"/>
                </a:ext>
              </a:extLst>
            </p:cNvPr>
            <p:cNvSpPr>
              <a:spLocks noChangeShapeType="1"/>
            </p:cNvSpPr>
            <p:nvPr/>
          </p:nvSpPr>
          <p:spPr bwMode="auto">
            <a:xfrm>
              <a:off x="8819" y="5498"/>
              <a:ext cx="1" cy="1"/>
            </a:xfrm>
            <a:prstGeom prst="line">
              <a:avLst/>
            </a:prstGeom>
            <a:noFill/>
            <a:ln w="0">
              <a:solidFill>
                <a:srgbClr val="D4D4D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nl-BE"/>
            </a:p>
          </p:txBody>
        </p:sp>
        <p:sp>
          <p:nvSpPr>
            <p:cNvPr id="97" name="Rectangle 86">
              <a:extLst>
                <a:ext uri="{FF2B5EF4-FFF2-40B4-BE49-F238E27FC236}">
                  <a16:creationId xmlns:a16="http://schemas.microsoft.com/office/drawing/2014/main" id="{2D492BBD-1BDB-45BF-8516-C3CE33DFEA18}"/>
                </a:ext>
              </a:extLst>
            </p:cNvPr>
            <p:cNvSpPr>
              <a:spLocks noChangeArrowheads="1"/>
            </p:cNvSpPr>
            <p:nvPr/>
          </p:nvSpPr>
          <p:spPr bwMode="auto">
            <a:xfrm>
              <a:off x="8819" y="5498"/>
              <a:ext cx="8" cy="8"/>
            </a:xfrm>
            <a:prstGeom prst="rect">
              <a:avLst/>
            </a:prstGeom>
            <a:solidFill>
              <a:srgbClr val="D4D4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BE"/>
            </a:p>
          </p:txBody>
        </p:sp>
      </p:grpSp>
    </p:spTree>
    <p:extLst>
      <p:ext uri="{BB962C8B-B14F-4D97-AF65-F5344CB8AC3E}">
        <p14:creationId xmlns:p14="http://schemas.microsoft.com/office/powerpoint/2010/main" val="33490832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Chi-kwadraat-toets</a:t>
            </a:r>
            <a:endParaRPr lang="nl-BE" dirty="0"/>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2"/>
                <a:ext cx="16858641" cy="7937327"/>
              </a:xfrm>
            </p:spPr>
            <p:txBody>
              <a:bodyPr>
                <a:normAutofit/>
              </a:bodyPr>
              <a:lstStyle/>
              <a:p>
                <a:r>
                  <a:rPr lang="nl-BE" b="1" i="1" dirty="0"/>
                  <a:t>p</a:t>
                </a:r>
                <a:r>
                  <a:rPr lang="nl-BE" b="1" dirty="0"/>
                  <a:t>-waarde </a:t>
                </a:r>
                <a:r>
                  <a:rPr lang="nl-BE" dirty="0"/>
                  <a:t>bepalen:</a:t>
                </a:r>
              </a:p>
              <a:p>
                <a:pPr lvl="1"/>
                <a:r>
                  <a:rPr lang="nl-BE" dirty="0"/>
                  <a:t>Zie appendix 1, tabel 3</a:t>
                </a:r>
              </a:p>
              <a:p>
                <a:r>
                  <a:rPr lang="nl-BE" dirty="0"/>
                  <a:t>Bepaal </a:t>
                </a:r>
                <a:r>
                  <a:rPr lang="nl-BE" dirty="0" err="1"/>
                  <a:t>degrees</a:t>
                </a:r>
                <a:r>
                  <a:rPr lang="nl-BE" dirty="0"/>
                  <a:t> of </a:t>
                </a:r>
                <a:r>
                  <a:rPr lang="nl-BE" dirty="0" err="1"/>
                  <a:t>freedom</a:t>
                </a:r>
                <a:r>
                  <a:rPr lang="nl-BE" dirty="0"/>
                  <a:t> (</a:t>
                </a:r>
                <a:r>
                  <a:rPr lang="nl-BE" dirty="0" err="1"/>
                  <a:t>df</a:t>
                </a:r>
                <a:r>
                  <a:rPr lang="nl-BE" dirty="0"/>
                  <a:t>)</a:t>
                </a:r>
                <a:br>
                  <a:rPr lang="nl-BE" dirty="0"/>
                </a:br>
                <a:r>
                  <a:rPr lang="nl-BE" b="1" i="1" dirty="0" err="1"/>
                  <a:t>df</a:t>
                </a:r>
                <a:r>
                  <a:rPr lang="nl-BE" b="1" dirty="0"/>
                  <a:t> = (r – 1)*(k – 1)</a:t>
                </a:r>
                <a:r>
                  <a:rPr lang="nl-BE" dirty="0"/>
                  <a:t>		met r en k = aantal categorieën van elke variabele</a:t>
                </a:r>
                <a:br>
                  <a:rPr lang="nl-BE" dirty="0"/>
                </a:br>
                <a:r>
                  <a:rPr lang="nl-BE" i="1" dirty="0" err="1"/>
                  <a:t>df</a:t>
                </a:r>
                <a:r>
                  <a:rPr lang="nl-BE" dirty="0"/>
                  <a:t> = (2-1)*(2-1) = 1</a:t>
                </a:r>
              </a:p>
              <a:p>
                <a:r>
                  <a:rPr lang="nl-BE" dirty="0"/>
                  <a:t>Zoek in die rij naar</a:t>
                </a:r>
                <a:r>
                  <a:rPr lang="nl-BE" b="1" dirty="0"/>
                  <a:t> </a:t>
                </a:r>
                <a14:m>
                  <m:oMath xmlns:m="http://schemas.openxmlformats.org/officeDocument/2006/math">
                    <m:sSup>
                      <m:sSupPr>
                        <m:ctrlPr>
                          <a:rPr lang="nl-BE" b="1" i="1">
                            <a:latin typeface="Cambria Math" panose="02040503050406030204" pitchFamily="18" charset="0"/>
                          </a:rPr>
                        </m:ctrlPr>
                      </m:sSupPr>
                      <m:e>
                        <m:r>
                          <a:rPr lang="nl-BE" b="1" i="1">
                            <a:latin typeface="Cambria Math" panose="02040503050406030204" pitchFamily="18" charset="0"/>
                          </a:rPr>
                          <m:t>𝑿</m:t>
                        </m:r>
                      </m:e>
                      <m:sup>
                        <m:r>
                          <a:rPr lang="nl-BE" b="1" i="1">
                            <a:latin typeface="Cambria Math" panose="02040503050406030204" pitchFamily="18" charset="0"/>
                          </a:rPr>
                          <m:t>𝟐</m:t>
                        </m:r>
                      </m:sup>
                    </m:sSup>
                  </m:oMath>
                </a14:m>
                <a:r>
                  <a:rPr lang="nl-BE" dirty="0"/>
                  <a:t>= 135,16 en kijk in de kolomtitel welke </a:t>
                </a:r>
                <a:r>
                  <a:rPr lang="nl-BE" i="1" dirty="0"/>
                  <a:t>p</a:t>
                </a:r>
                <a:r>
                  <a:rPr lang="nl-BE" dirty="0"/>
                  <a:t>-waarde</a:t>
                </a:r>
              </a:p>
              <a:p>
                <a:pPr lvl="1"/>
                <a:r>
                  <a:rPr lang="nl-BE" dirty="0"/>
                  <a:t>Tweezijdige toets, dus deze </a:t>
                </a:r>
                <a:r>
                  <a:rPr lang="nl-BE" i="1" dirty="0"/>
                  <a:t>p</a:t>
                </a:r>
                <a:r>
                  <a:rPr lang="nl-BE" dirty="0"/>
                  <a:t>-waarde (.005) * 2!</a:t>
                </a:r>
              </a:p>
              <a:p>
                <a:endParaRPr lang="nl-BE" dirty="0"/>
              </a:p>
            </p:txBody>
          </p:sp>
        </mc:Choice>
        <mc:Fallback xmlns="">
          <p:sp>
            <p:nvSpPr>
              <p:cNvPr id="3" name="Tijdelijke aanduiding voor inhoud 2">
                <a:extLst>
                  <a:ext uri="{FF2B5EF4-FFF2-40B4-BE49-F238E27FC236}">
                    <a16:creationId xmlns:a16="http://schemas.microsoft.com/office/drawing/2014/main" id="{3BE7A5A1-E7E7-43C6-9C7C-991AA9241244}"/>
                  </a:ext>
                </a:extLst>
              </p:cNvPr>
              <p:cNvSpPr>
                <a:spLocks noGrp="1" noRot="1" noChangeAspect="1" noMove="1" noResize="1" noEditPoints="1" noAdjustHandles="1" noChangeArrowheads="1" noChangeShapeType="1" noTextEdit="1"/>
              </p:cNvSpPr>
              <p:nvPr>
                <p:ph idx="1"/>
              </p:nvPr>
            </p:nvSpPr>
            <p:spPr>
              <a:xfrm>
                <a:off x="327069" y="1816272"/>
                <a:ext cx="16858641" cy="7937327"/>
              </a:xfrm>
              <a:blipFill>
                <a:blip r:embed="rId3"/>
                <a:stretch>
                  <a:fillRect l="-145" t="-461"/>
                </a:stretch>
              </a:blipFill>
            </p:spPr>
            <p:txBody>
              <a:bodyPr/>
              <a:lstStyle/>
              <a:p>
                <a:r>
                  <a:rPr lang="nl-BE">
                    <a:noFill/>
                  </a:rPr>
                  <a:t> </a:t>
                </a:r>
              </a:p>
            </p:txBody>
          </p:sp>
        </mc:Fallback>
      </mc:AlternateContent>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69</a:t>
            </a:fld>
            <a:endParaRPr lang="en-GB" noProof="0" dirty="0"/>
          </a:p>
        </p:txBody>
      </p:sp>
      <p:pic>
        <p:nvPicPr>
          <p:cNvPr id="8" name="Afbeelding 7">
            <a:extLst>
              <a:ext uri="{FF2B5EF4-FFF2-40B4-BE49-F238E27FC236}">
                <a16:creationId xmlns:a16="http://schemas.microsoft.com/office/drawing/2014/main" id="{1C389DD5-1557-4CC2-905F-D4C8A3D64CC2}"/>
              </a:ext>
            </a:extLst>
          </p:cNvPr>
          <p:cNvPicPr>
            <a:picLocks noChangeAspect="1"/>
          </p:cNvPicPr>
          <p:nvPr/>
        </p:nvPicPr>
        <p:blipFill rotWithShape="1">
          <a:blip r:embed="rId4"/>
          <a:srcRect b="13298"/>
          <a:stretch/>
        </p:blipFill>
        <p:spPr>
          <a:xfrm>
            <a:off x="2176102" y="6547465"/>
            <a:ext cx="12986469" cy="2779725"/>
          </a:xfrm>
          <a:prstGeom prst="rect">
            <a:avLst/>
          </a:prstGeom>
        </p:spPr>
      </p:pic>
      <p:sp>
        <p:nvSpPr>
          <p:cNvPr id="98" name="Ovaal 97">
            <a:extLst>
              <a:ext uri="{FF2B5EF4-FFF2-40B4-BE49-F238E27FC236}">
                <a16:creationId xmlns:a16="http://schemas.microsoft.com/office/drawing/2014/main" id="{2F622BE7-5655-4B5A-BE81-72C60E81BC59}"/>
              </a:ext>
            </a:extLst>
          </p:cNvPr>
          <p:cNvSpPr/>
          <p:nvPr/>
        </p:nvSpPr>
        <p:spPr>
          <a:xfrm>
            <a:off x="14052843" y="6547465"/>
            <a:ext cx="1106905" cy="1355659"/>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09385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8.1 Inleiding</a:t>
            </a:r>
          </a:p>
          <a:p>
            <a:pPr marL="86400" indent="0">
              <a:buNone/>
            </a:pPr>
            <a:r>
              <a:rPr lang="nl-BE" b="1" dirty="0">
                <a:solidFill>
                  <a:srgbClr val="C00000"/>
                </a:solidFill>
              </a:rPr>
              <a:t>8.2 De zes-stappen-procedure bij </a:t>
            </a:r>
            <a:r>
              <a:rPr lang="nl-BE" b="1" dirty="0" err="1">
                <a:solidFill>
                  <a:srgbClr val="C00000"/>
                </a:solidFill>
              </a:rPr>
              <a:t>inferentiële</a:t>
            </a:r>
            <a:r>
              <a:rPr lang="nl-BE" b="1" dirty="0">
                <a:solidFill>
                  <a:srgbClr val="C00000"/>
                </a:solidFill>
              </a:rPr>
              <a:t> statistiek</a:t>
            </a:r>
          </a:p>
          <a:p>
            <a:pPr lvl="1"/>
            <a:r>
              <a:rPr lang="nl-BE" b="1" dirty="0">
                <a:solidFill>
                  <a:srgbClr val="C00000"/>
                </a:solidFill>
              </a:rPr>
              <a:t>STAP 1: Kiezen van de juiste analysemethode</a:t>
            </a:r>
          </a:p>
          <a:p>
            <a:pPr lvl="1"/>
            <a:r>
              <a:rPr lang="nl-BE" dirty="0">
                <a:solidFill>
                  <a:srgbClr val="5D9CC7"/>
                </a:solidFill>
              </a:rPr>
              <a:t>STAP 2: Datacontrole</a:t>
            </a:r>
          </a:p>
          <a:p>
            <a:pPr lvl="1"/>
            <a:r>
              <a:rPr lang="nl-BE" dirty="0">
                <a:solidFill>
                  <a:srgbClr val="5D9CC7"/>
                </a:solidFill>
              </a:rPr>
              <a:t>STAP 3: Hypothesen formuleren</a:t>
            </a:r>
          </a:p>
          <a:p>
            <a:pPr lvl="1"/>
            <a:r>
              <a:rPr lang="nl-BE" dirty="0">
                <a:solidFill>
                  <a:srgbClr val="5D9CC7"/>
                </a:solidFill>
              </a:rPr>
              <a:t>STAP 4: Significantieniveau bepalen</a:t>
            </a:r>
          </a:p>
          <a:p>
            <a:pPr lvl="1"/>
            <a:r>
              <a:rPr lang="nl-BE" dirty="0">
                <a:solidFill>
                  <a:srgbClr val="5D9CC7"/>
                </a:solidFill>
              </a:rPr>
              <a:t>STAP 5: Toetsingsgrootheid en </a:t>
            </a:r>
            <a:r>
              <a:rPr lang="nl-BE" i="1" dirty="0">
                <a:solidFill>
                  <a:srgbClr val="5D9CC7"/>
                </a:solidFill>
              </a:rPr>
              <a:t>p</a:t>
            </a:r>
            <a:r>
              <a:rPr lang="nl-BE" dirty="0">
                <a:solidFill>
                  <a:srgbClr val="5D9CC7"/>
                </a:solidFill>
              </a:rPr>
              <a:t>-waarde berekenen</a:t>
            </a:r>
          </a:p>
          <a:p>
            <a:pPr lvl="1"/>
            <a:r>
              <a:rPr lang="nl-BE" dirty="0">
                <a:solidFill>
                  <a:srgbClr val="5D9CC7"/>
                </a:solidFill>
              </a:rPr>
              <a:t>STAP 6: Conclusie en rapportering</a:t>
            </a:r>
          </a:p>
          <a:p>
            <a:pPr marL="86400" indent="0">
              <a:buNone/>
            </a:pPr>
            <a:r>
              <a:rPr lang="nl-BE" dirty="0">
                <a:solidFill>
                  <a:srgbClr val="5D9CC7"/>
                </a:solidFill>
              </a:rPr>
              <a:t>8.3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7</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6077442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Chi-kwadraat-toets</a:t>
            </a:r>
            <a:endParaRPr lang="nl-BE" dirty="0"/>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2"/>
                <a:ext cx="16858641" cy="7937327"/>
              </a:xfrm>
            </p:spPr>
            <p:txBody>
              <a:bodyPr>
                <a:normAutofit/>
              </a:bodyPr>
              <a:lstStyle/>
              <a:p>
                <a:pPr marL="86400" indent="0">
                  <a:buNone/>
                </a:pPr>
                <a:r>
                  <a:rPr lang="nl-BE" b="1" dirty="0"/>
                  <a:t>Bv. Wil je examens per semester of permanent (na elke module leerstof)?</a:t>
                </a:r>
              </a:p>
              <a:p>
                <a:pPr marL="86400" indent="0">
                  <a:buNone/>
                </a:pPr>
                <a:endParaRPr lang="nl-BE" b="1" dirty="0"/>
              </a:p>
              <a:p>
                <a:r>
                  <a:rPr lang="nl-BE" dirty="0"/>
                  <a:t>Besluit:</a:t>
                </a:r>
              </a:p>
              <a:p>
                <a:endParaRPr lang="nl-BE" dirty="0"/>
              </a:p>
              <a:p>
                <a:pPr lvl="1"/>
                <a:r>
                  <a:rPr lang="nl-BE" dirty="0"/>
                  <a:t>“De lesgever kan besluiten dat er een verschil is tussen CW- en CRIM-studenten in hun voorkeur van evaluatievorm (</a:t>
                </a:r>
                <a14:m>
                  <m:oMath xmlns:m="http://schemas.openxmlformats.org/officeDocument/2006/math">
                    <m:sSup>
                      <m:sSupPr>
                        <m:ctrlPr>
                          <a:rPr lang="nl-BE" i="1">
                            <a:latin typeface="Cambria Math" panose="02040503050406030204" pitchFamily="18" charset="0"/>
                          </a:rPr>
                        </m:ctrlPr>
                      </m:sSupPr>
                      <m:e>
                        <m:r>
                          <a:rPr lang="nl-BE" b="0" i="1">
                            <a:latin typeface="Cambria Math" panose="02040503050406030204" pitchFamily="18" charset="0"/>
                          </a:rPr>
                          <m:t>𝑋</m:t>
                        </m:r>
                      </m:e>
                      <m:sup>
                        <m:r>
                          <a:rPr lang="nl-BE" b="0" i="1">
                            <a:latin typeface="Cambria Math" panose="02040503050406030204" pitchFamily="18" charset="0"/>
                          </a:rPr>
                          <m:t>2</m:t>
                        </m:r>
                      </m:sup>
                    </m:sSup>
                  </m:oMath>
                </a14:m>
                <a:r>
                  <a:rPr lang="nl-BE" dirty="0"/>
                  <a:t>(1, </a:t>
                </a:r>
                <a:r>
                  <a:rPr lang="nl-BE" i="1" dirty="0"/>
                  <a:t>N </a:t>
                </a:r>
                <a:r>
                  <a:rPr lang="nl-BE" dirty="0"/>
                  <a:t>= 1881) = 135.16, </a:t>
                </a:r>
                <a:r>
                  <a:rPr lang="nl-BE" i="1" dirty="0"/>
                  <a:t>p </a:t>
                </a:r>
                <a:r>
                  <a:rPr lang="nl-BE" dirty="0"/>
                  <a:t>&lt; .05) en dat er dus een gefundeerde reden is om voor beide groepen een verschillende evaluatievorm te hanteren.”</a:t>
                </a:r>
              </a:p>
              <a:p>
                <a:endParaRPr lang="nl-BE" dirty="0"/>
              </a:p>
              <a:p>
                <a:endParaRPr lang="nl-BE" dirty="0"/>
              </a:p>
            </p:txBody>
          </p:sp>
        </mc:Choice>
        <mc:Fallback xmlns="">
          <p:sp>
            <p:nvSpPr>
              <p:cNvPr id="3" name="Tijdelijke aanduiding voor inhoud 2">
                <a:extLst>
                  <a:ext uri="{FF2B5EF4-FFF2-40B4-BE49-F238E27FC236}">
                    <a16:creationId xmlns:a16="http://schemas.microsoft.com/office/drawing/2014/main" id="{3BE7A5A1-E7E7-43C6-9C7C-991AA9241244}"/>
                  </a:ext>
                </a:extLst>
              </p:cNvPr>
              <p:cNvSpPr>
                <a:spLocks noGrp="1" noRot="1" noChangeAspect="1" noMove="1" noResize="1" noEditPoints="1" noAdjustHandles="1" noChangeArrowheads="1" noChangeShapeType="1" noTextEdit="1"/>
              </p:cNvSpPr>
              <p:nvPr>
                <p:ph idx="1"/>
              </p:nvPr>
            </p:nvSpPr>
            <p:spPr>
              <a:xfrm>
                <a:off x="327069" y="1816272"/>
                <a:ext cx="16858641" cy="7937327"/>
              </a:xfrm>
              <a:blipFill>
                <a:blip r:embed="rId3"/>
                <a:stretch>
                  <a:fillRect l="-253" t="-461"/>
                </a:stretch>
              </a:blipFill>
            </p:spPr>
            <p:txBody>
              <a:bodyPr/>
              <a:lstStyle/>
              <a:p>
                <a:r>
                  <a:rPr lang="nl-NL">
                    <a:noFill/>
                  </a:rPr>
                  <a:t> </a:t>
                </a:r>
              </a:p>
            </p:txBody>
          </p:sp>
        </mc:Fallback>
      </mc:AlternateContent>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70</a:t>
            </a:fld>
            <a:endParaRPr lang="en-GB" noProof="0" dirty="0"/>
          </a:p>
        </p:txBody>
      </p:sp>
    </p:spTree>
    <p:extLst>
      <p:ext uri="{BB962C8B-B14F-4D97-AF65-F5344CB8AC3E}">
        <p14:creationId xmlns:p14="http://schemas.microsoft.com/office/powerpoint/2010/main" val="27978247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Chi-kwadraat-toets</a:t>
            </a:r>
            <a:r>
              <a:rPr lang="nl-BE" dirty="0"/>
              <a:t> volgens 6-stappen-procedure</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71</a:t>
            </a:fld>
            <a:endParaRPr lang="en-GB" noProof="0" dirty="0"/>
          </a:p>
        </p:txBody>
      </p:sp>
      <p:sp>
        <p:nvSpPr>
          <p:cNvPr id="5" name="Tijdelijke aanduiding voor inhoud 4">
            <a:extLst>
              <a:ext uri="{FF2B5EF4-FFF2-40B4-BE49-F238E27FC236}">
                <a16:creationId xmlns:a16="http://schemas.microsoft.com/office/drawing/2014/main" id="{2EBBC405-887B-4726-829D-B15EE66EE68C}"/>
              </a:ext>
            </a:extLst>
          </p:cNvPr>
          <p:cNvSpPr>
            <a:spLocks noGrp="1"/>
          </p:cNvSpPr>
          <p:nvPr>
            <p:ph idx="13"/>
          </p:nvPr>
        </p:nvSpPr>
        <p:spPr/>
        <p:txBody>
          <a:bodyPr/>
          <a:lstStyle/>
          <a:p>
            <a:endParaRPr lang="nl-BE"/>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6864264"/>
          </a:xfrm>
        </p:spPr>
        <p:txBody>
          <a:bodyPr>
            <a:normAutofit/>
          </a:bodyPr>
          <a:lstStyle/>
          <a:p>
            <a:pPr marL="86400" indent="0">
              <a:buNone/>
            </a:pPr>
            <a:r>
              <a:rPr lang="nl-BE" b="1" dirty="0" err="1"/>
              <a:t>Chi-kwadraat-toets</a:t>
            </a:r>
            <a:r>
              <a:rPr lang="nl-BE" b="1" dirty="0"/>
              <a:t> in SPSS</a:t>
            </a:r>
          </a:p>
          <a:p>
            <a:r>
              <a:rPr lang="nl-BE" b="1" dirty="0">
                <a:solidFill>
                  <a:srgbClr val="7030A0"/>
                </a:solidFill>
              </a:rPr>
              <a:t>Bv. 	Is er een verband tussen geslacht en relatie? Hebben meer vrouwen dan mannen een relatie, of is het net andersom? (DATA_WAVE1_CenW.sav)</a:t>
            </a:r>
          </a:p>
          <a:p>
            <a:r>
              <a:rPr lang="nl-BE" b="1" dirty="0"/>
              <a:t>Stap 1. </a:t>
            </a:r>
            <a:r>
              <a:rPr lang="nl-BE" dirty="0"/>
              <a:t>Kiezen van juiste analysemethode</a:t>
            </a:r>
          </a:p>
          <a:p>
            <a:pPr marL="1234350" lvl="1" indent="-514350">
              <a:buFont typeface="+mj-lt"/>
              <a:buAutoNum type="arabicPeriod"/>
            </a:pPr>
            <a:r>
              <a:rPr lang="nl-BE" b="1" dirty="0"/>
              <a:t>Hoeveel variabelen?</a:t>
            </a:r>
          </a:p>
          <a:p>
            <a:pPr marL="1234350" lvl="1" indent="-514350">
              <a:buFont typeface="+mj-lt"/>
              <a:buAutoNum type="arabicPeriod"/>
            </a:pPr>
            <a:r>
              <a:rPr lang="nl-BE" b="1" dirty="0"/>
              <a:t>Welk meetniveau?</a:t>
            </a:r>
          </a:p>
          <a:p>
            <a:pPr marL="1234350" lvl="1" indent="-514350">
              <a:buFont typeface="+mj-lt"/>
              <a:buAutoNum type="arabicPeriod"/>
            </a:pPr>
            <a:r>
              <a:rPr lang="nl-BE" b="1" dirty="0"/>
              <a:t>Welke rol?</a:t>
            </a:r>
            <a:endParaRPr lang="nl-BE" dirty="0"/>
          </a:p>
          <a:p>
            <a:endParaRPr lang="nl-BE" dirty="0"/>
          </a:p>
          <a:p>
            <a:pPr marL="86400" indent="0">
              <a:buNone/>
            </a:pPr>
            <a:endParaRPr lang="nl-BE" b="1" dirty="0"/>
          </a:p>
        </p:txBody>
      </p:sp>
    </p:spTree>
    <p:extLst>
      <p:ext uri="{BB962C8B-B14F-4D97-AF65-F5344CB8AC3E}">
        <p14:creationId xmlns:p14="http://schemas.microsoft.com/office/powerpoint/2010/main" val="42717537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D84EA-65E5-4D3B-A97D-D5BFCA711816}"/>
              </a:ext>
            </a:extLst>
          </p:cNvPr>
          <p:cNvSpPr>
            <a:spLocks noGrp="1"/>
          </p:cNvSpPr>
          <p:nvPr>
            <p:ph type="title"/>
          </p:nvPr>
        </p:nvSpPr>
        <p:spPr/>
        <p:txBody>
          <a:bodyPr/>
          <a:lstStyle/>
          <a:p>
            <a:r>
              <a:rPr lang="nl-BE" dirty="0" err="1"/>
              <a:t>Chi-kwadraat-toets</a:t>
            </a:r>
            <a:r>
              <a:rPr lang="nl-BE" dirty="0"/>
              <a:t> volgens 6-stappen-procedure</a:t>
            </a:r>
          </a:p>
        </p:txBody>
      </p:sp>
      <p:sp>
        <p:nvSpPr>
          <p:cNvPr id="4" name="Tijdelijke aanduiding voor dianummer 3">
            <a:extLst>
              <a:ext uri="{FF2B5EF4-FFF2-40B4-BE49-F238E27FC236}">
                <a16:creationId xmlns:a16="http://schemas.microsoft.com/office/drawing/2014/main" id="{CAD7EB85-A5B1-4478-B2A0-690BBF25C22F}"/>
              </a:ext>
            </a:extLst>
          </p:cNvPr>
          <p:cNvSpPr>
            <a:spLocks noGrp="1"/>
          </p:cNvSpPr>
          <p:nvPr>
            <p:ph type="sldNum" sz="quarter" idx="12"/>
          </p:nvPr>
        </p:nvSpPr>
        <p:spPr/>
        <p:txBody>
          <a:bodyPr/>
          <a:lstStyle/>
          <a:p>
            <a:fld id="{7AE184E0-0BD4-4705-A12B-9B71DDE63301}" type="slidenum">
              <a:rPr lang="en-GB" noProof="0" smtClean="0"/>
              <a:t>72</a:t>
            </a:fld>
            <a:endParaRPr lang="en-GB" noProof="0" dirty="0"/>
          </a:p>
        </p:txBody>
      </p:sp>
      <p:sp>
        <p:nvSpPr>
          <p:cNvPr id="5" name="Tijdelijke aanduiding voor inhoud 4">
            <a:extLst>
              <a:ext uri="{FF2B5EF4-FFF2-40B4-BE49-F238E27FC236}">
                <a16:creationId xmlns:a16="http://schemas.microsoft.com/office/drawing/2014/main" id="{2EBBC405-887B-4726-829D-B15EE66EE68C}"/>
              </a:ext>
            </a:extLst>
          </p:cNvPr>
          <p:cNvSpPr>
            <a:spLocks noGrp="1"/>
          </p:cNvSpPr>
          <p:nvPr>
            <p:ph idx="13"/>
          </p:nvPr>
        </p:nvSpPr>
        <p:spPr/>
        <p:txBody>
          <a:bodyPr/>
          <a:lstStyle/>
          <a:p>
            <a:endParaRPr lang="nl-BE"/>
          </a:p>
        </p:txBody>
      </p:sp>
      <p:sp>
        <p:nvSpPr>
          <p:cNvPr id="3" name="Tijdelijke aanduiding voor inhoud 2">
            <a:extLst>
              <a:ext uri="{FF2B5EF4-FFF2-40B4-BE49-F238E27FC236}">
                <a16:creationId xmlns:a16="http://schemas.microsoft.com/office/drawing/2014/main" id="{3BE7A5A1-E7E7-43C6-9C7C-991AA9241244}"/>
              </a:ext>
            </a:extLst>
          </p:cNvPr>
          <p:cNvSpPr>
            <a:spLocks noGrp="1"/>
          </p:cNvSpPr>
          <p:nvPr>
            <p:ph idx="1"/>
          </p:nvPr>
        </p:nvSpPr>
        <p:spPr>
          <a:xfrm>
            <a:off x="327069" y="1816273"/>
            <a:ext cx="16858641" cy="6864264"/>
          </a:xfrm>
        </p:spPr>
        <p:txBody>
          <a:bodyPr>
            <a:normAutofit/>
          </a:bodyPr>
          <a:lstStyle/>
          <a:p>
            <a:pPr marL="86400" indent="0">
              <a:buNone/>
            </a:pPr>
            <a:r>
              <a:rPr lang="nl-BE" b="1" dirty="0" err="1"/>
              <a:t>Chi-kwadraat-toets</a:t>
            </a:r>
            <a:r>
              <a:rPr lang="nl-BE" b="1" dirty="0"/>
              <a:t> in SPSS</a:t>
            </a:r>
          </a:p>
          <a:p>
            <a:r>
              <a:rPr lang="nl-BE" b="1" dirty="0">
                <a:solidFill>
                  <a:srgbClr val="7030A0"/>
                </a:solidFill>
              </a:rPr>
              <a:t>Bv. 	Is er een verband tussen geslacht en relatie? Hebben meer vrouwen dan mannen een relatie, of is het net andersom? (DATA_WAVE1_CenW.sav)</a:t>
            </a:r>
          </a:p>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b="1" dirty="0">
                <a:solidFill>
                  <a:srgbClr val="C00000"/>
                </a:solidFill>
              </a:rPr>
              <a:t>Twee variabelen</a:t>
            </a:r>
          </a:p>
          <a:p>
            <a:pPr marL="1234350" lvl="1" indent="-514350">
              <a:buFont typeface="+mj-lt"/>
              <a:buAutoNum type="arabicPeriod"/>
            </a:pPr>
            <a:r>
              <a:rPr lang="nl-BE" b="1" dirty="0"/>
              <a:t>Welk meetniveau?</a:t>
            </a:r>
            <a:endParaRPr lang="nl-BE" dirty="0"/>
          </a:p>
          <a:p>
            <a:pPr lvl="2"/>
            <a:r>
              <a:rPr lang="nl-BE" b="1" dirty="0">
                <a:solidFill>
                  <a:srgbClr val="C00000"/>
                </a:solidFill>
              </a:rPr>
              <a:t>Geslacht: nominaal, twee categorieën</a:t>
            </a:r>
          </a:p>
          <a:p>
            <a:pPr lvl="2"/>
            <a:r>
              <a:rPr lang="nl-BE" b="1" dirty="0">
                <a:solidFill>
                  <a:srgbClr val="C00000"/>
                </a:solidFill>
              </a:rPr>
              <a:t>Relatiestatus: nominaal, twee categorieën</a:t>
            </a:r>
          </a:p>
          <a:p>
            <a:pPr marL="1234350" lvl="1" indent="-514350">
              <a:buFont typeface="+mj-lt"/>
              <a:buAutoNum type="arabicPeriod"/>
            </a:pPr>
            <a:r>
              <a:rPr lang="nl-BE" b="1" dirty="0"/>
              <a:t>Welke rol?</a:t>
            </a:r>
            <a:endParaRPr lang="nl-BE" dirty="0"/>
          </a:p>
          <a:p>
            <a:pPr lvl="2"/>
            <a:r>
              <a:rPr lang="nl-BE" b="1" dirty="0">
                <a:solidFill>
                  <a:srgbClr val="C00000"/>
                </a:solidFill>
              </a:rPr>
              <a:t>Geslacht: onafhankelijke variabele</a:t>
            </a:r>
          </a:p>
          <a:p>
            <a:pPr lvl="2"/>
            <a:r>
              <a:rPr lang="nl-BE" b="1" dirty="0">
                <a:solidFill>
                  <a:srgbClr val="C00000"/>
                </a:solidFill>
              </a:rPr>
              <a:t>Relatiestatus: afhankelijke variabele</a:t>
            </a:r>
          </a:p>
          <a:p>
            <a:endParaRPr lang="nl-BE" dirty="0"/>
          </a:p>
          <a:p>
            <a:pPr marL="86400" indent="0">
              <a:buNone/>
            </a:pPr>
            <a:endParaRPr lang="nl-BE" b="1" dirty="0"/>
          </a:p>
        </p:txBody>
      </p:sp>
    </p:spTree>
    <p:extLst>
      <p:ext uri="{BB962C8B-B14F-4D97-AF65-F5344CB8AC3E}">
        <p14:creationId xmlns:p14="http://schemas.microsoft.com/office/powerpoint/2010/main" val="174491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a:extLst>
              <a:ext uri="{FF2B5EF4-FFF2-40B4-BE49-F238E27FC236}">
                <a16:creationId xmlns:a16="http://schemas.microsoft.com/office/drawing/2014/main" id="{8F08DB32-3106-4977-857B-5BD70495575B}"/>
              </a:ext>
            </a:extLst>
          </p:cNvPr>
          <p:cNvSpPr txBox="1"/>
          <p:nvPr/>
        </p:nvSpPr>
        <p:spPr>
          <a:xfrm>
            <a:off x="10371171" y="195357"/>
            <a:ext cx="1651930" cy="6709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gelijkaardige of verschillende respondenten in verschillende categorieën??</a:t>
            </a:r>
          </a:p>
        </p:txBody>
      </p:sp>
      <p:sp>
        <p:nvSpPr>
          <p:cNvPr id="245" name="Title 1">
            <a:extLst>
              <a:ext uri="{FF2B5EF4-FFF2-40B4-BE49-F238E27FC236}">
                <a16:creationId xmlns:a16="http://schemas.microsoft.com/office/drawing/2014/main" id="{18FC5625-A36C-4539-B58D-A6C810CAD8CC}"/>
              </a:ext>
            </a:extLst>
          </p:cNvPr>
          <p:cNvSpPr>
            <a:spLocks noGrp="1"/>
          </p:cNvSpPr>
          <p:nvPr>
            <p:ph type="title"/>
          </p:nvPr>
        </p:nvSpPr>
        <p:spPr>
          <a:xfrm>
            <a:off x="2656227" y="9026885"/>
            <a:ext cx="12026222" cy="747445"/>
          </a:xfrm>
        </p:spPr>
        <p:txBody>
          <a:bodyPr/>
          <a:lstStyle/>
          <a:p>
            <a:pPr algn="ctr"/>
            <a:r>
              <a:rPr lang="nl-BE" dirty="0">
                <a:solidFill>
                  <a:srgbClr val="002060"/>
                </a:solidFill>
              </a:rPr>
              <a:t>Welke analysetechniek gebruik ik?</a:t>
            </a:r>
          </a:p>
        </p:txBody>
      </p:sp>
      <p:sp>
        <p:nvSpPr>
          <p:cNvPr id="4" name="Slide Number Placeholder 3">
            <a:extLst>
              <a:ext uri="{FF2B5EF4-FFF2-40B4-BE49-F238E27FC236}">
                <a16:creationId xmlns:a16="http://schemas.microsoft.com/office/drawing/2014/main" id="{4B964762-09BF-4771-95D5-61DE9B768E24}"/>
              </a:ext>
            </a:extLst>
          </p:cNvPr>
          <p:cNvSpPr>
            <a:spLocks noGrp="1"/>
          </p:cNvSpPr>
          <p:nvPr>
            <p:ph type="sldNum" sz="quarter" idx="12"/>
          </p:nvPr>
        </p:nvSpPr>
        <p:spPr>
          <a:xfrm>
            <a:off x="14669331" y="8161967"/>
            <a:ext cx="797801" cy="449396"/>
          </a:xfrm>
        </p:spPr>
        <p:txBody>
          <a:bodyPr/>
          <a:lstStyle/>
          <a:p>
            <a:pPr defTabSz="476448"/>
            <a:fld id="{7AE184E0-0BD4-4705-A12B-9B71DDE63301}" type="slidenum">
              <a:rPr lang="en-GB">
                <a:solidFill>
                  <a:prstClr val="black">
                    <a:tint val="75000"/>
                  </a:prstClr>
                </a:solidFill>
                <a:latin typeface="Calibri" panose="020F0502020204030204"/>
              </a:rPr>
              <a:pPr defTabSz="476448"/>
              <a:t>73</a:t>
            </a:fld>
            <a:endParaRPr lang="en-GB" dirty="0">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5081C82A-D336-47CA-AEFF-D561E49493D1}"/>
              </a:ext>
            </a:extLst>
          </p:cNvPr>
          <p:cNvSpPr txBox="1"/>
          <p:nvPr/>
        </p:nvSpPr>
        <p:spPr>
          <a:xfrm>
            <a:off x="1342991" y="435145"/>
            <a:ext cx="1347127"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 </a:t>
            </a:r>
          </a:p>
          <a:p>
            <a:pPr algn="ctr" defTabSz="476448"/>
            <a:r>
              <a:rPr lang="nl-BE" sz="940" dirty="0">
                <a:solidFill>
                  <a:prstClr val="black"/>
                </a:solidFill>
                <a:latin typeface="Calibri" panose="020F0502020204030204"/>
              </a:rPr>
              <a:t>afhankelijke variabelen</a:t>
            </a:r>
          </a:p>
        </p:txBody>
      </p:sp>
      <p:sp>
        <p:nvSpPr>
          <p:cNvPr id="7" name="TextBox 6">
            <a:extLst>
              <a:ext uri="{FF2B5EF4-FFF2-40B4-BE49-F238E27FC236}">
                <a16:creationId xmlns:a16="http://schemas.microsoft.com/office/drawing/2014/main" id="{5265D672-A626-415A-8295-202B4868868B}"/>
              </a:ext>
            </a:extLst>
          </p:cNvPr>
          <p:cNvSpPr txBox="1"/>
          <p:nvPr/>
        </p:nvSpPr>
        <p:spPr>
          <a:xfrm>
            <a:off x="2844203" y="433107"/>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afhankelijke variabele</a:t>
            </a:r>
          </a:p>
        </p:txBody>
      </p:sp>
      <p:sp>
        <p:nvSpPr>
          <p:cNvPr id="8" name="TextBox 7">
            <a:extLst>
              <a:ext uri="{FF2B5EF4-FFF2-40B4-BE49-F238E27FC236}">
                <a16:creationId xmlns:a16="http://schemas.microsoft.com/office/drawing/2014/main" id="{8F4600DD-4393-466B-BEEB-882B3DA6D4B5}"/>
              </a:ext>
            </a:extLst>
          </p:cNvPr>
          <p:cNvSpPr txBox="1"/>
          <p:nvPr/>
        </p:nvSpPr>
        <p:spPr>
          <a:xfrm>
            <a:off x="4189920" y="435623"/>
            <a:ext cx="1610372"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Aantal</a:t>
            </a:r>
          </a:p>
          <a:p>
            <a:pPr algn="ctr" defTabSz="476448"/>
            <a:r>
              <a:rPr lang="nl-BE" sz="940" dirty="0">
                <a:solidFill>
                  <a:prstClr val="black"/>
                </a:solidFill>
                <a:latin typeface="Calibri" panose="020F0502020204030204"/>
              </a:rPr>
              <a:t> onafhankelijke variabelen</a:t>
            </a:r>
          </a:p>
        </p:txBody>
      </p:sp>
      <p:sp>
        <p:nvSpPr>
          <p:cNvPr id="9" name="TextBox 8">
            <a:extLst>
              <a:ext uri="{FF2B5EF4-FFF2-40B4-BE49-F238E27FC236}">
                <a16:creationId xmlns:a16="http://schemas.microsoft.com/office/drawing/2014/main" id="{5F1F5C02-EFE6-49F0-A75F-AE1104AC7DEC}"/>
              </a:ext>
            </a:extLst>
          </p:cNvPr>
          <p:cNvSpPr txBox="1"/>
          <p:nvPr/>
        </p:nvSpPr>
        <p:spPr>
          <a:xfrm>
            <a:off x="5848391" y="433657"/>
            <a:ext cx="1483674"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Meetniveau onafhankelijke variabelen</a:t>
            </a:r>
          </a:p>
        </p:txBody>
      </p:sp>
      <p:sp>
        <p:nvSpPr>
          <p:cNvPr id="10" name="TextBox 9">
            <a:extLst>
              <a:ext uri="{FF2B5EF4-FFF2-40B4-BE49-F238E27FC236}">
                <a16:creationId xmlns:a16="http://schemas.microsoft.com/office/drawing/2014/main" id="{0CB43338-9162-4955-AC30-7E12E11A5188}"/>
              </a:ext>
            </a:extLst>
          </p:cNvPr>
          <p:cNvSpPr txBox="1"/>
          <p:nvPr/>
        </p:nvSpPr>
        <p:spPr>
          <a:xfrm>
            <a:off x="8860409" y="437468"/>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OV: hoeveel categorieën?</a:t>
            </a:r>
          </a:p>
        </p:txBody>
      </p:sp>
      <p:sp>
        <p:nvSpPr>
          <p:cNvPr id="11" name="Rectangle 10">
            <a:extLst>
              <a:ext uri="{FF2B5EF4-FFF2-40B4-BE49-F238E27FC236}">
                <a16:creationId xmlns:a16="http://schemas.microsoft.com/office/drawing/2014/main" id="{21C2167C-EB1A-40E1-A7AB-BDA76FE6C4E3}"/>
              </a:ext>
            </a:extLst>
          </p:cNvPr>
          <p:cNvSpPr/>
          <p:nvPr/>
        </p:nvSpPr>
        <p:spPr>
          <a:xfrm>
            <a:off x="2995293" y="222448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2" name="Rectangle 11">
            <a:extLst>
              <a:ext uri="{FF2B5EF4-FFF2-40B4-BE49-F238E27FC236}">
                <a16:creationId xmlns:a16="http://schemas.microsoft.com/office/drawing/2014/main" id="{9FE4E87F-DA61-4418-8711-7A2A8629B501}"/>
              </a:ext>
            </a:extLst>
          </p:cNvPr>
          <p:cNvSpPr/>
          <p:nvPr/>
        </p:nvSpPr>
        <p:spPr>
          <a:xfrm>
            <a:off x="1494078" y="400666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cxnSp>
        <p:nvCxnSpPr>
          <p:cNvPr id="13" name="Straight Arrow Connector 12">
            <a:extLst>
              <a:ext uri="{FF2B5EF4-FFF2-40B4-BE49-F238E27FC236}">
                <a16:creationId xmlns:a16="http://schemas.microsoft.com/office/drawing/2014/main" id="{B1FF0BF9-6799-4152-99E5-A549EC4FA225}"/>
              </a:ext>
            </a:extLst>
          </p:cNvPr>
          <p:cNvCxnSpPr>
            <a:cxnSpLocks/>
            <a:stCxn id="12" idx="0"/>
            <a:endCxn id="11" idx="2"/>
          </p:cNvCxnSpPr>
          <p:nvPr/>
        </p:nvCxnSpPr>
        <p:spPr>
          <a:xfrm flipV="1">
            <a:off x="1970469" y="2479100"/>
            <a:ext cx="1501215" cy="15275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7869E0C-9730-4D00-8A96-446A9BDE609B}"/>
              </a:ext>
            </a:extLst>
          </p:cNvPr>
          <p:cNvSpPr/>
          <p:nvPr/>
        </p:nvSpPr>
        <p:spPr>
          <a:xfrm>
            <a:off x="4498263" y="128896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15" name="Rectangle 14">
            <a:extLst>
              <a:ext uri="{FF2B5EF4-FFF2-40B4-BE49-F238E27FC236}">
                <a16:creationId xmlns:a16="http://schemas.microsoft.com/office/drawing/2014/main" id="{C7DCBE10-8C56-4C40-978C-5BDC51E24E38}"/>
              </a:ext>
            </a:extLst>
          </p:cNvPr>
          <p:cNvSpPr/>
          <p:nvPr/>
        </p:nvSpPr>
        <p:spPr>
          <a:xfrm>
            <a:off x="6010934" y="87570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16" name="Rectangle 15">
            <a:extLst>
              <a:ext uri="{FF2B5EF4-FFF2-40B4-BE49-F238E27FC236}">
                <a16:creationId xmlns:a16="http://schemas.microsoft.com/office/drawing/2014/main" id="{5F750A0F-ABD9-4088-803D-8CBD899DC78A}"/>
              </a:ext>
            </a:extLst>
          </p:cNvPr>
          <p:cNvSpPr/>
          <p:nvPr/>
        </p:nvSpPr>
        <p:spPr>
          <a:xfrm>
            <a:off x="6007897" y="167460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17" name="Rectangle 16">
            <a:extLst>
              <a:ext uri="{FF2B5EF4-FFF2-40B4-BE49-F238E27FC236}">
                <a16:creationId xmlns:a16="http://schemas.microsoft.com/office/drawing/2014/main" id="{6CA60F3F-5936-4C21-A14E-DA2A5BFE407A}"/>
              </a:ext>
            </a:extLst>
          </p:cNvPr>
          <p:cNvSpPr/>
          <p:nvPr/>
        </p:nvSpPr>
        <p:spPr>
          <a:xfrm>
            <a:off x="9011496" y="136268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18" name="Rectangle 17">
            <a:extLst>
              <a:ext uri="{FF2B5EF4-FFF2-40B4-BE49-F238E27FC236}">
                <a16:creationId xmlns:a16="http://schemas.microsoft.com/office/drawing/2014/main" id="{FBEC190E-C820-4FFB-9E78-A5F4E73A160A}"/>
              </a:ext>
            </a:extLst>
          </p:cNvPr>
          <p:cNvSpPr/>
          <p:nvPr/>
        </p:nvSpPr>
        <p:spPr>
          <a:xfrm>
            <a:off x="9013959" y="21213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19" name="Rectangle 18">
            <a:extLst>
              <a:ext uri="{FF2B5EF4-FFF2-40B4-BE49-F238E27FC236}">
                <a16:creationId xmlns:a16="http://schemas.microsoft.com/office/drawing/2014/main" id="{B2BD1D95-F21A-46CF-A9AE-4A875C58E751}"/>
              </a:ext>
            </a:extLst>
          </p:cNvPr>
          <p:cNvSpPr/>
          <p:nvPr/>
        </p:nvSpPr>
        <p:spPr>
          <a:xfrm>
            <a:off x="10673563" y="118201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0" name="Rectangle 19">
            <a:extLst>
              <a:ext uri="{FF2B5EF4-FFF2-40B4-BE49-F238E27FC236}">
                <a16:creationId xmlns:a16="http://schemas.microsoft.com/office/drawing/2014/main" id="{E66F50B3-4367-436E-9098-123479F8703E}"/>
              </a:ext>
            </a:extLst>
          </p:cNvPr>
          <p:cNvSpPr/>
          <p:nvPr/>
        </p:nvSpPr>
        <p:spPr>
          <a:xfrm>
            <a:off x="10675444" y="156259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1" name="Rectangle 20">
            <a:extLst>
              <a:ext uri="{FF2B5EF4-FFF2-40B4-BE49-F238E27FC236}">
                <a16:creationId xmlns:a16="http://schemas.microsoft.com/office/drawing/2014/main" id="{9BFA3EFB-3D41-49A0-A600-D64D792FC957}"/>
              </a:ext>
            </a:extLst>
          </p:cNvPr>
          <p:cNvSpPr/>
          <p:nvPr/>
        </p:nvSpPr>
        <p:spPr>
          <a:xfrm>
            <a:off x="10673563" y="193774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22" name="Rectangle 21">
            <a:extLst>
              <a:ext uri="{FF2B5EF4-FFF2-40B4-BE49-F238E27FC236}">
                <a16:creationId xmlns:a16="http://schemas.microsoft.com/office/drawing/2014/main" id="{CC6625A1-59D8-4F00-8D49-9ACAE95D6E79}"/>
              </a:ext>
            </a:extLst>
          </p:cNvPr>
          <p:cNvSpPr/>
          <p:nvPr/>
        </p:nvSpPr>
        <p:spPr>
          <a:xfrm>
            <a:off x="10673563" y="23076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23" name="Rectangle 22">
            <a:extLst>
              <a:ext uri="{FF2B5EF4-FFF2-40B4-BE49-F238E27FC236}">
                <a16:creationId xmlns:a16="http://schemas.microsoft.com/office/drawing/2014/main" id="{3CEBAE4C-E952-4701-A588-0E506E9495CA}"/>
              </a:ext>
            </a:extLst>
          </p:cNvPr>
          <p:cNvSpPr/>
          <p:nvPr/>
        </p:nvSpPr>
        <p:spPr>
          <a:xfrm>
            <a:off x="4503197" y="349771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24" name="Rectangle 23">
            <a:extLst>
              <a:ext uri="{FF2B5EF4-FFF2-40B4-BE49-F238E27FC236}">
                <a16:creationId xmlns:a16="http://schemas.microsoft.com/office/drawing/2014/main" id="{93BFC2C9-0AC0-4CB1-8AC9-84CC4C9E8B05}"/>
              </a:ext>
            </a:extLst>
          </p:cNvPr>
          <p:cNvSpPr/>
          <p:nvPr/>
        </p:nvSpPr>
        <p:spPr>
          <a:xfrm>
            <a:off x="6013185" y="2733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25" name="Rectangle 24">
            <a:extLst>
              <a:ext uri="{FF2B5EF4-FFF2-40B4-BE49-F238E27FC236}">
                <a16:creationId xmlns:a16="http://schemas.microsoft.com/office/drawing/2014/main" id="{9146049E-5A0F-4129-980C-EAD1E577B984}"/>
              </a:ext>
            </a:extLst>
          </p:cNvPr>
          <p:cNvSpPr/>
          <p:nvPr/>
        </p:nvSpPr>
        <p:spPr>
          <a:xfrm>
            <a:off x="6012831" y="349408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cxnSp>
        <p:nvCxnSpPr>
          <p:cNvPr id="26" name="Straight Arrow Connector 25">
            <a:extLst>
              <a:ext uri="{FF2B5EF4-FFF2-40B4-BE49-F238E27FC236}">
                <a16:creationId xmlns:a16="http://schemas.microsoft.com/office/drawing/2014/main" id="{C2E40CDE-0509-4980-8ABC-D5E13B4D63EC}"/>
              </a:ext>
            </a:extLst>
          </p:cNvPr>
          <p:cNvCxnSpPr>
            <a:cxnSpLocks/>
            <a:stCxn id="11" idx="3"/>
            <a:endCxn id="14" idx="1"/>
          </p:cNvCxnSpPr>
          <p:nvPr/>
        </p:nvCxnSpPr>
        <p:spPr>
          <a:xfrm flipV="1">
            <a:off x="3948075" y="1416278"/>
            <a:ext cx="550189" cy="93551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3ED7FAA-3E92-40CF-B548-DAEC25B4DEE5}"/>
              </a:ext>
            </a:extLst>
          </p:cNvPr>
          <p:cNvCxnSpPr>
            <a:cxnSpLocks/>
            <a:stCxn id="11" idx="3"/>
            <a:endCxn id="23" idx="1"/>
          </p:cNvCxnSpPr>
          <p:nvPr/>
        </p:nvCxnSpPr>
        <p:spPr>
          <a:xfrm>
            <a:off x="3948075" y="2351790"/>
            <a:ext cx="555122" cy="127323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C049D1A6-52D5-421E-ADBC-D406D68A1E03}"/>
              </a:ext>
            </a:extLst>
          </p:cNvPr>
          <p:cNvCxnSpPr>
            <a:cxnSpLocks/>
            <a:stCxn id="14" idx="3"/>
            <a:endCxn id="15" idx="1"/>
          </p:cNvCxnSpPr>
          <p:nvPr/>
        </p:nvCxnSpPr>
        <p:spPr>
          <a:xfrm flipV="1">
            <a:off x="5451044" y="1003011"/>
            <a:ext cx="559890" cy="41326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B48BBA74-0B02-4E1C-916A-3BF2D95B892A}"/>
              </a:ext>
            </a:extLst>
          </p:cNvPr>
          <p:cNvCxnSpPr>
            <a:cxnSpLocks/>
            <a:stCxn id="14" idx="3"/>
            <a:endCxn id="16" idx="1"/>
          </p:cNvCxnSpPr>
          <p:nvPr/>
        </p:nvCxnSpPr>
        <p:spPr>
          <a:xfrm>
            <a:off x="5451044" y="1416279"/>
            <a:ext cx="556853" cy="38563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F95BA9C-6341-4AF6-8E4E-20D71A502B91}"/>
              </a:ext>
            </a:extLst>
          </p:cNvPr>
          <p:cNvCxnSpPr>
            <a:cxnSpLocks/>
            <a:stCxn id="15" idx="3"/>
          </p:cNvCxnSpPr>
          <p:nvPr/>
        </p:nvCxnSpPr>
        <p:spPr>
          <a:xfrm flipV="1">
            <a:off x="6963715" y="991078"/>
            <a:ext cx="5230053"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F2DA6E5-A9D3-4BA4-B370-C8B749981BCA}"/>
              </a:ext>
            </a:extLst>
          </p:cNvPr>
          <p:cNvCxnSpPr>
            <a:cxnSpLocks/>
            <a:stCxn id="16" idx="3"/>
            <a:endCxn id="17" idx="1"/>
          </p:cNvCxnSpPr>
          <p:nvPr/>
        </p:nvCxnSpPr>
        <p:spPr>
          <a:xfrm flipV="1">
            <a:off x="6960679" y="1489995"/>
            <a:ext cx="2050817" cy="3119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2AC0B029-CC19-4668-8F88-D219AD5CA9D4}"/>
              </a:ext>
            </a:extLst>
          </p:cNvPr>
          <p:cNvCxnSpPr>
            <a:cxnSpLocks/>
            <a:stCxn id="16" idx="3"/>
            <a:endCxn id="18" idx="1"/>
          </p:cNvCxnSpPr>
          <p:nvPr/>
        </p:nvCxnSpPr>
        <p:spPr>
          <a:xfrm>
            <a:off x="6960678" y="1801916"/>
            <a:ext cx="2053281" cy="4467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47D6A7D7-9301-4822-B0D1-672E58693E6C}"/>
              </a:ext>
            </a:extLst>
          </p:cNvPr>
          <p:cNvCxnSpPr>
            <a:cxnSpLocks/>
            <a:stCxn id="17" idx="3"/>
            <a:endCxn id="19" idx="1"/>
          </p:cNvCxnSpPr>
          <p:nvPr/>
        </p:nvCxnSpPr>
        <p:spPr>
          <a:xfrm flipV="1">
            <a:off x="9964277" y="1309324"/>
            <a:ext cx="709286" cy="1806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7E46F4F-9CE9-4193-A0A3-AC0BFB0153E3}"/>
              </a:ext>
            </a:extLst>
          </p:cNvPr>
          <p:cNvCxnSpPr>
            <a:cxnSpLocks/>
            <a:stCxn id="17" idx="3"/>
            <a:endCxn id="20" idx="1"/>
          </p:cNvCxnSpPr>
          <p:nvPr/>
        </p:nvCxnSpPr>
        <p:spPr>
          <a:xfrm>
            <a:off x="9964277" y="1489995"/>
            <a:ext cx="711166" cy="19991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8C4F753A-C967-474B-B16D-3D797DCA47BC}"/>
              </a:ext>
            </a:extLst>
          </p:cNvPr>
          <p:cNvCxnSpPr>
            <a:cxnSpLocks/>
            <a:stCxn id="18" idx="3"/>
            <a:endCxn id="21" idx="1"/>
          </p:cNvCxnSpPr>
          <p:nvPr/>
        </p:nvCxnSpPr>
        <p:spPr>
          <a:xfrm flipV="1">
            <a:off x="9966740" y="2065057"/>
            <a:ext cx="706823" cy="1836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5271780-69D1-4B9A-AB0A-50671DFB34D0}"/>
              </a:ext>
            </a:extLst>
          </p:cNvPr>
          <p:cNvCxnSpPr>
            <a:cxnSpLocks/>
            <a:stCxn id="18" idx="3"/>
            <a:endCxn id="22" idx="1"/>
          </p:cNvCxnSpPr>
          <p:nvPr/>
        </p:nvCxnSpPr>
        <p:spPr>
          <a:xfrm>
            <a:off x="9966740" y="2248670"/>
            <a:ext cx="706823" cy="18631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82698B3-52BB-489E-ACCD-55314AC2B672}"/>
              </a:ext>
            </a:extLst>
          </p:cNvPr>
          <p:cNvCxnSpPr>
            <a:cxnSpLocks/>
            <a:stCxn id="19" idx="3"/>
          </p:cNvCxnSpPr>
          <p:nvPr/>
        </p:nvCxnSpPr>
        <p:spPr>
          <a:xfrm>
            <a:off x="11626344" y="1309323"/>
            <a:ext cx="567424"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520539FF-C4AB-47F7-B74A-E8BEA15B37DD}"/>
              </a:ext>
            </a:extLst>
          </p:cNvPr>
          <p:cNvCxnSpPr>
            <a:cxnSpLocks/>
            <a:stCxn id="20" idx="3"/>
          </p:cNvCxnSpPr>
          <p:nvPr/>
        </p:nvCxnSpPr>
        <p:spPr>
          <a:xfrm flipV="1">
            <a:off x="11628225" y="1684592"/>
            <a:ext cx="555334" cy="531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881E4FBB-500B-4A48-A435-26A60401AA8A}"/>
              </a:ext>
            </a:extLst>
          </p:cNvPr>
          <p:cNvCxnSpPr>
            <a:cxnSpLocks/>
            <a:stCxn id="21" idx="3"/>
          </p:cNvCxnSpPr>
          <p:nvPr/>
        </p:nvCxnSpPr>
        <p:spPr>
          <a:xfrm>
            <a:off x="11626345" y="2065057"/>
            <a:ext cx="549420"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A5D1B40-1C0C-4650-98DC-E845DD7F7FCA}"/>
              </a:ext>
            </a:extLst>
          </p:cNvPr>
          <p:cNvCxnSpPr>
            <a:cxnSpLocks/>
            <a:stCxn id="22" idx="3"/>
          </p:cNvCxnSpPr>
          <p:nvPr/>
        </p:nvCxnSpPr>
        <p:spPr>
          <a:xfrm>
            <a:off x="11626345" y="2434989"/>
            <a:ext cx="55721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DAFDF9B0-1199-451D-A3A8-280B50010582}"/>
              </a:ext>
            </a:extLst>
          </p:cNvPr>
          <p:cNvCxnSpPr>
            <a:cxnSpLocks/>
            <a:stCxn id="23" idx="3"/>
            <a:endCxn id="24" idx="1"/>
          </p:cNvCxnSpPr>
          <p:nvPr/>
        </p:nvCxnSpPr>
        <p:spPr>
          <a:xfrm flipV="1">
            <a:off x="5455979" y="2860533"/>
            <a:ext cx="557206" cy="76448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815DC919-FC68-4AC6-9C2D-F1F424E8B5D1}"/>
              </a:ext>
            </a:extLst>
          </p:cNvPr>
          <p:cNvCxnSpPr>
            <a:cxnSpLocks/>
            <a:stCxn id="23" idx="3"/>
            <a:endCxn id="25" idx="1"/>
          </p:cNvCxnSpPr>
          <p:nvPr/>
        </p:nvCxnSpPr>
        <p:spPr>
          <a:xfrm flipV="1">
            <a:off x="5455979" y="3621399"/>
            <a:ext cx="556852" cy="36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1944AF4B-AFB3-47F3-AA7E-B48BB0E4812C}"/>
              </a:ext>
            </a:extLst>
          </p:cNvPr>
          <p:cNvCxnSpPr>
            <a:cxnSpLocks/>
            <a:stCxn id="24" idx="3"/>
          </p:cNvCxnSpPr>
          <p:nvPr/>
        </p:nvCxnSpPr>
        <p:spPr>
          <a:xfrm flipV="1">
            <a:off x="6965966" y="2848601"/>
            <a:ext cx="5188593" cy="1193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44" name="Rectangle 43">
            <a:extLst>
              <a:ext uri="{FF2B5EF4-FFF2-40B4-BE49-F238E27FC236}">
                <a16:creationId xmlns:a16="http://schemas.microsoft.com/office/drawing/2014/main" id="{B38A2F61-0C6E-438B-A660-1DF73E421A5E}"/>
              </a:ext>
            </a:extLst>
          </p:cNvPr>
          <p:cNvSpPr/>
          <p:nvPr/>
        </p:nvSpPr>
        <p:spPr>
          <a:xfrm>
            <a:off x="10676570" y="312457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45" name="Rectangle 44">
            <a:extLst>
              <a:ext uri="{FF2B5EF4-FFF2-40B4-BE49-F238E27FC236}">
                <a16:creationId xmlns:a16="http://schemas.microsoft.com/office/drawing/2014/main" id="{38465FAD-3157-4A4E-BC35-645C9EFF3FDA}"/>
              </a:ext>
            </a:extLst>
          </p:cNvPr>
          <p:cNvSpPr/>
          <p:nvPr/>
        </p:nvSpPr>
        <p:spPr>
          <a:xfrm>
            <a:off x="10674606" y="388471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46" name="Straight Arrow Connector 45">
            <a:extLst>
              <a:ext uri="{FF2B5EF4-FFF2-40B4-BE49-F238E27FC236}">
                <a16:creationId xmlns:a16="http://schemas.microsoft.com/office/drawing/2014/main" id="{B4169F39-ADC8-41DE-9507-5F0F4D0FC769}"/>
              </a:ext>
            </a:extLst>
          </p:cNvPr>
          <p:cNvCxnSpPr>
            <a:cxnSpLocks/>
            <a:stCxn id="25" idx="3"/>
            <a:endCxn id="44" idx="1"/>
          </p:cNvCxnSpPr>
          <p:nvPr/>
        </p:nvCxnSpPr>
        <p:spPr>
          <a:xfrm flipV="1">
            <a:off x="6965613" y="3251883"/>
            <a:ext cx="3710958" cy="36951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23A0FE4-A792-4EAA-AE89-2284D5597B64}"/>
              </a:ext>
            </a:extLst>
          </p:cNvPr>
          <p:cNvCxnSpPr>
            <a:cxnSpLocks/>
            <a:stCxn id="25" idx="3"/>
            <a:endCxn id="45" idx="1"/>
          </p:cNvCxnSpPr>
          <p:nvPr/>
        </p:nvCxnSpPr>
        <p:spPr>
          <a:xfrm>
            <a:off x="6965612" y="3621399"/>
            <a:ext cx="3708994" cy="39062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7105FBF-E393-4EF6-8B39-CA9B43410538}"/>
              </a:ext>
            </a:extLst>
          </p:cNvPr>
          <p:cNvCxnSpPr>
            <a:cxnSpLocks/>
            <a:stCxn id="44" idx="3"/>
          </p:cNvCxnSpPr>
          <p:nvPr/>
        </p:nvCxnSpPr>
        <p:spPr>
          <a:xfrm>
            <a:off x="11629352" y="3251883"/>
            <a:ext cx="525208"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622DC63D-5E25-4303-8371-36871A070E51}"/>
              </a:ext>
            </a:extLst>
          </p:cNvPr>
          <p:cNvCxnSpPr>
            <a:cxnSpLocks/>
            <a:stCxn id="45" idx="3"/>
          </p:cNvCxnSpPr>
          <p:nvPr/>
        </p:nvCxnSpPr>
        <p:spPr>
          <a:xfrm>
            <a:off x="11627388" y="4012025"/>
            <a:ext cx="527172"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50" name="Rectangle 49">
            <a:extLst>
              <a:ext uri="{FF2B5EF4-FFF2-40B4-BE49-F238E27FC236}">
                <a16:creationId xmlns:a16="http://schemas.microsoft.com/office/drawing/2014/main" id="{B644422B-4DE1-4B41-83C5-420D4616A5F3}"/>
              </a:ext>
            </a:extLst>
          </p:cNvPr>
          <p:cNvSpPr/>
          <p:nvPr/>
        </p:nvSpPr>
        <p:spPr>
          <a:xfrm>
            <a:off x="2995292" y="631984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1" name="Rectangle 50">
            <a:extLst>
              <a:ext uri="{FF2B5EF4-FFF2-40B4-BE49-F238E27FC236}">
                <a16:creationId xmlns:a16="http://schemas.microsoft.com/office/drawing/2014/main" id="{901CED4F-99BB-48F7-B1B8-061CD3A87A9E}"/>
              </a:ext>
            </a:extLst>
          </p:cNvPr>
          <p:cNvSpPr/>
          <p:nvPr/>
        </p:nvSpPr>
        <p:spPr>
          <a:xfrm>
            <a:off x="4496504" y="5147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52" name="Rectangle 51">
            <a:extLst>
              <a:ext uri="{FF2B5EF4-FFF2-40B4-BE49-F238E27FC236}">
                <a16:creationId xmlns:a16="http://schemas.microsoft.com/office/drawing/2014/main" id="{56304230-45D0-421F-9D4B-125749E06719}"/>
              </a:ext>
            </a:extLst>
          </p:cNvPr>
          <p:cNvSpPr/>
          <p:nvPr/>
        </p:nvSpPr>
        <p:spPr>
          <a:xfrm>
            <a:off x="6000912" y="468525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3" name="Rectangle 52">
            <a:extLst>
              <a:ext uri="{FF2B5EF4-FFF2-40B4-BE49-F238E27FC236}">
                <a16:creationId xmlns:a16="http://schemas.microsoft.com/office/drawing/2014/main" id="{D9E503AC-43D0-43DB-81DE-2DEC6400219D}"/>
              </a:ext>
            </a:extLst>
          </p:cNvPr>
          <p:cNvSpPr/>
          <p:nvPr/>
        </p:nvSpPr>
        <p:spPr>
          <a:xfrm>
            <a:off x="5992862" y="57590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4" name="Rectangle 53">
            <a:extLst>
              <a:ext uri="{FF2B5EF4-FFF2-40B4-BE49-F238E27FC236}">
                <a16:creationId xmlns:a16="http://schemas.microsoft.com/office/drawing/2014/main" id="{E6E67EF0-09FA-4683-874C-9A78D0025965}"/>
              </a:ext>
            </a:extLst>
          </p:cNvPr>
          <p:cNvSpPr/>
          <p:nvPr/>
        </p:nvSpPr>
        <p:spPr>
          <a:xfrm>
            <a:off x="4486481" y="727584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55" name="Rectangle 54">
            <a:extLst>
              <a:ext uri="{FF2B5EF4-FFF2-40B4-BE49-F238E27FC236}">
                <a16:creationId xmlns:a16="http://schemas.microsoft.com/office/drawing/2014/main" id="{4B758496-3250-4ED5-9199-621003513B5E}"/>
              </a:ext>
            </a:extLst>
          </p:cNvPr>
          <p:cNvSpPr/>
          <p:nvPr/>
        </p:nvSpPr>
        <p:spPr>
          <a:xfrm>
            <a:off x="5996762" y="707097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56" name="Rectangle 55">
            <a:extLst>
              <a:ext uri="{FF2B5EF4-FFF2-40B4-BE49-F238E27FC236}">
                <a16:creationId xmlns:a16="http://schemas.microsoft.com/office/drawing/2014/main" id="{AD0DAF08-6CB0-4C8A-97D6-820FB378F2E4}"/>
              </a:ext>
            </a:extLst>
          </p:cNvPr>
          <p:cNvSpPr/>
          <p:nvPr/>
        </p:nvSpPr>
        <p:spPr>
          <a:xfrm>
            <a:off x="5997833" y="736926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57" name="Rectangle 56">
            <a:extLst>
              <a:ext uri="{FF2B5EF4-FFF2-40B4-BE49-F238E27FC236}">
                <a16:creationId xmlns:a16="http://schemas.microsoft.com/office/drawing/2014/main" id="{065975F4-B9A8-4F22-8575-2878AAD11B96}"/>
              </a:ext>
            </a:extLst>
          </p:cNvPr>
          <p:cNvSpPr/>
          <p:nvPr/>
        </p:nvSpPr>
        <p:spPr>
          <a:xfrm>
            <a:off x="5996761" y="768366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sp>
        <p:nvSpPr>
          <p:cNvPr id="58" name="Rectangle 57">
            <a:extLst>
              <a:ext uri="{FF2B5EF4-FFF2-40B4-BE49-F238E27FC236}">
                <a16:creationId xmlns:a16="http://schemas.microsoft.com/office/drawing/2014/main" id="{308AF8A7-B7E9-4105-AA81-0F6A34F30C78}"/>
              </a:ext>
            </a:extLst>
          </p:cNvPr>
          <p:cNvSpPr/>
          <p:nvPr/>
        </p:nvSpPr>
        <p:spPr>
          <a:xfrm>
            <a:off x="10660503" y="736853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59" name="Rectangle 58">
            <a:extLst>
              <a:ext uri="{FF2B5EF4-FFF2-40B4-BE49-F238E27FC236}">
                <a16:creationId xmlns:a16="http://schemas.microsoft.com/office/drawing/2014/main" id="{6A53D3EF-F6D7-40F1-B395-AE09718ED3DA}"/>
              </a:ext>
            </a:extLst>
          </p:cNvPr>
          <p:cNvSpPr/>
          <p:nvPr/>
        </p:nvSpPr>
        <p:spPr>
          <a:xfrm>
            <a:off x="10663542" y="7676090"/>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60" name="Rectangle 59">
            <a:extLst>
              <a:ext uri="{FF2B5EF4-FFF2-40B4-BE49-F238E27FC236}">
                <a16:creationId xmlns:a16="http://schemas.microsoft.com/office/drawing/2014/main" id="{A5DEC92C-B0F5-4D8D-AA66-814F25F1631E}"/>
              </a:ext>
            </a:extLst>
          </p:cNvPr>
          <p:cNvSpPr/>
          <p:nvPr/>
        </p:nvSpPr>
        <p:spPr>
          <a:xfrm>
            <a:off x="1490180" y="828353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1" name="Rectangle 60">
            <a:extLst>
              <a:ext uri="{FF2B5EF4-FFF2-40B4-BE49-F238E27FC236}">
                <a16:creationId xmlns:a16="http://schemas.microsoft.com/office/drawing/2014/main" id="{71888385-8094-4CE8-8F15-3ED83454D2E5}"/>
              </a:ext>
            </a:extLst>
          </p:cNvPr>
          <p:cNvSpPr/>
          <p:nvPr/>
        </p:nvSpPr>
        <p:spPr>
          <a:xfrm>
            <a:off x="2991394" y="82835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Metrisch</a:t>
            </a:r>
          </a:p>
        </p:txBody>
      </p:sp>
      <p:sp>
        <p:nvSpPr>
          <p:cNvPr id="62" name="Rectangle 61">
            <a:extLst>
              <a:ext uri="{FF2B5EF4-FFF2-40B4-BE49-F238E27FC236}">
                <a16:creationId xmlns:a16="http://schemas.microsoft.com/office/drawing/2014/main" id="{985B99EB-9C58-4B0B-A6FB-4E3192809F01}"/>
              </a:ext>
            </a:extLst>
          </p:cNvPr>
          <p:cNvSpPr/>
          <p:nvPr/>
        </p:nvSpPr>
        <p:spPr>
          <a:xfrm>
            <a:off x="4495648" y="8039877"/>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Eén</a:t>
            </a:r>
          </a:p>
        </p:txBody>
      </p:sp>
      <p:sp>
        <p:nvSpPr>
          <p:cNvPr id="63" name="Rectangle 62">
            <a:extLst>
              <a:ext uri="{FF2B5EF4-FFF2-40B4-BE49-F238E27FC236}">
                <a16:creationId xmlns:a16="http://schemas.microsoft.com/office/drawing/2014/main" id="{AECB4626-384A-48FE-BE16-CD494A0DBF98}"/>
              </a:ext>
            </a:extLst>
          </p:cNvPr>
          <p:cNvSpPr/>
          <p:nvPr/>
        </p:nvSpPr>
        <p:spPr>
          <a:xfrm>
            <a:off x="4492605" y="854981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 of meer</a:t>
            </a:r>
          </a:p>
        </p:txBody>
      </p:sp>
      <p:sp>
        <p:nvSpPr>
          <p:cNvPr id="64" name="Rectangle 63">
            <a:extLst>
              <a:ext uri="{FF2B5EF4-FFF2-40B4-BE49-F238E27FC236}">
                <a16:creationId xmlns:a16="http://schemas.microsoft.com/office/drawing/2014/main" id="{B32DF11A-4006-4748-A297-404DE1F9CDA1}"/>
              </a:ext>
            </a:extLst>
          </p:cNvPr>
          <p:cNvSpPr/>
          <p:nvPr/>
        </p:nvSpPr>
        <p:spPr>
          <a:xfrm>
            <a:off x="6007036" y="8033416"/>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5" name="Rectangle 64">
            <a:extLst>
              <a:ext uri="{FF2B5EF4-FFF2-40B4-BE49-F238E27FC236}">
                <a16:creationId xmlns:a16="http://schemas.microsoft.com/office/drawing/2014/main" id="{D459D32C-AD1F-45CD-A89F-3695050BCFA1}"/>
              </a:ext>
            </a:extLst>
          </p:cNvPr>
          <p:cNvSpPr/>
          <p:nvPr/>
        </p:nvSpPr>
        <p:spPr>
          <a:xfrm>
            <a:off x="6007036" y="840623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Categorisch</a:t>
            </a:r>
          </a:p>
        </p:txBody>
      </p:sp>
      <p:sp>
        <p:nvSpPr>
          <p:cNvPr id="66" name="Rectangle 65">
            <a:extLst>
              <a:ext uri="{FF2B5EF4-FFF2-40B4-BE49-F238E27FC236}">
                <a16:creationId xmlns:a16="http://schemas.microsoft.com/office/drawing/2014/main" id="{22A2FA60-BAA2-4C9E-9976-6276A1F5AF29}"/>
              </a:ext>
            </a:extLst>
          </p:cNvPr>
          <p:cNvSpPr/>
          <p:nvPr/>
        </p:nvSpPr>
        <p:spPr>
          <a:xfrm>
            <a:off x="6000912" y="875555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67" name="Straight Arrow Connector 66">
            <a:extLst>
              <a:ext uri="{FF2B5EF4-FFF2-40B4-BE49-F238E27FC236}">
                <a16:creationId xmlns:a16="http://schemas.microsoft.com/office/drawing/2014/main" id="{F66BC1AC-DE00-4DB4-9FFF-BB24E0FC3388}"/>
              </a:ext>
            </a:extLst>
          </p:cNvPr>
          <p:cNvCxnSpPr>
            <a:cxnSpLocks/>
            <a:stCxn id="50" idx="3"/>
            <a:endCxn id="51" idx="1"/>
          </p:cNvCxnSpPr>
          <p:nvPr/>
        </p:nvCxnSpPr>
        <p:spPr>
          <a:xfrm flipV="1">
            <a:off x="3948074" y="5274727"/>
            <a:ext cx="548430" cy="1172425"/>
          </a:xfrm>
          <a:prstGeom prst="straightConnector1">
            <a:avLst/>
          </a:prstGeom>
          <a:ln w="285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A458D58C-EBE9-457B-B5F1-162E5044909D}"/>
              </a:ext>
            </a:extLst>
          </p:cNvPr>
          <p:cNvCxnSpPr>
            <a:cxnSpLocks/>
            <a:stCxn id="50" idx="3"/>
            <a:endCxn id="54" idx="1"/>
          </p:cNvCxnSpPr>
          <p:nvPr/>
        </p:nvCxnSpPr>
        <p:spPr>
          <a:xfrm>
            <a:off x="3948073" y="6447152"/>
            <a:ext cx="538408" cy="95600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8F7B5D1D-34FD-4376-BFF8-10E79A5F6573}"/>
              </a:ext>
            </a:extLst>
          </p:cNvPr>
          <p:cNvCxnSpPr>
            <a:cxnSpLocks/>
            <a:stCxn id="51" idx="3"/>
            <a:endCxn id="52" idx="1"/>
          </p:cNvCxnSpPr>
          <p:nvPr/>
        </p:nvCxnSpPr>
        <p:spPr>
          <a:xfrm flipV="1">
            <a:off x="5449286" y="4812565"/>
            <a:ext cx="551627" cy="46216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46EC9F2-49F3-490B-8BE7-0CA667998221}"/>
              </a:ext>
            </a:extLst>
          </p:cNvPr>
          <p:cNvCxnSpPr>
            <a:cxnSpLocks/>
            <a:stCxn id="51" idx="3"/>
            <a:endCxn id="53" idx="1"/>
          </p:cNvCxnSpPr>
          <p:nvPr/>
        </p:nvCxnSpPr>
        <p:spPr>
          <a:xfrm>
            <a:off x="5449286" y="5274726"/>
            <a:ext cx="543576" cy="611616"/>
          </a:xfrm>
          <a:prstGeom prst="straightConnector1">
            <a:avLst/>
          </a:prstGeom>
          <a:ln w="285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A7C30FC4-B666-447B-807F-F092B3346730}"/>
              </a:ext>
            </a:extLst>
          </p:cNvPr>
          <p:cNvCxnSpPr>
            <a:cxnSpLocks/>
            <a:stCxn id="92" idx="3"/>
          </p:cNvCxnSpPr>
          <p:nvPr/>
        </p:nvCxnSpPr>
        <p:spPr>
          <a:xfrm>
            <a:off x="6945643" y="4433293"/>
            <a:ext cx="5208917"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054CC0C7-79EC-4399-8768-1A3C0AF1033D}"/>
              </a:ext>
            </a:extLst>
          </p:cNvPr>
          <p:cNvCxnSpPr>
            <a:cxnSpLocks/>
            <a:stCxn id="55" idx="3"/>
          </p:cNvCxnSpPr>
          <p:nvPr/>
        </p:nvCxnSpPr>
        <p:spPr>
          <a:xfrm>
            <a:off x="6949543" y="7198281"/>
            <a:ext cx="521113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CA10B793-566D-4D20-B3EA-0B125063F0EB}"/>
              </a:ext>
            </a:extLst>
          </p:cNvPr>
          <p:cNvCxnSpPr>
            <a:cxnSpLocks/>
            <a:stCxn id="56" idx="3"/>
            <a:endCxn id="58" idx="1"/>
          </p:cNvCxnSpPr>
          <p:nvPr/>
        </p:nvCxnSpPr>
        <p:spPr>
          <a:xfrm flipV="1">
            <a:off x="6950615" y="7495842"/>
            <a:ext cx="3709888" cy="73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2EE34B8A-C17D-4215-BBCE-9ACB39DD17E1}"/>
              </a:ext>
            </a:extLst>
          </p:cNvPr>
          <p:cNvCxnSpPr>
            <a:cxnSpLocks/>
            <a:stCxn id="57" idx="3"/>
            <a:endCxn id="59" idx="1"/>
          </p:cNvCxnSpPr>
          <p:nvPr/>
        </p:nvCxnSpPr>
        <p:spPr>
          <a:xfrm flipV="1">
            <a:off x="6949543" y="7803400"/>
            <a:ext cx="3713999" cy="757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6AFBB4FD-D9D9-4DBC-8083-3E76128BDFD0}"/>
              </a:ext>
            </a:extLst>
          </p:cNvPr>
          <p:cNvCxnSpPr>
            <a:cxnSpLocks/>
            <a:stCxn id="64" idx="3"/>
          </p:cNvCxnSpPr>
          <p:nvPr/>
        </p:nvCxnSpPr>
        <p:spPr>
          <a:xfrm>
            <a:off x="6959817" y="8160727"/>
            <a:ext cx="5200866" cy="124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19327863-622A-4D2D-958A-6A73E65828F5}"/>
              </a:ext>
            </a:extLst>
          </p:cNvPr>
          <p:cNvCxnSpPr>
            <a:cxnSpLocks/>
            <a:stCxn id="65" idx="3"/>
          </p:cNvCxnSpPr>
          <p:nvPr/>
        </p:nvCxnSpPr>
        <p:spPr>
          <a:xfrm flipV="1">
            <a:off x="6959817" y="8521616"/>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7C4BC1B0-8D09-4AEC-8FF9-2A8D210701B4}"/>
              </a:ext>
            </a:extLst>
          </p:cNvPr>
          <p:cNvCxnSpPr>
            <a:cxnSpLocks/>
            <a:stCxn id="66" idx="3"/>
          </p:cNvCxnSpPr>
          <p:nvPr/>
        </p:nvCxnSpPr>
        <p:spPr>
          <a:xfrm flipV="1">
            <a:off x="6953694" y="8870933"/>
            <a:ext cx="5200866" cy="1193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9999253-11FB-4D85-8E57-6D112A29BC97}"/>
              </a:ext>
            </a:extLst>
          </p:cNvPr>
          <p:cNvCxnSpPr>
            <a:cxnSpLocks/>
            <a:stCxn id="54" idx="3"/>
            <a:endCxn id="55" idx="1"/>
          </p:cNvCxnSpPr>
          <p:nvPr/>
        </p:nvCxnSpPr>
        <p:spPr>
          <a:xfrm flipV="1">
            <a:off x="5439262" y="7198281"/>
            <a:ext cx="557499" cy="20487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F3C6B94-58DE-4068-89D5-D62DDBB9AD4B}"/>
              </a:ext>
            </a:extLst>
          </p:cNvPr>
          <p:cNvCxnSpPr>
            <a:cxnSpLocks/>
            <a:stCxn id="54" idx="3"/>
            <a:endCxn id="56" idx="1"/>
          </p:cNvCxnSpPr>
          <p:nvPr/>
        </p:nvCxnSpPr>
        <p:spPr>
          <a:xfrm>
            <a:off x="5439263" y="7403155"/>
            <a:ext cx="558570" cy="9342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5293EFDC-09C3-4C0C-AAC5-9C73BBD0EBC3}"/>
              </a:ext>
            </a:extLst>
          </p:cNvPr>
          <p:cNvCxnSpPr>
            <a:cxnSpLocks/>
            <a:stCxn id="54" idx="3"/>
            <a:endCxn id="57" idx="1"/>
          </p:cNvCxnSpPr>
          <p:nvPr/>
        </p:nvCxnSpPr>
        <p:spPr>
          <a:xfrm>
            <a:off x="5439263" y="7403155"/>
            <a:ext cx="557498" cy="407824"/>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25F1D0FF-EB60-4D63-9E7B-3CAADBD2844F}"/>
              </a:ext>
            </a:extLst>
          </p:cNvPr>
          <p:cNvCxnSpPr>
            <a:cxnSpLocks/>
            <a:stCxn id="62" idx="3"/>
            <a:endCxn id="64" idx="1"/>
          </p:cNvCxnSpPr>
          <p:nvPr/>
        </p:nvCxnSpPr>
        <p:spPr>
          <a:xfrm flipV="1">
            <a:off x="5448429" y="8160726"/>
            <a:ext cx="558606" cy="646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21382894-DCD5-4DB3-A118-700DB7D0450D}"/>
              </a:ext>
            </a:extLst>
          </p:cNvPr>
          <p:cNvCxnSpPr>
            <a:cxnSpLocks/>
            <a:stCxn id="63" idx="3"/>
            <a:endCxn id="65" idx="1"/>
          </p:cNvCxnSpPr>
          <p:nvPr/>
        </p:nvCxnSpPr>
        <p:spPr>
          <a:xfrm flipV="1">
            <a:off x="5445386" y="8533548"/>
            <a:ext cx="561649" cy="1435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1B7E3A95-B1A7-4652-A777-3F35D04F13D0}"/>
              </a:ext>
            </a:extLst>
          </p:cNvPr>
          <p:cNvCxnSpPr>
            <a:cxnSpLocks/>
            <a:stCxn id="63" idx="3"/>
            <a:endCxn id="66" idx="1"/>
          </p:cNvCxnSpPr>
          <p:nvPr/>
        </p:nvCxnSpPr>
        <p:spPr>
          <a:xfrm>
            <a:off x="5445386" y="8677128"/>
            <a:ext cx="555526" cy="20573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A7A925A2-C39B-49E6-9B80-A29B717BA1FB}"/>
              </a:ext>
            </a:extLst>
          </p:cNvPr>
          <p:cNvCxnSpPr>
            <a:cxnSpLocks/>
            <a:stCxn id="60" idx="3"/>
            <a:endCxn id="61" idx="1"/>
          </p:cNvCxnSpPr>
          <p:nvPr/>
        </p:nvCxnSpPr>
        <p:spPr>
          <a:xfrm>
            <a:off x="2442962" y="8410845"/>
            <a:ext cx="548432"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91233978-DD2F-48D1-B891-1EDE2E6AB672}"/>
              </a:ext>
            </a:extLst>
          </p:cNvPr>
          <p:cNvCxnSpPr>
            <a:cxnSpLocks/>
            <a:stCxn id="61" idx="3"/>
            <a:endCxn id="62" idx="1"/>
          </p:cNvCxnSpPr>
          <p:nvPr/>
        </p:nvCxnSpPr>
        <p:spPr>
          <a:xfrm flipV="1">
            <a:off x="3944175" y="8167188"/>
            <a:ext cx="551473" cy="243658"/>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EBBCAC1D-EDA6-4562-977E-E49B134496BD}"/>
              </a:ext>
            </a:extLst>
          </p:cNvPr>
          <p:cNvCxnSpPr>
            <a:cxnSpLocks/>
            <a:stCxn id="61" idx="3"/>
            <a:endCxn id="63" idx="1"/>
          </p:cNvCxnSpPr>
          <p:nvPr/>
        </p:nvCxnSpPr>
        <p:spPr>
          <a:xfrm>
            <a:off x="3944175" y="8410845"/>
            <a:ext cx="548430" cy="26628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C5D190C3-81A3-4077-B335-B3E487EFA780}"/>
              </a:ext>
            </a:extLst>
          </p:cNvPr>
          <p:cNvCxnSpPr>
            <a:cxnSpLocks/>
            <a:stCxn id="58" idx="3"/>
          </p:cNvCxnSpPr>
          <p:nvPr/>
        </p:nvCxnSpPr>
        <p:spPr>
          <a:xfrm flipV="1">
            <a:off x="11613284" y="7494078"/>
            <a:ext cx="547399" cy="176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AFFBD7B7-BBFD-49D2-BBDF-0F75A5180039}"/>
              </a:ext>
            </a:extLst>
          </p:cNvPr>
          <p:cNvCxnSpPr>
            <a:cxnSpLocks/>
            <a:stCxn id="59" idx="3"/>
          </p:cNvCxnSpPr>
          <p:nvPr/>
        </p:nvCxnSpPr>
        <p:spPr>
          <a:xfrm>
            <a:off x="11616323" y="7803400"/>
            <a:ext cx="544360"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DB1E8405-EC5F-434A-9FBC-362021D762FA}"/>
              </a:ext>
            </a:extLst>
          </p:cNvPr>
          <p:cNvCxnSpPr>
            <a:cxnSpLocks/>
            <a:stCxn id="12" idx="2"/>
            <a:endCxn id="50" idx="0"/>
          </p:cNvCxnSpPr>
          <p:nvPr/>
        </p:nvCxnSpPr>
        <p:spPr>
          <a:xfrm>
            <a:off x="1970469" y="4261287"/>
            <a:ext cx="1501214" cy="2058555"/>
          </a:xfrm>
          <a:prstGeom prst="straightConnector1">
            <a:avLst/>
          </a:prstGeom>
          <a:ln w="285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91" name="Table 90">
            <a:extLst>
              <a:ext uri="{FF2B5EF4-FFF2-40B4-BE49-F238E27FC236}">
                <a16:creationId xmlns:a16="http://schemas.microsoft.com/office/drawing/2014/main" id="{3CFB8AB4-FEFB-4A84-B384-AEC2F695BE45}"/>
              </a:ext>
            </a:extLst>
          </p:cNvPr>
          <p:cNvGraphicFramePr>
            <a:graphicFrameLocks noGrp="1"/>
          </p:cNvGraphicFramePr>
          <p:nvPr/>
        </p:nvGraphicFramePr>
        <p:xfrm>
          <a:off x="12188847" y="252569"/>
          <a:ext cx="3865996" cy="8887401"/>
        </p:xfrm>
        <a:graphic>
          <a:graphicData uri="http://schemas.openxmlformats.org/drawingml/2006/table">
            <a:tbl>
              <a:tblPr firstRow="1" bandRow="1">
                <a:tableStyleId>{5C22544A-7EE6-4342-B048-85BDC9FD1C3A}</a:tableStyleId>
              </a:tblPr>
              <a:tblGrid>
                <a:gridCol w="1996829">
                  <a:extLst>
                    <a:ext uri="{9D8B030D-6E8A-4147-A177-3AD203B41FA5}">
                      <a16:colId xmlns:a16="http://schemas.microsoft.com/office/drawing/2014/main" val="330647270"/>
                    </a:ext>
                  </a:extLst>
                </a:gridCol>
                <a:gridCol w="1869167">
                  <a:extLst>
                    <a:ext uri="{9D8B030D-6E8A-4147-A177-3AD203B41FA5}">
                      <a16:colId xmlns:a16="http://schemas.microsoft.com/office/drawing/2014/main" val="1448204881"/>
                    </a:ext>
                  </a:extLst>
                </a:gridCol>
              </a:tblGrid>
              <a:tr h="284958">
                <a:tc>
                  <a:txBody>
                    <a:bodyPr/>
                    <a:lstStyle/>
                    <a:p>
                      <a:r>
                        <a:rPr lang="nl-BE" sz="900" dirty="0"/>
                        <a:t>Assumpties voldaan</a:t>
                      </a:r>
                    </a:p>
                  </a:txBody>
                  <a:tcPr marL="95484" marR="95484" marT="47743" marB="47743"/>
                </a:tc>
                <a:tc>
                  <a:txBody>
                    <a:bodyPr/>
                    <a:lstStyle/>
                    <a:p>
                      <a:r>
                        <a:rPr lang="nl-BE" sz="900" dirty="0"/>
                        <a:t>Assumpties niet voldaan</a:t>
                      </a:r>
                    </a:p>
                  </a:txBody>
                  <a:tcPr marL="95484" marR="95484" marT="47743" marB="47743"/>
                </a:tc>
                <a:extLst>
                  <a:ext uri="{0D108BD9-81ED-4DB2-BD59-A6C34878D82A}">
                    <a16:rowId xmlns:a16="http://schemas.microsoft.com/office/drawing/2014/main" val="888959899"/>
                  </a:ext>
                </a:extLst>
              </a:tr>
              <a:tr h="560507">
                <a:tc>
                  <a:txBody>
                    <a:bodyPr/>
                    <a:lstStyle/>
                    <a:p>
                      <a:pPr marL="171450" indent="-171450">
                        <a:buFont typeface="Arial" panose="020B0604020202020204" pitchFamily="34" charset="0"/>
                        <a:buChar char="•"/>
                      </a:pPr>
                      <a:r>
                        <a:rPr lang="nl-BE" sz="900" dirty="0"/>
                        <a:t>Enkelvoudige lineaire regressie</a:t>
                      </a:r>
                    </a:p>
                    <a:p>
                      <a:pPr marL="171450" indent="-171450">
                        <a:buFont typeface="Arial" panose="020B0604020202020204" pitchFamily="34" charset="0"/>
                        <a:buChar char="•"/>
                      </a:pPr>
                      <a:r>
                        <a:rPr lang="nl-BE" sz="900" dirty="0"/>
                        <a:t>Pearson correlatietoets</a:t>
                      </a:r>
                    </a:p>
                  </a:txBody>
                  <a:tcPr marL="95484" marR="95484" marT="47743" marB="47743"/>
                </a:tc>
                <a:tc>
                  <a:txBody>
                    <a:bodyPr/>
                    <a:lstStyle/>
                    <a:p>
                      <a:pPr marL="171450" indent="-171450">
                        <a:buFont typeface="Arial" panose="020B0604020202020204" pitchFamily="34" charset="0"/>
                        <a:buChar char="•"/>
                      </a:pPr>
                      <a:r>
                        <a:rPr lang="nl-BE" sz="900" dirty="0"/>
                        <a:t>Bootstrap regressie</a:t>
                      </a:r>
                    </a:p>
                    <a:p>
                      <a:pPr marL="171450" indent="-171450">
                        <a:buFont typeface="Arial" panose="020B0604020202020204" pitchFamily="34" charset="0"/>
                        <a:buChar char="•"/>
                      </a:pPr>
                      <a:r>
                        <a:rPr lang="nl-BE" sz="900" dirty="0" err="1"/>
                        <a:t>Spearman</a:t>
                      </a:r>
                      <a:r>
                        <a:rPr lang="nl-BE" sz="900" dirty="0"/>
                        <a:t> rangcorrelatietoets</a:t>
                      </a:r>
                    </a:p>
                    <a:p>
                      <a:pPr marL="171450" indent="-171450">
                        <a:buFont typeface="Arial" panose="020B0604020202020204" pitchFamily="34" charset="0"/>
                        <a:buChar char="•"/>
                      </a:pPr>
                      <a:r>
                        <a:rPr lang="nl-BE" sz="900" dirty="0" err="1"/>
                        <a:t>Kendall’s</a:t>
                      </a:r>
                      <a:r>
                        <a:rPr lang="nl-BE" sz="900" dirty="0"/>
                        <a:t> </a:t>
                      </a:r>
                      <a:r>
                        <a:rPr lang="nl-BE" sz="900" dirty="0" err="1"/>
                        <a:t>Tau</a:t>
                      </a:r>
                      <a:r>
                        <a:rPr lang="nl-BE" sz="900" dirty="0"/>
                        <a:t> correlatietoets</a:t>
                      </a:r>
                    </a:p>
                  </a:txBody>
                  <a:tcPr marL="95484" marR="95484" marT="47743" marB="47743"/>
                </a:tc>
                <a:extLst>
                  <a:ext uri="{0D108BD9-81ED-4DB2-BD59-A6C34878D82A}">
                    <a16:rowId xmlns:a16="http://schemas.microsoft.com/office/drawing/2014/main" val="2977589819"/>
                  </a:ext>
                </a:extLst>
              </a:tr>
              <a:tr h="388340">
                <a:tc>
                  <a:txBody>
                    <a:bodyPr/>
                    <a:lstStyle/>
                    <a:p>
                      <a:pPr marL="171450" indent="-171450">
                        <a:buFont typeface="Arial" panose="020B0604020202020204" pitchFamily="34" charset="0"/>
                        <a:buChar char="•"/>
                      </a:pPr>
                      <a:r>
                        <a:rPr lang="nl-BE" sz="900" dirty="0"/>
                        <a:t>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Wilcoxon rangtekentoets</a:t>
                      </a:r>
                    </a:p>
                  </a:txBody>
                  <a:tcPr marL="95484" marR="95484" marT="47743" marB="47743"/>
                </a:tc>
                <a:extLst>
                  <a:ext uri="{0D108BD9-81ED-4DB2-BD59-A6C34878D82A}">
                    <a16:rowId xmlns:a16="http://schemas.microsoft.com/office/drawing/2014/main" val="1954769090"/>
                  </a:ext>
                </a:extLst>
              </a:tr>
              <a:tr h="388340">
                <a:tc>
                  <a:txBody>
                    <a:bodyPr/>
                    <a:lstStyle/>
                    <a:p>
                      <a:pPr marL="171450" indent="-171450">
                        <a:buFont typeface="Arial" panose="020B0604020202020204" pitchFamily="34" charset="0"/>
                        <a:buChar char="•"/>
                      </a:pPr>
                      <a:r>
                        <a:rPr lang="nl-BE" sz="900" dirty="0"/>
                        <a:t>Onafhankelijke t-toets</a:t>
                      </a: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t-toets</a:t>
                      </a:r>
                    </a:p>
                    <a:p>
                      <a:pPr marL="171450" indent="-171450">
                        <a:buFont typeface="Arial" panose="020B0604020202020204" pitchFamily="34" charset="0"/>
                        <a:buChar char="•"/>
                      </a:pPr>
                      <a:r>
                        <a:rPr lang="nl-BE" sz="900" dirty="0"/>
                        <a:t>Mann-</a:t>
                      </a:r>
                      <a:r>
                        <a:rPr lang="nl-BE" sz="900" dirty="0" err="1"/>
                        <a:t>Whitney</a:t>
                      </a:r>
                      <a:r>
                        <a:rPr lang="nl-BE" sz="900" dirty="0"/>
                        <a:t> toets</a:t>
                      </a:r>
                    </a:p>
                  </a:txBody>
                  <a:tcPr marL="95484" marR="95484" marT="47743" marB="47743"/>
                </a:tc>
                <a:extLst>
                  <a:ext uri="{0D108BD9-81ED-4DB2-BD59-A6C34878D82A}">
                    <a16:rowId xmlns:a16="http://schemas.microsoft.com/office/drawing/2014/main" val="2173673390"/>
                  </a:ext>
                </a:extLst>
              </a:tr>
              <a:tr h="388340">
                <a:tc>
                  <a:txBody>
                    <a:bodyPr/>
                    <a:lstStyle/>
                    <a:p>
                      <a:pPr marL="171450" indent="-171450">
                        <a:buFont typeface="Arial" panose="020B0604020202020204" pitchFamily="34" charset="0"/>
                        <a:buChar char="•"/>
                      </a:pPr>
                      <a:r>
                        <a:rPr lang="nl-BE" sz="900" dirty="0"/>
                        <a:t>One-way repeated measures ANOVA</a:t>
                      </a:r>
                    </a:p>
                  </a:txBody>
                  <a:tcPr marL="95484" marR="95484" marT="47743" marB="47743"/>
                </a:tc>
                <a:tc>
                  <a:txBody>
                    <a:bodyPr/>
                    <a:lstStyle/>
                    <a:p>
                      <a:pPr marL="171450" indent="-171450">
                        <a:buFont typeface="Arial" panose="020B0604020202020204" pitchFamily="34" charset="0"/>
                        <a:buChar char="•"/>
                      </a:pPr>
                      <a:r>
                        <a:rPr lang="nl-BE" sz="900" dirty="0"/>
                        <a:t>Friedman toets</a:t>
                      </a:r>
                    </a:p>
                  </a:txBody>
                  <a:tcPr marL="95484" marR="95484" marT="47743" marB="47743"/>
                </a:tc>
                <a:extLst>
                  <a:ext uri="{0D108BD9-81ED-4DB2-BD59-A6C34878D82A}">
                    <a16:rowId xmlns:a16="http://schemas.microsoft.com/office/drawing/2014/main" val="130149893"/>
                  </a:ext>
                </a:extLst>
              </a:tr>
              <a:tr h="388340">
                <a:tc>
                  <a:txBody>
                    <a:bodyPr/>
                    <a:lstStyle/>
                    <a:p>
                      <a:pPr marL="171450" indent="-171450">
                        <a:buFont typeface="Arial" panose="020B0604020202020204" pitchFamily="34" charset="0"/>
                        <a:buChar char="•"/>
                      </a:pPr>
                      <a:r>
                        <a:rPr lang="nl-BE" sz="900" dirty="0"/>
                        <a:t>One-way independent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Kruskal</a:t>
                      </a:r>
                      <a:r>
                        <a:rPr lang="nl-BE" sz="900" dirty="0"/>
                        <a:t>-Wallis toets</a:t>
                      </a:r>
                    </a:p>
                  </a:txBody>
                  <a:tcPr marL="95484" marR="95484" marT="47743" marB="47743"/>
                </a:tc>
                <a:extLst>
                  <a:ext uri="{0D108BD9-81ED-4DB2-BD59-A6C34878D82A}">
                    <a16:rowId xmlns:a16="http://schemas.microsoft.com/office/drawing/2014/main" val="2117315973"/>
                  </a:ext>
                </a:extLst>
              </a:tr>
              <a:tr h="386671">
                <a:tc>
                  <a:txBody>
                    <a:bodyPr/>
                    <a:lstStyle/>
                    <a:p>
                      <a:pPr marL="171450" indent="-171450">
                        <a:buFont typeface="Arial" panose="020B0604020202020204" pitchFamily="34" charset="0"/>
                        <a:buChar char="•"/>
                      </a:pPr>
                      <a:r>
                        <a:rPr lang="nl-BE" sz="900" dirty="0"/>
                        <a:t>Meervoudige lineaire regressie</a:t>
                      </a:r>
                    </a:p>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Partiële correlatietoets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2174757889"/>
                  </a:ext>
                </a:extLst>
              </a:tr>
              <a:tr h="388340">
                <a:tc>
                  <a:txBody>
                    <a:bodyPr/>
                    <a:lstStyle/>
                    <a:p>
                      <a:pPr marL="171450" indent="-171450">
                        <a:buFont typeface="Arial" panose="020B0604020202020204" pitchFamily="34" charset="0"/>
                        <a:buChar char="•"/>
                      </a:pPr>
                      <a:r>
                        <a:rPr lang="nl-BE" sz="900" dirty="0"/>
                        <a:t>Factorial repeated measures ANOVA</a:t>
                      </a:r>
                      <a:endParaRPr lang="nl-BE" sz="900" dirty="0">
                        <a:solidFill>
                          <a:schemeClr val="tx1"/>
                        </a:solidFill>
                      </a:endParaRPr>
                    </a:p>
                  </a:txBody>
                  <a:tcPr marL="95484" marR="95484" marT="47743" marB="47743"/>
                </a:tc>
                <a:tc>
                  <a:txBody>
                    <a:bodyPr/>
                    <a:lstStyle/>
                    <a:p>
                      <a:pPr marL="0" indent="0">
                        <a:buFont typeface="Arial" panose="020B0604020202020204" pitchFamily="34" charset="0"/>
                        <a:buNone/>
                      </a:pPr>
                      <a:endParaRPr lang="nl-BE" sz="900" dirty="0"/>
                    </a:p>
                  </a:txBody>
                  <a:tcPr marL="95484" marR="95484" marT="47743" marB="47743"/>
                </a:tc>
                <a:extLst>
                  <a:ext uri="{0D108BD9-81ED-4DB2-BD59-A6C34878D82A}">
                    <a16:rowId xmlns:a16="http://schemas.microsoft.com/office/drawing/2014/main" val="1728751502"/>
                  </a:ext>
                </a:extLst>
              </a:tr>
              <a:tr h="397423">
                <a:tc>
                  <a:txBody>
                    <a:bodyPr/>
                    <a:lstStyle/>
                    <a:p>
                      <a:pPr marL="171450" indent="-171450">
                        <a:buFont typeface="Arial" panose="020B0604020202020204" pitchFamily="34" charset="0"/>
                        <a:buChar char="•"/>
                      </a:pPr>
                      <a:r>
                        <a:rPr lang="nl-BE" sz="900" dirty="0" err="1"/>
                        <a:t>Two</a:t>
                      </a:r>
                      <a:r>
                        <a:rPr lang="nl-BE" sz="900" dirty="0"/>
                        <a:t>-way mixed ANOVA</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942875459"/>
                  </a:ext>
                </a:extLst>
              </a:tr>
              <a:tr h="460435">
                <a:tc>
                  <a:txBody>
                    <a:bodyPr/>
                    <a:lstStyle/>
                    <a:p>
                      <a:pPr marL="171450" indent="-171450">
                        <a:buFont typeface="Arial" panose="020B0604020202020204" pitchFamily="34" charset="0"/>
                        <a:buChar char="•"/>
                      </a:pPr>
                      <a:r>
                        <a:rPr lang="nl-BE" sz="900" dirty="0"/>
                        <a:t>Factorial independent ANOVA</a:t>
                      </a:r>
                    </a:p>
                    <a:p>
                      <a:pPr marL="171450" indent="-171450">
                        <a:buFont typeface="Arial" panose="020B0604020202020204" pitchFamily="34" charset="0"/>
                        <a:buChar char="•"/>
                      </a:pPr>
                      <a:r>
                        <a:rPr lang="nl-BE" sz="900" dirty="0"/>
                        <a:t>Meervoudige lineaire regressie</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Bootstrapped</a:t>
                      </a:r>
                      <a:r>
                        <a:rPr lang="nl-BE" sz="900" dirty="0"/>
                        <a:t> regressie</a:t>
                      </a:r>
                    </a:p>
                  </a:txBody>
                  <a:tcPr marL="95484" marR="95484" marT="47743" marB="47743"/>
                </a:tc>
                <a:extLst>
                  <a:ext uri="{0D108BD9-81ED-4DB2-BD59-A6C34878D82A}">
                    <a16:rowId xmlns:a16="http://schemas.microsoft.com/office/drawing/2014/main" val="1610346840"/>
                  </a:ext>
                </a:extLst>
              </a:tr>
              <a:tr h="388340">
                <a:tc>
                  <a:txBody>
                    <a:bodyPr/>
                    <a:lstStyle/>
                    <a:p>
                      <a:pPr marL="171450" indent="-171450">
                        <a:buFont typeface="Arial" panose="020B0604020202020204" pitchFamily="34" charset="0"/>
                        <a:buChar char="•"/>
                      </a:pPr>
                      <a:r>
                        <a:rPr lang="nl-BE" sz="900" dirty="0"/>
                        <a:t>Meervoudige lineaire regressie</a:t>
                      </a:r>
                    </a:p>
                    <a:p>
                      <a:pPr marL="171450" indent="-171450">
                        <a:buFont typeface="Arial" panose="020B0604020202020204" pitchFamily="34" charset="0"/>
                        <a:buChar char="•"/>
                      </a:pPr>
                      <a:r>
                        <a:rPr lang="nl-BE" sz="900" dirty="0"/>
                        <a:t>ANCOVA</a:t>
                      </a:r>
                      <a:endParaRPr lang="nl-BE" sz="900" dirty="0">
                        <a:solidFill>
                          <a:schemeClr val="tx1"/>
                        </a:solidFill>
                      </a:endParaRPr>
                    </a:p>
                  </a:txBody>
                  <a:tcPr marL="95484" marR="95484" marT="47743" marB="47743"/>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Bootstrapped</a:t>
                      </a:r>
                      <a:r>
                        <a:rPr lang="nl-BE" sz="900" dirty="0"/>
                        <a:t> regressie</a:t>
                      </a:r>
                    </a:p>
                    <a:p>
                      <a:pPr marL="171450" indent="-171450">
                        <a:buFont typeface="Arial" panose="020B0604020202020204" pitchFamily="34" charset="0"/>
                        <a:buChar char="•"/>
                      </a:pPr>
                      <a:endParaRPr lang="nl-BE" sz="900" dirty="0"/>
                    </a:p>
                  </a:txBody>
                  <a:tcPr marL="95484" marR="95484" marT="47743" marB="47743"/>
                </a:tc>
                <a:extLst>
                  <a:ext uri="{0D108BD9-81ED-4DB2-BD59-A6C34878D82A}">
                    <a16:rowId xmlns:a16="http://schemas.microsoft.com/office/drawing/2014/main" val="2849837734"/>
                  </a:ext>
                </a:extLst>
              </a:tr>
              <a:tr h="383583">
                <a:tc>
                  <a:txBody>
                    <a:bodyPr/>
                    <a:lstStyle/>
                    <a:p>
                      <a:pPr marL="171450" indent="-171450">
                        <a:buFont typeface="Arial" panose="020B0604020202020204" pitchFamily="34" charset="0"/>
                        <a:buChar char="•"/>
                      </a:pPr>
                      <a:r>
                        <a:rPr lang="nl-BE" sz="900" dirty="0"/>
                        <a:t>Logistische regressie</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pPr marL="171450" marR="0" lvl="0" indent="-171450" algn="l" defTabSz="124797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err="1"/>
                        <a:t>Kendall’s</a:t>
                      </a:r>
                      <a:r>
                        <a:rPr lang="nl-BE" sz="900" dirty="0"/>
                        <a:t> </a:t>
                      </a:r>
                      <a:r>
                        <a:rPr lang="nl-BE" sz="900" dirty="0" err="1"/>
                        <a:t>Tau</a:t>
                      </a:r>
                      <a:r>
                        <a:rPr lang="nl-BE" sz="900" dirty="0"/>
                        <a:t> correlatietoets</a:t>
                      </a:r>
                    </a:p>
                    <a:p>
                      <a:endParaRPr lang="nl-BE" sz="900" dirty="0"/>
                    </a:p>
                  </a:txBody>
                  <a:tcPr marL="95484" marR="95484" marT="47743" marB="47743"/>
                </a:tc>
                <a:extLst>
                  <a:ext uri="{0D108BD9-81ED-4DB2-BD59-A6C34878D82A}">
                    <a16:rowId xmlns:a16="http://schemas.microsoft.com/office/drawing/2014/main" val="669987252"/>
                  </a:ext>
                </a:extLst>
              </a:tr>
              <a:tr h="388340">
                <a:tc>
                  <a:txBody>
                    <a:bodyPr/>
                    <a:lstStyle/>
                    <a:p>
                      <a:pPr marL="171450" indent="-171450">
                        <a:buFont typeface="Arial" panose="020B0604020202020204" pitchFamily="34" charset="0"/>
                        <a:buChar char="•"/>
                      </a:pPr>
                      <a:r>
                        <a:rPr lang="nl-BE" sz="900" dirty="0"/>
                        <a:t>Mc </a:t>
                      </a:r>
                      <a:r>
                        <a:rPr lang="nl-BE" sz="900" dirty="0" err="1"/>
                        <a:t>Nemar‘s</a:t>
                      </a:r>
                      <a:r>
                        <a:rPr lang="nl-BE" sz="900" dirty="0"/>
                        <a:t> toets (2 = groepen)</a:t>
                      </a:r>
                    </a:p>
                    <a:p>
                      <a:pPr marL="171450" indent="-171450">
                        <a:buFont typeface="Arial" panose="020B0604020202020204" pitchFamily="34" charset="0"/>
                        <a:buChar char="•"/>
                      </a:pPr>
                      <a:r>
                        <a:rPr lang="nl-BE" sz="900" dirty="0" err="1"/>
                        <a:t>Cochran’s</a:t>
                      </a:r>
                      <a:r>
                        <a:rPr lang="nl-BE" sz="900" dirty="0"/>
                        <a:t> Q ( &gt;2 = groepen)</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453719200"/>
                  </a:ext>
                </a:extLst>
              </a:tr>
              <a:tr h="315005">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900" dirty="0"/>
                        <a:t>Chi-kwadraat toets</a:t>
                      </a:r>
                      <a:endParaRPr lang="nl-BE" sz="900" dirty="0">
                        <a:solidFill>
                          <a:schemeClr val="tx1"/>
                        </a:solidFill>
                      </a:endParaRPr>
                    </a:p>
                  </a:txBody>
                  <a:tcPr marL="95484" marR="95484" marT="47743" marB="47743"/>
                </a:tc>
                <a:tc>
                  <a:txBody>
                    <a:bodyPr/>
                    <a:lstStyle/>
                    <a:p>
                      <a:pPr marL="171450" indent="-171450">
                        <a:buFont typeface="Arial" panose="020B0604020202020204" pitchFamily="34" charset="0"/>
                        <a:buChar char="•"/>
                      </a:pPr>
                      <a:r>
                        <a:rPr lang="nl-BE" sz="900" dirty="0" err="1"/>
                        <a:t>Fisher’s</a:t>
                      </a:r>
                      <a:r>
                        <a:rPr lang="nl-BE" sz="900" dirty="0"/>
                        <a:t> Exact toets</a:t>
                      </a:r>
                    </a:p>
                  </a:txBody>
                  <a:tcPr marL="95484" marR="95484" marT="47743" marB="47743"/>
                </a:tc>
                <a:extLst>
                  <a:ext uri="{0D108BD9-81ED-4DB2-BD59-A6C34878D82A}">
                    <a16:rowId xmlns:a16="http://schemas.microsoft.com/office/drawing/2014/main" val="3143618597"/>
                  </a:ext>
                </a:extLst>
              </a:tr>
              <a:tr h="295752">
                <a:tc>
                  <a:txBody>
                    <a:bodyPr/>
                    <a:lstStyle/>
                    <a:p>
                      <a:pPr marL="171450" indent="-171450">
                        <a:buFont typeface="Arial" panose="020B0604020202020204" pitchFamily="34" charset="0"/>
                        <a:buChar char="•"/>
                      </a:pPr>
                      <a:r>
                        <a:rPr lang="nl-BE" sz="900" dirty="0"/>
                        <a:t>Wilcoxon rangtekentoets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2810806693"/>
                  </a:ext>
                </a:extLst>
              </a:tr>
              <a:tr h="353076">
                <a:tc>
                  <a:txBody>
                    <a:bodyPr/>
                    <a:lstStyle/>
                    <a:p>
                      <a:pPr marL="171450" indent="-171450">
                        <a:buFont typeface="Arial" panose="020B0604020202020204" pitchFamily="34" charset="0"/>
                        <a:buChar char="•"/>
                      </a:pPr>
                      <a:r>
                        <a:rPr lang="nl-BE" sz="900" dirty="0"/>
                        <a:t>Mann-</a:t>
                      </a:r>
                      <a:r>
                        <a:rPr lang="nl-BE" sz="900" dirty="0" err="1"/>
                        <a:t>Whitney</a:t>
                      </a:r>
                      <a:r>
                        <a:rPr lang="nl-BE" sz="900" dirty="0"/>
                        <a:t> toets </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541950377"/>
                  </a:ext>
                </a:extLst>
              </a:tr>
              <a:tr h="295752">
                <a:tc>
                  <a:txBody>
                    <a:bodyPr/>
                    <a:lstStyle/>
                    <a:p>
                      <a:pPr marL="171450" indent="-171450">
                        <a:buFont typeface="Arial" panose="020B0604020202020204" pitchFamily="34" charset="0"/>
                        <a:buChar char="•"/>
                      </a:pPr>
                      <a:r>
                        <a:rPr lang="nl-BE" sz="900" dirty="0"/>
                        <a:t>Friedman 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20669499"/>
                  </a:ext>
                </a:extLst>
              </a:tr>
              <a:tr h="383583">
                <a:tc>
                  <a:txBody>
                    <a:bodyPr/>
                    <a:lstStyle/>
                    <a:p>
                      <a:pPr marL="171450" indent="-171450">
                        <a:buFont typeface="Arial" panose="020B0604020202020204" pitchFamily="34" charset="0"/>
                        <a:buChar char="•"/>
                      </a:pPr>
                      <a:r>
                        <a:rPr lang="nl-BE" sz="900" dirty="0" err="1"/>
                        <a:t>Kruskal</a:t>
                      </a:r>
                      <a:r>
                        <a:rPr lang="nl-BE" sz="900" dirty="0"/>
                        <a:t>-Wallis toets </a:t>
                      </a:r>
                    </a:p>
                    <a:p>
                      <a:pPr marL="171450" indent="-171450">
                        <a:buFont typeface="Arial" panose="020B0604020202020204" pitchFamily="34" charset="0"/>
                        <a:buChar char="•"/>
                      </a:pPr>
                      <a:r>
                        <a:rPr lang="nl-BE" sz="900" dirty="0" err="1"/>
                        <a:t>Spearman</a:t>
                      </a:r>
                      <a:r>
                        <a:rPr lang="nl-BE" sz="900" dirty="0"/>
                        <a:t> rangcorrelatietoets</a:t>
                      </a:r>
                      <a:endParaRPr lang="nl-BE" sz="900" dirty="0">
                        <a:solidFill>
                          <a:schemeClr val="tx1"/>
                        </a:solidFill>
                      </a:endParaRP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503519648"/>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1905367483"/>
                  </a:ext>
                </a:extLst>
              </a:tr>
              <a:tr h="295752">
                <a:tc>
                  <a:txBody>
                    <a:bodyPr/>
                    <a:lstStyle/>
                    <a:p>
                      <a:pPr marL="171450" indent="-171450">
                        <a:buFont typeface="Arial" panose="020B0604020202020204" pitchFamily="34" charset="0"/>
                        <a:buChar char="•"/>
                      </a:pPr>
                      <a:r>
                        <a:rPr lang="nl-BE" sz="900" dirty="0"/>
                        <a:t>Loglineaire analyse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3808130183"/>
                  </a:ext>
                </a:extLst>
              </a:tr>
              <a:tr h="295752">
                <a:tc>
                  <a:txBody>
                    <a:bodyPr/>
                    <a:lstStyle/>
                    <a:p>
                      <a:pPr marL="171450" indent="-171450">
                        <a:buFont typeface="Arial" panose="020B0604020202020204" pitchFamily="34" charset="0"/>
                        <a:buChar char="•"/>
                      </a:pPr>
                      <a:r>
                        <a:rPr lang="nl-BE" sz="900" dirty="0"/>
                        <a:t>Logistische regressie</a:t>
                      </a:r>
                    </a:p>
                  </a:txBody>
                  <a:tcPr marL="95484" marR="95484" marT="47743" marB="47743"/>
                </a:tc>
                <a:tc>
                  <a:txBody>
                    <a:bodyPr/>
                    <a:lstStyle/>
                    <a:p>
                      <a:endParaRPr lang="nl-BE" sz="900" dirty="0"/>
                    </a:p>
                  </a:txBody>
                  <a:tcPr marL="95484" marR="95484" marT="47743" marB="47743"/>
                </a:tc>
                <a:extLst>
                  <a:ext uri="{0D108BD9-81ED-4DB2-BD59-A6C34878D82A}">
                    <a16:rowId xmlns:a16="http://schemas.microsoft.com/office/drawing/2014/main" val="441151215"/>
                  </a:ext>
                </a:extLst>
              </a:tr>
              <a:tr h="388340">
                <a:tc>
                  <a:txBody>
                    <a:bodyPr/>
                    <a:lstStyle/>
                    <a:p>
                      <a:pPr marL="171450" indent="-171450">
                        <a:buFont typeface="Arial" panose="020B0604020202020204" pitchFamily="34" charset="0"/>
                        <a:buChar char="•"/>
                      </a:pPr>
                      <a:r>
                        <a:rPr lang="nl-BE" sz="900" dirty="0"/>
                        <a:t>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3003505826"/>
                  </a:ext>
                </a:extLst>
              </a:tr>
              <a:tr h="388340">
                <a:tc>
                  <a:txBody>
                    <a:bodyPr/>
                    <a:lstStyle/>
                    <a:p>
                      <a:pPr marL="171450" indent="-171450">
                        <a:buFont typeface="Arial" panose="020B0604020202020204" pitchFamily="34" charset="0"/>
                        <a:buChar char="•"/>
                      </a:pPr>
                      <a:r>
                        <a:rPr lang="nl-BE" sz="900" dirty="0"/>
                        <a:t>Factorial MANOVA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1426545209"/>
                  </a:ext>
                </a:extLst>
              </a:tr>
              <a:tr h="388340">
                <a:tc>
                  <a:txBody>
                    <a:bodyPr/>
                    <a:lstStyle/>
                    <a:p>
                      <a:pPr marL="171450" indent="-171450">
                        <a:buFont typeface="Arial" panose="020B0604020202020204" pitchFamily="34" charset="0"/>
                        <a:buChar char="•"/>
                      </a:pPr>
                      <a:r>
                        <a:rPr lang="nl-BE" sz="900" dirty="0"/>
                        <a:t>MANCOVA</a:t>
                      </a:r>
                    </a:p>
                    <a:p>
                      <a:pPr marL="171450" indent="-171450">
                        <a:buFont typeface="Arial" panose="020B0604020202020204" pitchFamily="34" charset="0"/>
                        <a:buChar char="•"/>
                      </a:pPr>
                      <a:r>
                        <a:rPr lang="nl-BE" sz="900" dirty="0"/>
                        <a:t>SEM</a:t>
                      </a:r>
                    </a:p>
                  </a:txBody>
                  <a:tcPr marL="95484" marR="95484" marT="47743" marB="47743"/>
                </a:tc>
                <a:tc>
                  <a:txBody>
                    <a:bodyPr/>
                    <a:lstStyle/>
                    <a:p>
                      <a:pPr marL="171450" indent="-171450">
                        <a:buFont typeface="Arial" panose="020B0604020202020204" pitchFamily="34" charset="0"/>
                        <a:buChar char="•"/>
                      </a:pPr>
                      <a:r>
                        <a:rPr lang="nl-BE" sz="900" dirty="0"/>
                        <a:t>SEM MLR</a:t>
                      </a:r>
                    </a:p>
                  </a:txBody>
                  <a:tcPr marL="95484" marR="95484" marT="47743" marB="47743"/>
                </a:tc>
                <a:extLst>
                  <a:ext uri="{0D108BD9-81ED-4DB2-BD59-A6C34878D82A}">
                    <a16:rowId xmlns:a16="http://schemas.microsoft.com/office/drawing/2014/main" val="24420842"/>
                  </a:ext>
                </a:extLst>
              </a:tr>
            </a:tbl>
          </a:graphicData>
        </a:graphic>
      </p:graphicFrame>
      <p:sp>
        <p:nvSpPr>
          <p:cNvPr id="92" name="Rectangle 91">
            <a:extLst>
              <a:ext uri="{FF2B5EF4-FFF2-40B4-BE49-F238E27FC236}">
                <a16:creationId xmlns:a16="http://schemas.microsoft.com/office/drawing/2014/main" id="{838DDEF0-43B8-4A92-A651-844BAF4F6F44}"/>
              </a:ext>
            </a:extLst>
          </p:cNvPr>
          <p:cNvSpPr/>
          <p:nvPr/>
        </p:nvSpPr>
        <p:spPr>
          <a:xfrm>
            <a:off x="5992862" y="430598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Beide</a:t>
            </a:r>
          </a:p>
        </p:txBody>
      </p:sp>
      <p:cxnSp>
        <p:nvCxnSpPr>
          <p:cNvPr id="93" name="Straight Arrow Connector 92">
            <a:extLst>
              <a:ext uri="{FF2B5EF4-FFF2-40B4-BE49-F238E27FC236}">
                <a16:creationId xmlns:a16="http://schemas.microsoft.com/office/drawing/2014/main" id="{D87290EF-50FC-4CE6-BABA-BF2AEC1D09AD}"/>
              </a:ext>
            </a:extLst>
          </p:cNvPr>
          <p:cNvCxnSpPr>
            <a:cxnSpLocks/>
            <a:stCxn id="23" idx="3"/>
            <a:endCxn id="92" idx="1"/>
          </p:cNvCxnSpPr>
          <p:nvPr/>
        </p:nvCxnSpPr>
        <p:spPr>
          <a:xfrm>
            <a:off x="5455978" y="3625021"/>
            <a:ext cx="536883" cy="80827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32A7FE00-92F1-42F4-9CA6-2D7D54210A65}"/>
              </a:ext>
            </a:extLst>
          </p:cNvPr>
          <p:cNvCxnSpPr>
            <a:cxnSpLocks/>
            <a:stCxn id="52" idx="3"/>
          </p:cNvCxnSpPr>
          <p:nvPr/>
        </p:nvCxnSpPr>
        <p:spPr>
          <a:xfrm>
            <a:off x="6953694" y="4812564"/>
            <a:ext cx="5069406"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9D1263EB-098B-4F10-98A9-2D8F062F9BC0}"/>
              </a:ext>
            </a:extLst>
          </p:cNvPr>
          <p:cNvSpPr txBox="1"/>
          <p:nvPr/>
        </p:nvSpPr>
        <p:spPr>
          <a:xfrm>
            <a:off x="7412579" y="427984"/>
            <a:ext cx="1300119" cy="3816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476448"/>
            <a:r>
              <a:rPr lang="nl-BE" sz="940" dirty="0">
                <a:solidFill>
                  <a:prstClr val="black"/>
                </a:solidFill>
                <a:latin typeface="Calibri" panose="020F0502020204030204"/>
              </a:rPr>
              <a:t>Bij categorische AV: nominaal of ordinaal?</a:t>
            </a:r>
          </a:p>
        </p:txBody>
      </p:sp>
      <p:sp>
        <p:nvSpPr>
          <p:cNvPr id="96" name="Rectangle 95">
            <a:extLst>
              <a:ext uri="{FF2B5EF4-FFF2-40B4-BE49-F238E27FC236}">
                <a16:creationId xmlns:a16="http://schemas.microsoft.com/office/drawing/2014/main" id="{D02737FE-3FD5-464C-BB3F-55B5B4DB6A72}"/>
              </a:ext>
            </a:extLst>
          </p:cNvPr>
          <p:cNvSpPr/>
          <p:nvPr/>
        </p:nvSpPr>
        <p:spPr>
          <a:xfrm>
            <a:off x="8988868" y="5930223"/>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Twee</a:t>
            </a:r>
          </a:p>
        </p:txBody>
      </p:sp>
      <p:sp>
        <p:nvSpPr>
          <p:cNvPr id="97" name="Rectangle 96">
            <a:extLst>
              <a:ext uri="{FF2B5EF4-FFF2-40B4-BE49-F238E27FC236}">
                <a16:creationId xmlns:a16="http://schemas.microsoft.com/office/drawing/2014/main" id="{381A3B0D-05E4-4495-90AB-1889489EB642}"/>
              </a:ext>
            </a:extLst>
          </p:cNvPr>
          <p:cNvSpPr/>
          <p:nvPr/>
        </p:nvSpPr>
        <p:spPr>
          <a:xfrm>
            <a:off x="8996465" y="6574461"/>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Meer dan 2</a:t>
            </a:r>
          </a:p>
        </p:txBody>
      </p:sp>
      <p:sp>
        <p:nvSpPr>
          <p:cNvPr id="98" name="Rectangle 97">
            <a:extLst>
              <a:ext uri="{FF2B5EF4-FFF2-40B4-BE49-F238E27FC236}">
                <a16:creationId xmlns:a16="http://schemas.microsoft.com/office/drawing/2014/main" id="{32A75EBA-D1CB-451D-85AE-E6E9C62FF447}"/>
              </a:ext>
            </a:extLst>
          </p:cNvPr>
          <p:cNvSpPr/>
          <p:nvPr/>
        </p:nvSpPr>
        <p:spPr>
          <a:xfrm>
            <a:off x="10656602" y="576406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99" name="Rectangle 98">
            <a:extLst>
              <a:ext uri="{FF2B5EF4-FFF2-40B4-BE49-F238E27FC236}">
                <a16:creationId xmlns:a16="http://schemas.microsoft.com/office/drawing/2014/main" id="{6C5A23B2-C377-4688-A096-FFAB11DD4FAA}"/>
              </a:ext>
            </a:extLst>
          </p:cNvPr>
          <p:cNvSpPr/>
          <p:nvPr/>
        </p:nvSpPr>
        <p:spPr>
          <a:xfrm>
            <a:off x="10656602" y="6089574"/>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sp>
        <p:nvSpPr>
          <p:cNvPr id="100" name="Rectangle 99">
            <a:extLst>
              <a:ext uri="{FF2B5EF4-FFF2-40B4-BE49-F238E27FC236}">
                <a16:creationId xmlns:a16="http://schemas.microsoft.com/office/drawing/2014/main" id="{4C9A50EC-A00D-474D-A161-D9DB6AEAD1D1}"/>
              </a:ext>
            </a:extLst>
          </p:cNvPr>
          <p:cNvSpPr/>
          <p:nvPr/>
        </p:nvSpPr>
        <p:spPr>
          <a:xfrm>
            <a:off x="10659426" y="642193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01" name="Rectangle 100">
            <a:extLst>
              <a:ext uri="{FF2B5EF4-FFF2-40B4-BE49-F238E27FC236}">
                <a16:creationId xmlns:a16="http://schemas.microsoft.com/office/drawing/2014/main" id="{F65C5E7C-0172-4DA5-8502-7F770DEE2B7D}"/>
              </a:ext>
            </a:extLst>
          </p:cNvPr>
          <p:cNvSpPr/>
          <p:nvPr/>
        </p:nvSpPr>
        <p:spPr>
          <a:xfrm>
            <a:off x="10649287" y="6728758"/>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02" name="Straight Arrow Connector 101">
            <a:extLst>
              <a:ext uri="{FF2B5EF4-FFF2-40B4-BE49-F238E27FC236}">
                <a16:creationId xmlns:a16="http://schemas.microsoft.com/office/drawing/2014/main" id="{591D1ACD-1AB5-408A-A603-BFACEE53FBEE}"/>
              </a:ext>
            </a:extLst>
          </p:cNvPr>
          <p:cNvCxnSpPr>
            <a:cxnSpLocks/>
            <a:stCxn id="96" idx="3"/>
            <a:endCxn id="98" idx="1"/>
          </p:cNvCxnSpPr>
          <p:nvPr/>
        </p:nvCxnSpPr>
        <p:spPr>
          <a:xfrm flipV="1">
            <a:off x="9941649" y="5891374"/>
            <a:ext cx="714953" cy="16615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BF882E85-60E5-4AE3-A75B-1E7840A0F402}"/>
              </a:ext>
            </a:extLst>
          </p:cNvPr>
          <p:cNvCxnSpPr>
            <a:cxnSpLocks/>
            <a:stCxn id="96" idx="3"/>
            <a:endCxn id="99" idx="1"/>
          </p:cNvCxnSpPr>
          <p:nvPr/>
        </p:nvCxnSpPr>
        <p:spPr>
          <a:xfrm>
            <a:off x="9941649" y="6057533"/>
            <a:ext cx="714953" cy="15935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03">
            <a:extLst>
              <a:ext uri="{FF2B5EF4-FFF2-40B4-BE49-F238E27FC236}">
                <a16:creationId xmlns:a16="http://schemas.microsoft.com/office/drawing/2014/main" id="{CBAA9CD0-EFE9-4867-8E95-EABC30B398E8}"/>
              </a:ext>
            </a:extLst>
          </p:cNvPr>
          <p:cNvCxnSpPr>
            <a:cxnSpLocks/>
            <a:stCxn id="97" idx="3"/>
            <a:endCxn id="100" idx="1"/>
          </p:cNvCxnSpPr>
          <p:nvPr/>
        </p:nvCxnSpPr>
        <p:spPr>
          <a:xfrm flipV="1">
            <a:off x="9949246" y="6549244"/>
            <a:ext cx="710180" cy="15252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D7B02C01-3CC8-4D08-BC82-93586A324D82}"/>
              </a:ext>
            </a:extLst>
          </p:cNvPr>
          <p:cNvCxnSpPr>
            <a:cxnSpLocks/>
            <a:stCxn id="97" idx="3"/>
            <a:endCxn id="101" idx="1"/>
          </p:cNvCxnSpPr>
          <p:nvPr/>
        </p:nvCxnSpPr>
        <p:spPr>
          <a:xfrm>
            <a:off x="9949246" y="6701772"/>
            <a:ext cx="700041" cy="15429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1FD3AA2F-5E77-4ADC-8CBA-296B56C6A5F3}"/>
              </a:ext>
            </a:extLst>
          </p:cNvPr>
          <p:cNvCxnSpPr>
            <a:cxnSpLocks/>
            <a:stCxn id="98" idx="3"/>
          </p:cNvCxnSpPr>
          <p:nvPr/>
        </p:nvCxnSpPr>
        <p:spPr>
          <a:xfrm>
            <a:off x="11609385" y="5891374"/>
            <a:ext cx="567191"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8937E4BE-E114-401B-B906-91B001D7D680}"/>
              </a:ext>
            </a:extLst>
          </p:cNvPr>
          <p:cNvCxnSpPr>
            <a:cxnSpLocks/>
            <a:stCxn id="99" idx="3"/>
          </p:cNvCxnSpPr>
          <p:nvPr/>
        </p:nvCxnSpPr>
        <p:spPr>
          <a:xfrm flipV="1">
            <a:off x="11609384" y="6215662"/>
            <a:ext cx="566381" cy="122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07">
            <a:extLst>
              <a:ext uri="{FF2B5EF4-FFF2-40B4-BE49-F238E27FC236}">
                <a16:creationId xmlns:a16="http://schemas.microsoft.com/office/drawing/2014/main" id="{0929AD6F-73C6-4174-91CB-489055F92111}"/>
              </a:ext>
            </a:extLst>
          </p:cNvPr>
          <p:cNvCxnSpPr>
            <a:cxnSpLocks/>
            <a:stCxn id="100" idx="3"/>
          </p:cNvCxnSpPr>
          <p:nvPr/>
        </p:nvCxnSpPr>
        <p:spPr>
          <a:xfrm>
            <a:off x="11612208" y="6549245"/>
            <a:ext cx="575563"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a:extLst>
              <a:ext uri="{FF2B5EF4-FFF2-40B4-BE49-F238E27FC236}">
                <a16:creationId xmlns:a16="http://schemas.microsoft.com/office/drawing/2014/main" id="{17EDA111-5521-4B20-8B2C-C0AA4D7727B4}"/>
              </a:ext>
            </a:extLst>
          </p:cNvPr>
          <p:cNvCxnSpPr>
            <a:cxnSpLocks/>
            <a:stCxn id="101" idx="3"/>
          </p:cNvCxnSpPr>
          <p:nvPr/>
        </p:nvCxnSpPr>
        <p:spPr>
          <a:xfrm flipV="1">
            <a:off x="11602068" y="6856068"/>
            <a:ext cx="579464" cy="1"/>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10" name="Rectangle 109">
            <a:extLst>
              <a:ext uri="{FF2B5EF4-FFF2-40B4-BE49-F238E27FC236}">
                <a16:creationId xmlns:a16="http://schemas.microsoft.com/office/drawing/2014/main" id="{ACE68A54-568D-4B4F-BA14-D3767B116102}"/>
              </a:ext>
            </a:extLst>
          </p:cNvPr>
          <p:cNvSpPr/>
          <p:nvPr/>
        </p:nvSpPr>
        <p:spPr>
          <a:xfrm>
            <a:off x="7507507" y="523642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Nominaal</a:t>
            </a:r>
          </a:p>
        </p:txBody>
      </p:sp>
      <p:sp>
        <p:nvSpPr>
          <p:cNvPr id="111" name="Rectangle 110">
            <a:extLst>
              <a:ext uri="{FF2B5EF4-FFF2-40B4-BE49-F238E27FC236}">
                <a16:creationId xmlns:a16="http://schemas.microsoft.com/office/drawing/2014/main" id="{646262F7-32A7-4363-8867-A13C455DB1D1}"/>
              </a:ext>
            </a:extLst>
          </p:cNvPr>
          <p:cNvSpPr/>
          <p:nvPr/>
        </p:nvSpPr>
        <p:spPr>
          <a:xfrm>
            <a:off x="7520143" y="6269179"/>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Ordinaal</a:t>
            </a:r>
          </a:p>
        </p:txBody>
      </p:sp>
      <p:cxnSp>
        <p:nvCxnSpPr>
          <p:cNvPr id="112" name="Straight Arrow Connector 111">
            <a:extLst>
              <a:ext uri="{FF2B5EF4-FFF2-40B4-BE49-F238E27FC236}">
                <a16:creationId xmlns:a16="http://schemas.microsoft.com/office/drawing/2014/main" id="{B9C206CA-E8BA-4BA8-9B14-782B792B3105}"/>
              </a:ext>
            </a:extLst>
          </p:cNvPr>
          <p:cNvCxnSpPr>
            <a:cxnSpLocks/>
            <a:stCxn id="53" idx="3"/>
            <a:endCxn id="110" idx="1"/>
          </p:cNvCxnSpPr>
          <p:nvPr/>
        </p:nvCxnSpPr>
        <p:spPr>
          <a:xfrm flipV="1">
            <a:off x="6945643" y="5363735"/>
            <a:ext cx="561863" cy="522607"/>
          </a:xfrm>
          <a:prstGeom prst="straightConnector1">
            <a:avLst/>
          </a:prstGeom>
          <a:ln w="285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1DEB3FDA-3EAA-43F5-86BA-2EF5345CE4EE}"/>
              </a:ext>
            </a:extLst>
          </p:cNvPr>
          <p:cNvCxnSpPr>
            <a:cxnSpLocks/>
            <a:stCxn id="53" idx="3"/>
            <a:endCxn id="111" idx="1"/>
          </p:cNvCxnSpPr>
          <p:nvPr/>
        </p:nvCxnSpPr>
        <p:spPr>
          <a:xfrm>
            <a:off x="6945643" y="5886342"/>
            <a:ext cx="574499" cy="510147"/>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F7BC28EB-7802-4243-984E-D9BA15170706}"/>
              </a:ext>
            </a:extLst>
          </p:cNvPr>
          <p:cNvCxnSpPr>
            <a:cxnSpLocks/>
            <a:stCxn id="110" idx="3"/>
            <a:endCxn id="133" idx="1"/>
          </p:cNvCxnSpPr>
          <p:nvPr/>
        </p:nvCxnSpPr>
        <p:spPr>
          <a:xfrm flipV="1">
            <a:off x="8460288" y="5198176"/>
            <a:ext cx="2204364" cy="16556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EFDAB80B-EC43-4EE1-A264-67B7A4426992}"/>
              </a:ext>
            </a:extLst>
          </p:cNvPr>
          <p:cNvCxnSpPr>
            <a:cxnSpLocks/>
            <a:stCxn id="111" idx="3"/>
            <a:endCxn id="96" idx="1"/>
          </p:cNvCxnSpPr>
          <p:nvPr/>
        </p:nvCxnSpPr>
        <p:spPr>
          <a:xfrm flipV="1">
            <a:off x="8472924" y="6057533"/>
            <a:ext cx="515944" cy="33895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A8DAAF80-0101-45A1-BD8D-93742278F755}"/>
              </a:ext>
            </a:extLst>
          </p:cNvPr>
          <p:cNvCxnSpPr>
            <a:cxnSpLocks/>
            <a:stCxn id="111" idx="3"/>
            <a:endCxn id="97" idx="1"/>
          </p:cNvCxnSpPr>
          <p:nvPr/>
        </p:nvCxnSpPr>
        <p:spPr>
          <a:xfrm>
            <a:off x="8472924" y="6396488"/>
            <a:ext cx="523540" cy="30528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33" name="Rectangle 132">
            <a:extLst>
              <a:ext uri="{FF2B5EF4-FFF2-40B4-BE49-F238E27FC236}">
                <a16:creationId xmlns:a16="http://schemas.microsoft.com/office/drawing/2014/main" id="{ABDFDD3A-FD55-4AD8-A07C-D32031676684}"/>
              </a:ext>
            </a:extLst>
          </p:cNvPr>
          <p:cNvSpPr/>
          <p:nvPr/>
        </p:nvSpPr>
        <p:spPr>
          <a:xfrm>
            <a:off x="10664652" y="5070865"/>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a:t>
            </a:r>
          </a:p>
        </p:txBody>
      </p:sp>
      <p:sp>
        <p:nvSpPr>
          <p:cNvPr id="144" name="Rectangle 143">
            <a:extLst>
              <a:ext uri="{FF2B5EF4-FFF2-40B4-BE49-F238E27FC236}">
                <a16:creationId xmlns:a16="http://schemas.microsoft.com/office/drawing/2014/main" id="{D9AEFC00-DD16-44CB-810A-689CF89D2CBA}"/>
              </a:ext>
            </a:extLst>
          </p:cNvPr>
          <p:cNvSpPr/>
          <p:nvPr/>
        </p:nvSpPr>
        <p:spPr>
          <a:xfrm>
            <a:off x="10646580" y="5437282"/>
            <a:ext cx="952782" cy="254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Verschillende</a:t>
            </a:r>
          </a:p>
        </p:txBody>
      </p:sp>
      <p:cxnSp>
        <p:nvCxnSpPr>
          <p:cNvPr id="150" name="Straight Arrow Connector 149">
            <a:extLst>
              <a:ext uri="{FF2B5EF4-FFF2-40B4-BE49-F238E27FC236}">
                <a16:creationId xmlns:a16="http://schemas.microsoft.com/office/drawing/2014/main" id="{1FAD0767-08F7-4619-96F5-AEFCCF0988BA}"/>
              </a:ext>
            </a:extLst>
          </p:cNvPr>
          <p:cNvCxnSpPr>
            <a:cxnSpLocks/>
            <a:stCxn id="110" idx="3"/>
            <a:endCxn id="144" idx="1"/>
          </p:cNvCxnSpPr>
          <p:nvPr/>
        </p:nvCxnSpPr>
        <p:spPr>
          <a:xfrm>
            <a:off x="8460288" y="5363735"/>
            <a:ext cx="2186292" cy="200858"/>
          </a:xfrm>
          <a:prstGeom prst="straightConnector1">
            <a:avLst/>
          </a:prstGeom>
          <a:ln w="285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cxnSp>
        <p:nvCxnSpPr>
          <p:cNvPr id="153" name="Straight Arrow Connector 152">
            <a:extLst>
              <a:ext uri="{FF2B5EF4-FFF2-40B4-BE49-F238E27FC236}">
                <a16:creationId xmlns:a16="http://schemas.microsoft.com/office/drawing/2014/main" id="{810DD2B1-AC05-4C3C-94F2-1CEB7949146F}"/>
              </a:ext>
            </a:extLst>
          </p:cNvPr>
          <p:cNvCxnSpPr>
            <a:cxnSpLocks/>
            <a:stCxn id="133" idx="3"/>
          </p:cNvCxnSpPr>
          <p:nvPr/>
        </p:nvCxnSpPr>
        <p:spPr>
          <a:xfrm>
            <a:off x="11617434" y="5198175"/>
            <a:ext cx="543249"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56" name="Straight Arrow Connector 155">
            <a:extLst>
              <a:ext uri="{FF2B5EF4-FFF2-40B4-BE49-F238E27FC236}">
                <a16:creationId xmlns:a16="http://schemas.microsoft.com/office/drawing/2014/main" id="{C310CB75-1EA4-428A-8AED-E7B290126272}"/>
              </a:ext>
            </a:extLst>
          </p:cNvPr>
          <p:cNvCxnSpPr>
            <a:cxnSpLocks/>
            <a:stCxn id="144" idx="3"/>
          </p:cNvCxnSpPr>
          <p:nvPr/>
        </p:nvCxnSpPr>
        <p:spPr>
          <a:xfrm>
            <a:off x="11599362" y="5564592"/>
            <a:ext cx="577214" cy="0"/>
          </a:xfrm>
          <a:prstGeom prst="straightConnector1">
            <a:avLst/>
          </a:prstGeom>
          <a:ln w="28575">
            <a:solidFill>
              <a:schemeClr val="accent2"/>
            </a:solidFill>
            <a:tailEnd type="triangle"/>
          </a:ln>
        </p:spPr>
        <p:style>
          <a:lnRef idx="3">
            <a:schemeClr val="accent1"/>
          </a:lnRef>
          <a:fillRef idx="0">
            <a:schemeClr val="accent1"/>
          </a:fillRef>
          <a:effectRef idx="2">
            <a:schemeClr val="accent1"/>
          </a:effectRef>
          <a:fontRef idx="minor">
            <a:schemeClr val="tx1"/>
          </a:fontRef>
        </p:style>
      </p:cxnSp>
      <p:sp>
        <p:nvSpPr>
          <p:cNvPr id="125" name="Rectangle 124">
            <a:extLst>
              <a:ext uri="{FF2B5EF4-FFF2-40B4-BE49-F238E27FC236}">
                <a16:creationId xmlns:a16="http://schemas.microsoft.com/office/drawing/2014/main" id="{103C826C-28D0-4687-9030-226058BFCD03}"/>
              </a:ext>
            </a:extLst>
          </p:cNvPr>
          <p:cNvSpPr/>
          <p:nvPr/>
        </p:nvSpPr>
        <p:spPr>
          <a:xfrm>
            <a:off x="10674607" y="3479537"/>
            <a:ext cx="952427" cy="2743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476448"/>
            <a:r>
              <a:rPr lang="nl-BE" sz="909" dirty="0">
                <a:solidFill>
                  <a:prstClr val="black"/>
                </a:solidFill>
                <a:latin typeface="Calibri" panose="020F0502020204030204"/>
              </a:rPr>
              <a:t>Gelijkaardige en verschillende</a:t>
            </a:r>
          </a:p>
        </p:txBody>
      </p:sp>
      <p:cxnSp>
        <p:nvCxnSpPr>
          <p:cNvPr id="126" name="Straight Arrow Connector 125">
            <a:extLst>
              <a:ext uri="{FF2B5EF4-FFF2-40B4-BE49-F238E27FC236}">
                <a16:creationId xmlns:a16="http://schemas.microsoft.com/office/drawing/2014/main" id="{6FDDEAB3-17CF-46FC-9AF5-4203B6CC8159}"/>
              </a:ext>
            </a:extLst>
          </p:cNvPr>
          <p:cNvCxnSpPr>
            <a:cxnSpLocks/>
            <a:stCxn id="25" idx="3"/>
            <a:endCxn id="125" idx="1"/>
          </p:cNvCxnSpPr>
          <p:nvPr/>
        </p:nvCxnSpPr>
        <p:spPr>
          <a:xfrm flipV="1">
            <a:off x="6965612" y="3616700"/>
            <a:ext cx="3708994" cy="4699"/>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ABF727C3-614D-4F30-B279-42182219A65E}"/>
              </a:ext>
            </a:extLst>
          </p:cNvPr>
          <p:cNvCxnSpPr>
            <a:cxnSpLocks/>
            <a:stCxn id="125" idx="3"/>
          </p:cNvCxnSpPr>
          <p:nvPr/>
        </p:nvCxnSpPr>
        <p:spPr>
          <a:xfrm>
            <a:off x="11627034" y="3616700"/>
            <a:ext cx="566735" cy="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23" name="Rechthoek 122">
            <a:extLst>
              <a:ext uri="{FF2B5EF4-FFF2-40B4-BE49-F238E27FC236}">
                <a16:creationId xmlns:a16="http://schemas.microsoft.com/office/drawing/2014/main" id="{6843F54F-30B2-40AE-9E9A-0824B077C728}"/>
              </a:ext>
            </a:extLst>
          </p:cNvPr>
          <p:cNvSpPr/>
          <p:nvPr/>
        </p:nvSpPr>
        <p:spPr>
          <a:xfrm>
            <a:off x="12223952" y="5455316"/>
            <a:ext cx="1913153" cy="303716"/>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4" name="Tijdelijke aanduiding voor dianummer 3">
            <a:extLst>
              <a:ext uri="{FF2B5EF4-FFF2-40B4-BE49-F238E27FC236}">
                <a16:creationId xmlns:a16="http://schemas.microsoft.com/office/drawing/2014/main" id="{427DE994-F074-4C0D-8953-B2E6B5E2818D}"/>
              </a:ext>
            </a:extLst>
          </p:cNvPr>
          <p:cNvSpPr txBox="1">
            <a:spLocks/>
          </p:cNvSpPr>
          <p:nvPr/>
        </p:nvSpPr>
        <p:spPr>
          <a:xfrm>
            <a:off x="16263830" y="8959510"/>
            <a:ext cx="921880" cy="519289"/>
          </a:xfrm>
          <a:prstGeom prst="rect">
            <a:avLst/>
          </a:prstGeom>
        </p:spPr>
        <p:txBody>
          <a:bodyPr vert="horz" lIns="91440" tIns="45720" rIns="91440" bIns="45720" rtlCol="0" anchor="ctr"/>
          <a:lstStyle>
            <a:defPPr>
              <a:defRPr lang="en-US"/>
            </a:defPPr>
            <a:lvl1pPr marL="0" algn="r" defTabSz="1300368" rtl="0" eaLnBrk="1" latinLnBrk="0" hangingPunct="1">
              <a:defRPr sz="1707" kern="1200">
                <a:solidFill>
                  <a:schemeClr val="tx1">
                    <a:tint val="75000"/>
                  </a:schemeClr>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a:lstStyle>
          <a:p>
            <a:fld id="{7AE184E0-0BD4-4705-A12B-9B71DDE63301}" type="slidenum">
              <a:rPr lang="en-GB" smtClean="0"/>
              <a:pPr/>
              <a:t>73</a:t>
            </a:fld>
            <a:endParaRPr lang="en-GB" dirty="0"/>
          </a:p>
        </p:txBody>
      </p:sp>
    </p:spTree>
    <p:extLst>
      <p:ext uri="{BB962C8B-B14F-4D97-AF65-F5344CB8AC3E}">
        <p14:creationId xmlns:p14="http://schemas.microsoft.com/office/powerpoint/2010/main" val="1789330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Chi-kwadraat-toets</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r>
              <a:rPr lang="nl-BE" b="1" dirty="0"/>
              <a:t>Stap 2. </a:t>
            </a:r>
            <a:r>
              <a:rPr lang="nl-BE" dirty="0"/>
              <a:t>Datacontrole</a:t>
            </a:r>
          </a:p>
          <a:p>
            <a:pPr lvl="1"/>
            <a:r>
              <a:rPr lang="nl-BE" b="1" dirty="0"/>
              <a:t>Inconsistentiecheck</a:t>
            </a:r>
            <a:r>
              <a:rPr lang="nl-BE" dirty="0"/>
              <a:t>:</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pic>
        <p:nvPicPr>
          <p:cNvPr id="8" name="Afbeelding 7">
            <a:extLst>
              <a:ext uri="{FF2B5EF4-FFF2-40B4-BE49-F238E27FC236}">
                <a16:creationId xmlns:a16="http://schemas.microsoft.com/office/drawing/2014/main" id="{E6A1933E-8456-4C25-BDBB-ECCCCAB36FA9}"/>
              </a:ext>
            </a:extLst>
          </p:cNvPr>
          <p:cNvPicPr>
            <a:picLocks noChangeAspect="1"/>
          </p:cNvPicPr>
          <p:nvPr/>
        </p:nvPicPr>
        <p:blipFill>
          <a:blip r:embed="rId3"/>
          <a:stretch>
            <a:fillRect/>
          </a:stretch>
        </p:blipFill>
        <p:spPr>
          <a:xfrm>
            <a:off x="841582" y="3471020"/>
            <a:ext cx="10193173" cy="1295581"/>
          </a:xfrm>
          <a:prstGeom prst="rect">
            <a:avLst/>
          </a:prstGeom>
        </p:spPr>
      </p:pic>
      <p:pic>
        <p:nvPicPr>
          <p:cNvPr id="9" name="Afbeelding 8">
            <a:extLst>
              <a:ext uri="{FF2B5EF4-FFF2-40B4-BE49-F238E27FC236}">
                <a16:creationId xmlns:a16="http://schemas.microsoft.com/office/drawing/2014/main" id="{205DF52F-2EC2-4AB2-B48D-90AAA0FAFFF1}"/>
              </a:ext>
            </a:extLst>
          </p:cNvPr>
          <p:cNvPicPr>
            <a:picLocks noChangeAspect="1"/>
          </p:cNvPicPr>
          <p:nvPr/>
        </p:nvPicPr>
        <p:blipFill>
          <a:blip r:embed="rId4"/>
          <a:stretch>
            <a:fillRect/>
          </a:stretch>
        </p:blipFill>
        <p:spPr>
          <a:xfrm>
            <a:off x="841582" y="5247272"/>
            <a:ext cx="7827755" cy="2448329"/>
          </a:xfrm>
          <a:prstGeom prst="rect">
            <a:avLst/>
          </a:prstGeom>
        </p:spPr>
      </p:pic>
      <p:pic>
        <p:nvPicPr>
          <p:cNvPr id="10" name="Afbeelding 9">
            <a:extLst>
              <a:ext uri="{FF2B5EF4-FFF2-40B4-BE49-F238E27FC236}">
                <a16:creationId xmlns:a16="http://schemas.microsoft.com/office/drawing/2014/main" id="{9B575996-BAF5-45B2-9901-FB5E4D8B8B45}"/>
              </a:ext>
            </a:extLst>
          </p:cNvPr>
          <p:cNvPicPr>
            <a:picLocks noChangeAspect="1"/>
          </p:cNvPicPr>
          <p:nvPr/>
        </p:nvPicPr>
        <p:blipFill>
          <a:blip r:embed="rId5"/>
          <a:stretch>
            <a:fillRect/>
          </a:stretch>
        </p:blipFill>
        <p:spPr>
          <a:xfrm>
            <a:off x="8669337" y="5247271"/>
            <a:ext cx="7638097" cy="2448329"/>
          </a:xfrm>
          <a:prstGeom prst="rect">
            <a:avLst/>
          </a:prstGeom>
        </p:spPr>
      </p:pic>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74</a:t>
            </a:fld>
            <a:endParaRPr lang="en-GB" noProof="0" dirty="0"/>
          </a:p>
        </p:txBody>
      </p:sp>
    </p:spTree>
    <p:extLst>
      <p:ext uri="{BB962C8B-B14F-4D97-AF65-F5344CB8AC3E}">
        <p14:creationId xmlns:p14="http://schemas.microsoft.com/office/powerpoint/2010/main" val="32755189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Chi-kwadraat-toets</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p:txBody>
          <a:bodyPr/>
          <a:lstStyle/>
          <a:p>
            <a:r>
              <a:rPr lang="nl-BE" b="1" dirty="0"/>
              <a:t>Stap 2. </a:t>
            </a:r>
            <a:r>
              <a:rPr lang="nl-BE" dirty="0"/>
              <a:t>Datacontrole</a:t>
            </a:r>
          </a:p>
          <a:p>
            <a:pPr lvl="1"/>
            <a:r>
              <a:rPr lang="nl-BE" b="1" dirty="0"/>
              <a:t>Assumptiecheck</a:t>
            </a:r>
            <a:r>
              <a:rPr lang="nl-BE" dirty="0"/>
              <a:t>:</a:t>
            </a:r>
          </a:p>
          <a:p>
            <a:pPr marL="1821150" lvl="2" indent="-514350">
              <a:buFont typeface="+mj-lt"/>
              <a:buAutoNum type="arabicPeriod"/>
            </a:pPr>
            <a:r>
              <a:rPr lang="nl-BE" dirty="0"/>
              <a:t>Data = </a:t>
            </a:r>
            <a:r>
              <a:rPr lang="nl-BE" b="1" dirty="0">
                <a:solidFill>
                  <a:srgbClr val="7030A0"/>
                </a:solidFill>
              </a:rPr>
              <a:t>absolute frequenties</a:t>
            </a:r>
            <a:r>
              <a:rPr lang="nl-BE" dirty="0"/>
              <a:t>, geen percentages</a:t>
            </a:r>
          </a:p>
          <a:p>
            <a:pPr marL="2393550" lvl="3" indent="-514350"/>
            <a:r>
              <a:rPr lang="nl-BE" dirty="0"/>
              <a:t>Gebeurt automatisch door SPSS</a:t>
            </a:r>
          </a:p>
          <a:p>
            <a:pPr marL="1821150" lvl="2" indent="-514350">
              <a:buFont typeface="+mj-lt"/>
              <a:buAutoNum type="arabicPeriod"/>
            </a:pPr>
            <a:r>
              <a:rPr lang="nl-BE" dirty="0"/>
              <a:t>Elke variabele minimum twee </a:t>
            </a:r>
            <a:r>
              <a:rPr lang="nl-BE" b="1" dirty="0">
                <a:solidFill>
                  <a:srgbClr val="7030A0"/>
                </a:solidFill>
              </a:rPr>
              <a:t>mutueel exclusieve categorieën</a:t>
            </a:r>
          </a:p>
          <a:p>
            <a:pPr marL="2393550" lvl="3" indent="-514350"/>
            <a:r>
              <a:rPr lang="nl-BE" dirty="0"/>
              <a:t>Elke respondent kan maar tot 1 categorie behoren</a:t>
            </a:r>
          </a:p>
          <a:p>
            <a:pPr marL="1821150" lvl="2" indent="-514350">
              <a:buFont typeface="+mj-lt"/>
              <a:buAutoNum type="arabicPeriod"/>
            </a:pPr>
            <a:r>
              <a:rPr lang="nl-BE" b="1" dirty="0">
                <a:solidFill>
                  <a:srgbClr val="7030A0"/>
                </a:solidFill>
              </a:rPr>
              <a:t>Onafhankelijke groepen </a:t>
            </a:r>
            <a:r>
              <a:rPr lang="nl-BE" dirty="0"/>
              <a:t>onderzoekseenheden</a:t>
            </a:r>
          </a:p>
          <a:p>
            <a:pPr marL="2393550" lvl="3" indent="-514350"/>
            <a:r>
              <a:rPr lang="nl-BE" dirty="0"/>
              <a:t>Mannen vs. vrouwen</a:t>
            </a:r>
          </a:p>
          <a:p>
            <a:pPr marL="1821150" lvl="2" indent="-514350">
              <a:buFont typeface="+mj-lt"/>
              <a:buAutoNum type="arabicPeriod"/>
            </a:pPr>
            <a:r>
              <a:rPr lang="nl-BE" b="1" dirty="0">
                <a:solidFill>
                  <a:srgbClr val="7030A0"/>
                </a:solidFill>
              </a:rPr>
              <a:t>f(e) van elke cel &gt; 5</a:t>
            </a:r>
          </a:p>
          <a:p>
            <a:pPr marL="2393550" lvl="3" indent="-514350"/>
            <a:r>
              <a:rPr lang="nl-BE" dirty="0"/>
              <a:t>Zie SPSS-output</a:t>
            </a:r>
          </a:p>
          <a:p>
            <a:pPr marL="1821150" lvl="2" indent="-514350">
              <a:buFont typeface="+mj-lt"/>
              <a:buAutoNum type="arabicPeriod"/>
            </a:pPr>
            <a:endParaRPr lang="nl-BE" dirty="0"/>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11" name="Tijdelijke aanduiding voor dianummer 3">
            <a:extLst>
              <a:ext uri="{FF2B5EF4-FFF2-40B4-BE49-F238E27FC236}">
                <a16:creationId xmlns:a16="http://schemas.microsoft.com/office/drawing/2014/main" id="{6876C9D2-FF11-4B5B-B013-13D1514EBBA7}"/>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75</a:t>
            </a:fld>
            <a:endParaRPr lang="en-GB" noProof="0" dirty="0"/>
          </a:p>
        </p:txBody>
      </p:sp>
    </p:spTree>
    <p:extLst>
      <p:ext uri="{BB962C8B-B14F-4D97-AF65-F5344CB8AC3E}">
        <p14:creationId xmlns:p14="http://schemas.microsoft.com/office/powerpoint/2010/main" val="12382297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Chi-kwadraat-toets</a:t>
            </a:r>
            <a:endParaRPr lang="nl-BE" dirty="0"/>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3. </a:t>
                </a:r>
                <a:r>
                  <a:rPr lang="nl-BE" dirty="0"/>
                  <a:t>Hypothesen formuleren</a:t>
                </a:r>
              </a:p>
              <a:p>
                <a:pPr lvl="1"/>
                <a:r>
                  <a:rPr lang="nl-BE" dirty="0"/>
                  <a:t>Best tweezijdig toetsen!</a:t>
                </a:r>
              </a:p>
              <a:p>
                <a:endParaRPr lang="nl-BE" dirty="0"/>
              </a:p>
              <a:p>
                <a:pPr marL="720000" lvl="1" indent="0">
                  <a:buNone/>
                </a:pPr>
                <a:r>
                  <a:rPr lang="nl-BE" b="1" dirty="0"/>
                  <a:t>	H</a:t>
                </a:r>
                <a:r>
                  <a:rPr lang="nl-BE" b="1" baseline="-25000" dirty="0"/>
                  <a:t>0</a:t>
                </a:r>
                <a:r>
                  <a:rPr lang="nl-BE" b="1" dirty="0"/>
                  <a:t>:	</a:t>
                </a:r>
                <a:r>
                  <a:rPr lang="nl-BE" i="1" dirty="0"/>
                  <a:t>Er is geen verband tussen geslacht en relatiestatus: mannen en vrouwen hebben 			geen verschillende relatiestatus.</a:t>
                </a:r>
                <a:br>
                  <a:rPr lang="nl-BE" i="1" dirty="0"/>
                </a:br>
                <a:endParaRPr lang="nl-BE" b="1" dirty="0"/>
              </a:p>
              <a:p>
                <a:pPr marL="720000" lvl="1" indent="0">
                  <a:buNone/>
                </a:pPr>
                <a:r>
                  <a:rPr lang="nl-BE" b="1" dirty="0"/>
                  <a:t>	H</a:t>
                </a:r>
                <a:r>
                  <a:rPr lang="nl-BE" b="1" baseline="-25000" dirty="0"/>
                  <a:t>A</a:t>
                </a:r>
                <a:r>
                  <a:rPr lang="nl-BE" b="1" dirty="0"/>
                  <a:t>:	</a:t>
                </a:r>
                <a:r>
                  <a:rPr lang="nl-BE" i="1" dirty="0"/>
                  <a:t>Er is een verband tussen geslacht en relatiestatus: mannen en vrouwen hebben 				een verschillende relatiestatus.</a:t>
                </a:r>
              </a:p>
              <a:p>
                <a:pPr marL="720000" lvl="1" indent="0">
                  <a:buNone/>
                </a:pPr>
                <a:endParaRPr lang="nl-BE" i="1" dirty="0"/>
              </a:p>
              <a:p>
                <a:r>
                  <a:rPr lang="nl-BE" b="1" dirty="0"/>
                  <a:t>Stap 4. </a:t>
                </a:r>
                <a:r>
                  <a:rPr lang="nl-BE" dirty="0"/>
                  <a:t>Significantieniveau bepalen</a:t>
                </a:r>
              </a:p>
              <a:p>
                <a:pPr lvl="1"/>
                <a:r>
                  <a:rPr lang="nl-BE" dirty="0"/>
                  <a:t>Minimaal </a:t>
                </a:r>
                <a14:m>
                  <m:oMath xmlns:m="http://schemas.openxmlformats.org/officeDocument/2006/math">
                    <m:r>
                      <a:rPr lang="nl-BE" i="1" smtClean="0">
                        <a:latin typeface="Cambria Math" panose="02040503050406030204" pitchFamily="18" charset="0"/>
                        <a:ea typeface="Cambria Math" panose="02040503050406030204" pitchFamily="18" charset="0"/>
                      </a:rPr>
                      <m:t>𝛼</m:t>
                    </m:r>
                  </m:oMath>
                </a14:m>
                <a:r>
                  <a:rPr lang="nl-BE" dirty="0"/>
                  <a:t> = .05</a:t>
                </a:r>
              </a:p>
              <a:p>
                <a:pPr lvl="1"/>
                <a:r>
                  <a:rPr lang="nl-BE" dirty="0"/>
                  <a:t>Wanneer n &gt; 400: </a:t>
                </a:r>
                <a:r>
                  <a:rPr lang="nl-BE" b="1" dirty="0"/>
                  <a:t>beter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b="1" dirty="0"/>
                  <a:t> = .01</a:t>
                </a:r>
              </a:p>
              <a:p>
                <a:pPr lvl="2"/>
                <a:r>
                  <a:rPr lang="nl-BE" dirty="0"/>
                  <a:t>n = 2020</a:t>
                </a:r>
              </a:p>
              <a:p>
                <a:endParaRPr lang="nl-BE" dirty="0"/>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164888"/>
              </a:xfrm>
              <a:blipFill>
                <a:blip r:embed="rId3"/>
                <a:stretch>
                  <a:fillRect l="-145" t="-511" b="-596"/>
                </a:stretch>
              </a:blipFill>
            </p:spPr>
            <p:txBody>
              <a:bodyPr/>
              <a:lstStyle/>
              <a:p>
                <a:r>
                  <a:rPr lang="nl-BE">
                    <a:noFill/>
                  </a:rPr>
                  <a:t> </a:t>
                </a:r>
              </a:p>
            </p:txBody>
          </p:sp>
        </mc:Fallback>
      </mc:AlternateContent>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76</a:t>
            </a:fld>
            <a:endParaRPr lang="en-GB" noProof="0" dirty="0"/>
          </a:p>
        </p:txBody>
      </p:sp>
    </p:spTree>
    <p:extLst>
      <p:ext uri="{BB962C8B-B14F-4D97-AF65-F5344CB8AC3E}">
        <p14:creationId xmlns:p14="http://schemas.microsoft.com/office/powerpoint/2010/main" val="12679543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Chi-kwadraat-toets</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5. </a:t>
            </a:r>
            <a:r>
              <a:rPr lang="nl-BE" b="1" dirty="0">
                <a:solidFill>
                  <a:srgbClr val="C00000"/>
                </a:solidFill>
              </a:rPr>
              <a:t>Toetsingsgrootheid en </a:t>
            </a:r>
            <a:r>
              <a:rPr lang="nl-BE" b="1" i="1" dirty="0">
                <a:solidFill>
                  <a:srgbClr val="C00000"/>
                </a:solidFill>
              </a:rPr>
              <a:t>p</a:t>
            </a:r>
            <a:r>
              <a:rPr lang="nl-BE" b="1" dirty="0">
                <a:solidFill>
                  <a:srgbClr val="C00000"/>
                </a:solidFill>
              </a:rPr>
              <a:t>-waarde berekenen</a:t>
            </a:r>
          </a:p>
          <a:p>
            <a:pPr lvl="1"/>
            <a:r>
              <a:rPr lang="nl-BE" dirty="0"/>
              <a:t>Ook maat van effectgrootte!</a:t>
            </a:r>
          </a:p>
          <a:p>
            <a:pPr lvl="2"/>
            <a:r>
              <a:rPr lang="nl-BE" dirty="0"/>
              <a:t>Want indien grootte steekproef: snel significante resultaten bij </a:t>
            </a:r>
            <a:r>
              <a:rPr lang="nl-BE" i="1" dirty="0"/>
              <a:t>Chi</a:t>
            </a:r>
            <a:r>
              <a:rPr lang="nl-BE" i="1" baseline="30000" dirty="0"/>
              <a:t>2</a:t>
            </a:r>
            <a:endParaRPr lang="nl-BE" i="1" dirty="0"/>
          </a:p>
          <a:p>
            <a:pPr lvl="1"/>
            <a:r>
              <a:rPr lang="nl-BE" dirty="0" err="1"/>
              <a:t>Cramer’s</a:t>
            </a:r>
            <a:r>
              <a:rPr lang="nl-BE" dirty="0"/>
              <a:t> V</a:t>
            </a:r>
          </a:p>
          <a:p>
            <a:pPr lvl="2"/>
            <a:r>
              <a:rPr lang="nl-BE" dirty="0"/>
              <a:t>Meest gebruikte maat van effectgrootte voor </a:t>
            </a:r>
            <a:r>
              <a:rPr lang="nl-BE" i="1" dirty="0"/>
              <a:t>Chi</a:t>
            </a:r>
            <a:r>
              <a:rPr lang="nl-BE" i="1" baseline="30000" dirty="0"/>
              <a:t>2</a:t>
            </a:r>
            <a:endParaRPr lang="nl-BE" i="1" dirty="0"/>
          </a:p>
          <a:p>
            <a:pPr lvl="2"/>
            <a:r>
              <a:rPr lang="nl-BE" dirty="0"/>
              <a:t>0 &lt; V &lt; 1</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pic>
        <p:nvPicPr>
          <p:cNvPr id="2" name="Afbeelding 1">
            <a:extLst>
              <a:ext uri="{FF2B5EF4-FFF2-40B4-BE49-F238E27FC236}">
                <a16:creationId xmlns:a16="http://schemas.microsoft.com/office/drawing/2014/main" id="{41670E1E-E986-440E-8235-3FFC0B31CBB4}"/>
              </a:ext>
            </a:extLst>
          </p:cNvPr>
          <p:cNvPicPr>
            <a:picLocks noChangeAspect="1"/>
          </p:cNvPicPr>
          <p:nvPr/>
        </p:nvPicPr>
        <p:blipFill>
          <a:blip r:embed="rId3"/>
          <a:stretch>
            <a:fillRect/>
          </a:stretch>
        </p:blipFill>
        <p:spPr>
          <a:xfrm>
            <a:off x="8669337" y="4960886"/>
            <a:ext cx="7716327" cy="4258269"/>
          </a:xfrm>
          <a:prstGeom prst="rect">
            <a:avLst/>
          </a:prstGeom>
        </p:spPr>
      </p:pic>
      <p:sp>
        <p:nvSpPr>
          <p:cNvPr id="8" name="Tijdelijke aanduiding voor dianummer 3">
            <a:extLst>
              <a:ext uri="{FF2B5EF4-FFF2-40B4-BE49-F238E27FC236}">
                <a16:creationId xmlns:a16="http://schemas.microsoft.com/office/drawing/2014/main" id="{C2A1AC9A-7B3C-43F5-930D-626BDBFCC4F8}"/>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77</a:t>
            </a:fld>
            <a:endParaRPr lang="en-GB" noProof="0" dirty="0"/>
          </a:p>
        </p:txBody>
      </p:sp>
    </p:spTree>
    <p:extLst>
      <p:ext uri="{BB962C8B-B14F-4D97-AF65-F5344CB8AC3E}">
        <p14:creationId xmlns:p14="http://schemas.microsoft.com/office/powerpoint/2010/main" val="23481700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Afbeelding 19">
            <a:extLst>
              <a:ext uri="{FF2B5EF4-FFF2-40B4-BE49-F238E27FC236}">
                <a16:creationId xmlns:a16="http://schemas.microsoft.com/office/drawing/2014/main" id="{20BA3DD9-B9B5-4836-A5D7-D9675F384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8462" y="2933634"/>
            <a:ext cx="7408971" cy="6285520"/>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Chi-kwadraat-toets</a:t>
            </a:r>
            <a:r>
              <a:rPr lang="nl-BE" dirty="0"/>
              <a:t> in </a:t>
            </a:r>
            <a:r>
              <a:rPr lang="nl-BE" dirty="0" err="1"/>
              <a:t>spss</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Chi-kwadraattoets in SPSS: </a:t>
            </a:r>
            <a:r>
              <a:rPr lang="nl-BE" i="1" dirty="0" err="1">
                <a:sym typeface="Wingdings" panose="05000000000000000000" pitchFamily="2" charset="2"/>
              </a:rPr>
              <a:t>Analyze</a:t>
            </a:r>
            <a:r>
              <a:rPr lang="nl-BE" i="1" dirty="0"/>
              <a:t> ›› </a:t>
            </a:r>
            <a:r>
              <a:rPr lang="nl-BE" i="1" dirty="0" err="1"/>
              <a:t>Descriptive</a:t>
            </a:r>
            <a:r>
              <a:rPr lang="nl-BE" i="1" dirty="0"/>
              <a:t> </a:t>
            </a:r>
            <a:r>
              <a:rPr lang="nl-BE" i="1" dirty="0" err="1"/>
              <a:t>Statistics</a:t>
            </a:r>
            <a:r>
              <a:rPr lang="nl-BE" i="1" dirty="0"/>
              <a:t> ›› Crosstabs</a:t>
            </a:r>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r>
              <a:rPr lang="nl-BE" dirty="0" err="1"/>
              <a:t>Afh</a:t>
            </a:r>
            <a:r>
              <a:rPr lang="nl-BE" dirty="0"/>
              <a:t>. variabele in </a:t>
            </a:r>
            <a:r>
              <a:rPr lang="nl-BE" i="1" dirty="0" err="1"/>
              <a:t>Rows</a:t>
            </a:r>
            <a:endParaRPr lang="nl-BE" i="1" dirty="0"/>
          </a:p>
          <a:p>
            <a:pPr lvl="1"/>
            <a:r>
              <a:rPr lang="nl-BE" dirty="0" err="1"/>
              <a:t>Onafh</a:t>
            </a:r>
            <a:r>
              <a:rPr lang="nl-BE" dirty="0"/>
              <a:t>. variabele in </a:t>
            </a:r>
            <a:r>
              <a:rPr lang="nl-BE" i="1" dirty="0"/>
              <a:t>Columns</a:t>
            </a:r>
          </a:p>
          <a:p>
            <a:pPr marL="720000" lvl="1" indent="0">
              <a:buNone/>
            </a:pPr>
            <a:endParaRPr lang="nl-BE" dirty="0"/>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pic>
        <p:nvPicPr>
          <p:cNvPr id="8" name="Tijdelijke aanduiding voor inhoud 10">
            <a:extLst>
              <a:ext uri="{FF2B5EF4-FFF2-40B4-BE49-F238E27FC236}">
                <a16:creationId xmlns:a16="http://schemas.microsoft.com/office/drawing/2014/main" id="{A5241E6A-32AD-4B71-91D7-941CB76BB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062" y="2579753"/>
            <a:ext cx="7824366" cy="2985801"/>
          </a:xfrm>
          <a:prstGeom prst="rect">
            <a:avLst/>
          </a:prstGeom>
        </p:spPr>
      </p:pic>
      <p:grpSp>
        <p:nvGrpSpPr>
          <p:cNvPr id="9" name="Groep 8">
            <a:extLst>
              <a:ext uri="{FF2B5EF4-FFF2-40B4-BE49-F238E27FC236}">
                <a16:creationId xmlns:a16="http://schemas.microsoft.com/office/drawing/2014/main" id="{9CC1CFB6-59E5-4C44-8E41-51C238292A7F}"/>
              </a:ext>
            </a:extLst>
          </p:cNvPr>
          <p:cNvGrpSpPr/>
          <p:nvPr/>
        </p:nvGrpSpPr>
        <p:grpSpPr>
          <a:xfrm>
            <a:off x="7844360" y="4798132"/>
            <a:ext cx="1094875" cy="511615"/>
            <a:chOff x="11574378" y="2683042"/>
            <a:chExt cx="1094875" cy="511615"/>
          </a:xfrm>
        </p:grpSpPr>
        <p:sp>
          <p:nvSpPr>
            <p:cNvPr id="10" name="Ovaal 9">
              <a:extLst>
                <a:ext uri="{FF2B5EF4-FFF2-40B4-BE49-F238E27FC236}">
                  <a16:creationId xmlns:a16="http://schemas.microsoft.com/office/drawing/2014/main" id="{949FB1BE-2911-4514-A316-7801032DADD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ekstvak 10">
              <a:extLst>
                <a:ext uri="{FF2B5EF4-FFF2-40B4-BE49-F238E27FC236}">
                  <a16:creationId xmlns:a16="http://schemas.microsoft.com/office/drawing/2014/main" id="{B08CDE83-D5BE-4FDF-869D-8BD6F94E35AE}"/>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1</a:t>
              </a:r>
            </a:p>
          </p:txBody>
        </p:sp>
      </p:grpSp>
      <p:grpSp>
        <p:nvGrpSpPr>
          <p:cNvPr id="13" name="Groep 12">
            <a:extLst>
              <a:ext uri="{FF2B5EF4-FFF2-40B4-BE49-F238E27FC236}">
                <a16:creationId xmlns:a16="http://schemas.microsoft.com/office/drawing/2014/main" id="{74848B95-A8B6-4190-8A76-5925125ED4B9}"/>
              </a:ext>
            </a:extLst>
          </p:cNvPr>
          <p:cNvGrpSpPr/>
          <p:nvPr/>
        </p:nvGrpSpPr>
        <p:grpSpPr>
          <a:xfrm>
            <a:off x="12080602" y="4486712"/>
            <a:ext cx="1094875" cy="511615"/>
            <a:chOff x="11574378" y="2683042"/>
            <a:chExt cx="1094875" cy="511615"/>
          </a:xfrm>
        </p:grpSpPr>
        <p:sp>
          <p:nvSpPr>
            <p:cNvPr id="14" name="Ovaal 13">
              <a:extLst>
                <a:ext uri="{FF2B5EF4-FFF2-40B4-BE49-F238E27FC236}">
                  <a16:creationId xmlns:a16="http://schemas.microsoft.com/office/drawing/2014/main" id="{6565BC84-02AD-4630-86A9-2CE9B2A3F8D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a:extLst>
                <a:ext uri="{FF2B5EF4-FFF2-40B4-BE49-F238E27FC236}">
                  <a16:creationId xmlns:a16="http://schemas.microsoft.com/office/drawing/2014/main" id="{E2D8A236-B456-41BE-A57F-097C4DF3A0B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2</a:t>
              </a:r>
            </a:p>
          </p:txBody>
        </p:sp>
      </p:grpSp>
      <p:cxnSp>
        <p:nvCxnSpPr>
          <p:cNvPr id="16" name="Rechte verbindingslijn met pijl 18">
            <a:extLst>
              <a:ext uri="{FF2B5EF4-FFF2-40B4-BE49-F238E27FC236}">
                <a16:creationId xmlns:a16="http://schemas.microsoft.com/office/drawing/2014/main" id="{11B08AB0-D1EA-48C6-9877-20FEF54C6D59}"/>
              </a:ext>
            </a:extLst>
          </p:cNvPr>
          <p:cNvCxnSpPr>
            <a:cxnSpLocks/>
          </p:cNvCxnSpPr>
          <p:nvPr/>
        </p:nvCxnSpPr>
        <p:spPr>
          <a:xfrm flipV="1">
            <a:off x="11361307" y="4186893"/>
            <a:ext cx="1567535" cy="555627"/>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Rechte verbindingslijn met pijl 18">
            <a:extLst>
              <a:ext uri="{FF2B5EF4-FFF2-40B4-BE49-F238E27FC236}">
                <a16:creationId xmlns:a16="http://schemas.microsoft.com/office/drawing/2014/main" id="{3086E10F-F7AE-47B1-A99E-228250FF8227}"/>
              </a:ext>
            </a:extLst>
          </p:cNvPr>
          <p:cNvCxnSpPr>
            <a:cxnSpLocks/>
          </p:cNvCxnSpPr>
          <p:nvPr/>
        </p:nvCxnSpPr>
        <p:spPr>
          <a:xfrm>
            <a:off x="11361307" y="4956487"/>
            <a:ext cx="1567535" cy="401768"/>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ep 27">
            <a:extLst>
              <a:ext uri="{FF2B5EF4-FFF2-40B4-BE49-F238E27FC236}">
                <a16:creationId xmlns:a16="http://schemas.microsoft.com/office/drawing/2014/main" id="{934B43BD-5546-4994-9FB6-47934D7E33A3}"/>
              </a:ext>
            </a:extLst>
          </p:cNvPr>
          <p:cNvGrpSpPr/>
          <p:nvPr/>
        </p:nvGrpSpPr>
        <p:grpSpPr>
          <a:xfrm>
            <a:off x="15030209" y="4100235"/>
            <a:ext cx="1094875" cy="511615"/>
            <a:chOff x="11574378" y="2683042"/>
            <a:chExt cx="1094875" cy="511615"/>
          </a:xfrm>
        </p:grpSpPr>
        <p:sp>
          <p:nvSpPr>
            <p:cNvPr id="29" name="Ovaal 28">
              <a:extLst>
                <a:ext uri="{FF2B5EF4-FFF2-40B4-BE49-F238E27FC236}">
                  <a16:creationId xmlns:a16="http://schemas.microsoft.com/office/drawing/2014/main" id="{165D605A-8A68-4F7C-8A0B-47F10F197DE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Tekstvak 29">
              <a:extLst>
                <a:ext uri="{FF2B5EF4-FFF2-40B4-BE49-F238E27FC236}">
                  <a16:creationId xmlns:a16="http://schemas.microsoft.com/office/drawing/2014/main" id="{8C9A025B-CEC7-454F-90F3-DCA3ABCD500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3</a:t>
              </a:r>
            </a:p>
          </p:txBody>
        </p:sp>
      </p:gr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78</a:t>
            </a:fld>
            <a:endParaRPr lang="en-GB" noProof="0" dirty="0"/>
          </a:p>
        </p:txBody>
      </p:sp>
    </p:spTree>
    <p:extLst>
      <p:ext uri="{BB962C8B-B14F-4D97-AF65-F5344CB8AC3E}">
        <p14:creationId xmlns:p14="http://schemas.microsoft.com/office/powerpoint/2010/main" val="879770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4AD82BF6-6D5A-48AF-81F6-40B5A8F12843}"/>
              </a:ext>
            </a:extLst>
          </p:cNvPr>
          <p:cNvPicPr>
            <a:picLocks noChangeAspect="1"/>
          </p:cNvPicPr>
          <p:nvPr/>
        </p:nvPicPr>
        <p:blipFill>
          <a:blip r:embed="rId3"/>
          <a:stretch>
            <a:fillRect/>
          </a:stretch>
        </p:blipFill>
        <p:spPr>
          <a:xfrm>
            <a:off x="530172" y="2541035"/>
            <a:ext cx="5835800" cy="6069901"/>
          </a:xfrm>
          <a:prstGeom prst="rect">
            <a:avLst/>
          </a:prstGeom>
        </p:spPr>
      </p:pic>
      <p:pic>
        <p:nvPicPr>
          <p:cNvPr id="20" name="Afbeelding 19">
            <a:extLst>
              <a:ext uri="{FF2B5EF4-FFF2-40B4-BE49-F238E27FC236}">
                <a16:creationId xmlns:a16="http://schemas.microsoft.com/office/drawing/2014/main" id="{20BA3DD9-B9B5-4836-A5D7-D9675F3841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972" y="3018783"/>
            <a:ext cx="5797667" cy="4918544"/>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Chi-kwadraat-toets</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Chi-kwadraattoets in SPSS: </a:t>
            </a:r>
            <a:r>
              <a:rPr lang="nl-BE" i="1" dirty="0" err="1">
                <a:sym typeface="Wingdings" panose="05000000000000000000" pitchFamily="2" charset="2"/>
              </a:rPr>
              <a:t>Analyze</a:t>
            </a:r>
            <a:r>
              <a:rPr lang="nl-BE" i="1" dirty="0"/>
              <a:t> ›› </a:t>
            </a:r>
            <a:r>
              <a:rPr lang="nl-BE" i="1" dirty="0" err="1"/>
              <a:t>Descriptive</a:t>
            </a:r>
            <a:r>
              <a:rPr lang="nl-BE" i="1" dirty="0"/>
              <a:t> </a:t>
            </a:r>
            <a:r>
              <a:rPr lang="nl-BE" i="1" dirty="0" err="1"/>
              <a:t>Statistics</a:t>
            </a:r>
            <a:r>
              <a:rPr lang="nl-BE" i="1" dirty="0"/>
              <a:t> ›› Crosstabs</a:t>
            </a:r>
            <a:endParaRPr lang="nl-BE" dirty="0"/>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grpSp>
        <p:nvGrpSpPr>
          <p:cNvPr id="9" name="Groep 8">
            <a:extLst>
              <a:ext uri="{FF2B5EF4-FFF2-40B4-BE49-F238E27FC236}">
                <a16:creationId xmlns:a16="http://schemas.microsoft.com/office/drawing/2014/main" id="{9CC1CFB6-59E5-4C44-8E41-51C238292A7F}"/>
              </a:ext>
            </a:extLst>
          </p:cNvPr>
          <p:cNvGrpSpPr/>
          <p:nvPr/>
        </p:nvGrpSpPr>
        <p:grpSpPr>
          <a:xfrm>
            <a:off x="277764" y="2856760"/>
            <a:ext cx="1094875" cy="511615"/>
            <a:chOff x="11574378" y="2683042"/>
            <a:chExt cx="1094875" cy="511615"/>
          </a:xfrm>
        </p:grpSpPr>
        <p:sp>
          <p:nvSpPr>
            <p:cNvPr id="10" name="Ovaal 9">
              <a:extLst>
                <a:ext uri="{FF2B5EF4-FFF2-40B4-BE49-F238E27FC236}">
                  <a16:creationId xmlns:a16="http://schemas.microsoft.com/office/drawing/2014/main" id="{949FB1BE-2911-4514-A316-7801032DADD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ekstvak 10">
              <a:extLst>
                <a:ext uri="{FF2B5EF4-FFF2-40B4-BE49-F238E27FC236}">
                  <a16:creationId xmlns:a16="http://schemas.microsoft.com/office/drawing/2014/main" id="{B08CDE83-D5BE-4FDF-869D-8BD6F94E35AE}"/>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4</a:t>
              </a:r>
            </a:p>
          </p:txBody>
        </p:sp>
      </p:grpSp>
      <p:grpSp>
        <p:nvGrpSpPr>
          <p:cNvPr id="24" name="Groep 23">
            <a:extLst>
              <a:ext uri="{FF2B5EF4-FFF2-40B4-BE49-F238E27FC236}">
                <a16:creationId xmlns:a16="http://schemas.microsoft.com/office/drawing/2014/main" id="{A27CF3E8-5EF9-4A6E-9F7B-A17F1A9445E6}"/>
              </a:ext>
            </a:extLst>
          </p:cNvPr>
          <p:cNvGrpSpPr/>
          <p:nvPr/>
        </p:nvGrpSpPr>
        <p:grpSpPr>
          <a:xfrm>
            <a:off x="265731" y="4195716"/>
            <a:ext cx="1094875" cy="511615"/>
            <a:chOff x="11574378" y="2683042"/>
            <a:chExt cx="1094875" cy="511615"/>
          </a:xfrm>
        </p:grpSpPr>
        <p:sp>
          <p:nvSpPr>
            <p:cNvPr id="25" name="Ovaal 24">
              <a:extLst>
                <a:ext uri="{FF2B5EF4-FFF2-40B4-BE49-F238E27FC236}">
                  <a16:creationId xmlns:a16="http://schemas.microsoft.com/office/drawing/2014/main" id="{84D6EB80-E19B-4DC8-BA85-144C703E0BDD}"/>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Tekstvak 25">
              <a:extLst>
                <a:ext uri="{FF2B5EF4-FFF2-40B4-BE49-F238E27FC236}">
                  <a16:creationId xmlns:a16="http://schemas.microsoft.com/office/drawing/2014/main" id="{2D99E111-B955-4450-BDFA-278B0EDC4B4C}"/>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5</a:t>
              </a:r>
            </a:p>
          </p:txBody>
        </p:sp>
      </p:grpSp>
      <p:grpSp>
        <p:nvGrpSpPr>
          <p:cNvPr id="28" name="Groep 27">
            <a:extLst>
              <a:ext uri="{FF2B5EF4-FFF2-40B4-BE49-F238E27FC236}">
                <a16:creationId xmlns:a16="http://schemas.microsoft.com/office/drawing/2014/main" id="{468CB4FE-CF3B-44F8-9AC1-35063E3BA607}"/>
              </a:ext>
            </a:extLst>
          </p:cNvPr>
          <p:cNvGrpSpPr/>
          <p:nvPr/>
        </p:nvGrpSpPr>
        <p:grpSpPr>
          <a:xfrm>
            <a:off x="1876210" y="8070504"/>
            <a:ext cx="1094875" cy="511615"/>
            <a:chOff x="11574378" y="2683042"/>
            <a:chExt cx="1094875" cy="511615"/>
          </a:xfrm>
        </p:grpSpPr>
        <p:sp>
          <p:nvSpPr>
            <p:cNvPr id="29" name="Ovaal 28">
              <a:extLst>
                <a:ext uri="{FF2B5EF4-FFF2-40B4-BE49-F238E27FC236}">
                  <a16:creationId xmlns:a16="http://schemas.microsoft.com/office/drawing/2014/main" id="{CF1FB783-40C5-4284-9A4F-8090F5C0401A}"/>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Tekstvak 29">
              <a:extLst>
                <a:ext uri="{FF2B5EF4-FFF2-40B4-BE49-F238E27FC236}">
                  <a16:creationId xmlns:a16="http://schemas.microsoft.com/office/drawing/2014/main" id="{A456C7E8-0ED2-414D-AF2D-82EF53928C79}"/>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6</a:t>
              </a:r>
            </a:p>
          </p:txBody>
        </p:sp>
      </p:grpSp>
      <p:grpSp>
        <p:nvGrpSpPr>
          <p:cNvPr id="31" name="Groep 30">
            <a:extLst>
              <a:ext uri="{FF2B5EF4-FFF2-40B4-BE49-F238E27FC236}">
                <a16:creationId xmlns:a16="http://schemas.microsoft.com/office/drawing/2014/main" id="{4BB40244-AE08-46BE-84AD-8B1871664D6B}"/>
              </a:ext>
            </a:extLst>
          </p:cNvPr>
          <p:cNvGrpSpPr/>
          <p:nvPr/>
        </p:nvGrpSpPr>
        <p:grpSpPr>
          <a:xfrm>
            <a:off x="10965461" y="4240002"/>
            <a:ext cx="1094875" cy="511615"/>
            <a:chOff x="11574378" y="2683042"/>
            <a:chExt cx="1094875" cy="511615"/>
          </a:xfrm>
        </p:grpSpPr>
        <p:sp>
          <p:nvSpPr>
            <p:cNvPr id="32" name="Ovaal 31">
              <a:extLst>
                <a:ext uri="{FF2B5EF4-FFF2-40B4-BE49-F238E27FC236}">
                  <a16:creationId xmlns:a16="http://schemas.microsoft.com/office/drawing/2014/main" id="{246DE95F-8D64-4570-BA6E-2CF90E4815A2}"/>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Tekstvak 32">
              <a:extLst>
                <a:ext uri="{FF2B5EF4-FFF2-40B4-BE49-F238E27FC236}">
                  <a16:creationId xmlns:a16="http://schemas.microsoft.com/office/drawing/2014/main" id="{FDC9732E-E388-4BB4-A3F9-204009CFA51E}"/>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7</a:t>
              </a:r>
            </a:p>
          </p:txBody>
        </p:sp>
      </p:grpSp>
      <p:pic>
        <p:nvPicPr>
          <p:cNvPr id="3" name="Afbeelding 2">
            <a:extLst>
              <a:ext uri="{FF2B5EF4-FFF2-40B4-BE49-F238E27FC236}">
                <a16:creationId xmlns:a16="http://schemas.microsoft.com/office/drawing/2014/main" id="{70D7CDCD-E8D0-4350-B19B-F9DC9F8CF0AB}"/>
              </a:ext>
            </a:extLst>
          </p:cNvPr>
          <p:cNvPicPr>
            <a:picLocks noChangeAspect="1"/>
          </p:cNvPicPr>
          <p:nvPr/>
        </p:nvPicPr>
        <p:blipFill>
          <a:blip r:embed="rId5"/>
          <a:stretch>
            <a:fillRect/>
          </a:stretch>
        </p:blipFill>
        <p:spPr>
          <a:xfrm>
            <a:off x="12163639" y="2698897"/>
            <a:ext cx="5122717" cy="5754176"/>
          </a:xfrm>
          <a:prstGeom prst="rect">
            <a:avLst/>
          </a:prstGeom>
        </p:spPr>
      </p:pic>
      <p:grpSp>
        <p:nvGrpSpPr>
          <p:cNvPr id="21" name="Groep 20">
            <a:extLst>
              <a:ext uri="{FF2B5EF4-FFF2-40B4-BE49-F238E27FC236}">
                <a16:creationId xmlns:a16="http://schemas.microsoft.com/office/drawing/2014/main" id="{2900C7A4-7381-432C-B9FD-02497ECD29EF}"/>
              </a:ext>
            </a:extLst>
          </p:cNvPr>
          <p:cNvGrpSpPr/>
          <p:nvPr/>
        </p:nvGrpSpPr>
        <p:grpSpPr>
          <a:xfrm>
            <a:off x="13350650" y="3244439"/>
            <a:ext cx="1094875" cy="511615"/>
            <a:chOff x="11574378" y="2683042"/>
            <a:chExt cx="1094875" cy="511615"/>
          </a:xfrm>
        </p:grpSpPr>
        <p:sp>
          <p:nvSpPr>
            <p:cNvPr id="22" name="Ovaal 21">
              <a:extLst>
                <a:ext uri="{FF2B5EF4-FFF2-40B4-BE49-F238E27FC236}">
                  <a16:creationId xmlns:a16="http://schemas.microsoft.com/office/drawing/2014/main" id="{DA4F0817-F954-4A6C-B490-A31E2E0920AD}"/>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kstvak 22">
              <a:extLst>
                <a:ext uri="{FF2B5EF4-FFF2-40B4-BE49-F238E27FC236}">
                  <a16:creationId xmlns:a16="http://schemas.microsoft.com/office/drawing/2014/main" id="{A7D4B848-1BF7-489C-BDB4-AC017A77E98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8</a:t>
              </a:r>
            </a:p>
          </p:txBody>
        </p:sp>
      </p:grpSp>
      <p:grpSp>
        <p:nvGrpSpPr>
          <p:cNvPr id="34" name="Groep 33">
            <a:extLst>
              <a:ext uri="{FF2B5EF4-FFF2-40B4-BE49-F238E27FC236}">
                <a16:creationId xmlns:a16="http://schemas.microsoft.com/office/drawing/2014/main" id="{7E147ADA-7911-4A2B-8068-9E5B29F0C751}"/>
              </a:ext>
            </a:extLst>
          </p:cNvPr>
          <p:cNvGrpSpPr/>
          <p:nvPr/>
        </p:nvGrpSpPr>
        <p:grpSpPr>
          <a:xfrm>
            <a:off x="13206543" y="5222247"/>
            <a:ext cx="1094875" cy="511615"/>
            <a:chOff x="11574378" y="2683042"/>
            <a:chExt cx="1094875" cy="511615"/>
          </a:xfrm>
        </p:grpSpPr>
        <p:sp>
          <p:nvSpPr>
            <p:cNvPr id="35" name="Ovaal 34">
              <a:extLst>
                <a:ext uri="{FF2B5EF4-FFF2-40B4-BE49-F238E27FC236}">
                  <a16:creationId xmlns:a16="http://schemas.microsoft.com/office/drawing/2014/main" id="{9189762A-0211-4214-803A-84A7BC026FA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kstvak 35">
              <a:extLst>
                <a:ext uri="{FF2B5EF4-FFF2-40B4-BE49-F238E27FC236}">
                  <a16:creationId xmlns:a16="http://schemas.microsoft.com/office/drawing/2014/main" id="{1E2DE6D5-372E-45AB-B901-82D7D7594491}"/>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9</a:t>
              </a:r>
            </a:p>
          </p:txBody>
        </p:sp>
      </p:grpSp>
      <p:grpSp>
        <p:nvGrpSpPr>
          <p:cNvPr id="37" name="Groep 36">
            <a:extLst>
              <a:ext uri="{FF2B5EF4-FFF2-40B4-BE49-F238E27FC236}">
                <a16:creationId xmlns:a16="http://schemas.microsoft.com/office/drawing/2014/main" id="{AD6D8FDA-DE26-480D-AAC3-99F29EBA5855}"/>
              </a:ext>
            </a:extLst>
          </p:cNvPr>
          <p:cNvGrpSpPr/>
          <p:nvPr/>
        </p:nvGrpSpPr>
        <p:grpSpPr>
          <a:xfrm>
            <a:off x="13068453" y="7943456"/>
            <a:ext cx="1082842" cy="422488"/>
            <a:chOff x="11533882" y="2748081"/>
            <a:chExt cx="1082842" cy="422488"/>
          </a:xfrm>
        </p:grpSpPr>
        <p:sp>
          <p:nvSpPr>
            <p:cNvPr id="38" name="Ovaal 37">
              <a:extLst>
                <a:ext uri="{FF2B5EF4-FFF2-40B4-BE49-F238E27FC236}">
                  <a16:creationId xmlns:a16="http://schemas.microsoft.com/office/drawing/2014/main" id="{1F74919B-E5BE-460B-A4EB-4D0C8152C274}"/>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kstvak 38">
              <a:extLst>
                <a:ext uri="{FF2B5EF4-FFF2-40B4-BE49-F238E27FC236}">
                  <a16:creationId xmlns:a16="http://schemas.microsoft.com/office/drawing/2014/main" id="{E84F5BB2-BD3A-4DDA-9235-695CEEA16B2F}"/>
                </a:ext>
              </a:extLst>
            </p:cNvPr>
            <p:cNvSpPr txBox="1"/>
            <p:nvPr/>
          </p:nvSpPr>
          <p:spPr>
            <a:xfrm>
              <a:off x="11533882" y="2748081"/>
              <a:ext cx="1082842" cy="422488"/>
            </a:xfrm>
            <a:prstGeom prst="rect">
              <a:avLst/>
            </a:prstGeom>
            <a:noFill/>
          </p:spPr>
          <p:txBody>
            <a:bodyPr wrap="square" rtlCol="0">
              <a:spAutoFit/>
            </a:bodyPr>
            <a:lstStyle/>
            <a:p>
              <a:pPr>
                <a:lnSpc>
                  <a:spcPct val="120000"/>
                </a:lnSpc>
              </a:pPr>
              <a:r>
                <a:rPr lang="nl-BE" sz="2000" dirty="0">
                  <a:solidFill>
                    <a:srgbClr val="003366"/>
                  </a:solidFill>
                  <a:latin typeface="Verdana" panose="020B0604030504040204" pitchFamily="34" charset="0"/>
                  <a:ea typeface="Verdana" panose="020B0604030504040204" pitchFamily="34" charset="0"/>
                </a:rPr>
                <a:t>10</a:t>
              </a:r>
            </a:p>
          </p:txBody>
        </p:sp>
      </p:grpSp>
      <p:grpSp>
        <p:nvGrpSpPr>
          <p:cNvPr id="40" name="Groep 39">
            <a:extLst>
              <a:ext uri="{FF2B5EF4-FFF2-40B4-BE49-F238E27FC236}">
                <a16:creationId xmlns:a16="http://schemas.microsoft.com/office/drawing/2014/main" id="{6E3343CB-1437-4DD1-8C7B-788542DC7969}"/>
              </a:ext>
            </a:extLst>
          </p:cNvPr>
          <p:cNvGrpSpPr/>
          <p:nvPr/>
        </p:nvGrpSpPr>
        <p:grpSpPr>
          <a:xfrm>
            <a:off x="8110062" y="7726083"/>
            <a:ext cx="1082842" cy="422488"/>
            <a:chOff x="11533882" y="2748081"/>
            <a:chExt cx="1082842" cy="422488"/>
          </a:xfrm>
        </p:grpSpPr>
        <p:sp>
          <p:nvSpPr>
            <p:cNvPr id="41" name="Ovaal 40">
              <a:extLst>
                <a:ext uri="{FF2B5EF4-FFF2-40B4-BE49-F238E27FC236}">
                  <a16:creationId xmlns:a16="http://schemas.microsoft.com/office/drawing/2014/main" id="{A91C29B6-85B8-4607-BD75-83E808795AE6}"/>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Tekstvak 41">
              <a:extLst>
                <a:ext uri="{FF2B5EF4-FFF2-40B4-BE49-F238E27FC236}">
                  <a16:creationId xmlns:a16="http://schemas.microsoft.com/office/drawing/2014/main" id="{1F856BFC-6D8D-442C-92A2-86693D97F4D0}"/>
                </a:ext>
              </a:extLst>
            </p:cNvPr>
            <p:cNvSpPr txBox="1"/>
            <p:nvPr/>
          </p:nvSpPr>
          <p:spPr>
            <a:xfrm>
              <a:off x="11533882" y="2748081"/>
              <a:ext cx="1082842" cy="422488"/>
            </a:xfrm>
            <a:prstGeom prst="rect">
              <a:avLst/>
            </a:prstGeom>
            <a:noFill/>
          </p:spPr>
          <p:txBody>
            <a:bodyPr wrap="square" rtlCol="0">
              <a:spAutoFit/>
            </a:bodyPr>
            <a:lstStyle/>
            <a:p>
              <a:pPr>
                <a:lnSpc>
                  <a:spcPct val="120000"/>
                </a:lnSpc>
              </a:pPr>
              <a:r>
                <a:rPr lang="nl-BE" sz="2000" dirty="0">
                  <a:solidFill>
                    <a:srgbClr val="003366"/>
                  </a:solidFill>
                  <a:latin typeface="Verdana" panose="020B0604030504040204" pitchFamily="34" charset="0"/>
                  <a:ea typeface="Verdana" panose="020B0604030504040204" pitchFamily="34" charset="0"/>
                </a:rPr>
                <a:t>11</a:t>
              </a:r>
            </a:p>
          </p:txBody>
        </p:sp>
      </p:grpSp>
      <p:sp>
        <p:nvSpPr>
          <p:cNvPr id="43" name="Tijdelijke aanduiding voor dianummer 3">
            <a:extLst>
              <a:ext uri="{FF2B5EF4-FFF2-40B4-BE49-F238E27FC236}">
                <a16:creationId xmlns:a16="http://schemas.microsoft.com/office/drawing/2014/main" id="{F9F4AAFD-5447-4526-81A6-55E8B6FE78DF}"/>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79</a:t>
            </a:fld>
            <a:endParaRPr lang="en-GB" noProof="0" dirty="0"/>
          </a:p>
        </p:txBody>
      </p:sp>
    </p:spTree>
    <p:extLst>
      <p:ext uri="{BB962C8B-B14F-4D97-AF65-F5344CB8AC3E}">
        <p14:creationId xmlns:p14="http://schemas.microsoft.com/office/powerpoint/2010/main" val="4051162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BBC8AD-BDA6-44DB-82BA-78F8168EA020}"/>
              </a:ext>
            </a:extLst>
          </p:cNvPr>
          <p:cNvSpPr>
            <a:spLocks noGrp="1"/>
          </p:cNvSpPr>
          <p:nvPr>
            <p:ph type="title"/>
          </p:nvPr>
        </p:nvSpPr>
        <p:spPr/>
        <p:txBody>
          <a:bodyPr/>
          <a:lstStyle/>
          <a:p>
            <a:r>
              <a:rPr lang="nl-BE" dirty="0"/>
              <a:t>Stap 1: Kiezen van de juiste analysemethode</a:t>
            </a:r>
          </a:p>
        </p:txBody>
      </p:sp>
      <p:sp>
        <p:nvSpPr>
          <p:cNvPr id="3" name="Tijdelijke aanduiding voor inhoud 2">
            <a:extLst>
              <a:ext uri="{FF2B5EF4-FFF2-40B4-BE49-F238E27FC236}">
                <a16:creationId xmlns:a16="http://schemas.microsoft.com/office/drawing/2014/main" id="{009FBF2F-BEF3-458A-8677-81A754169173}"/>
              </a:ext>
            </a:extLst>
          </p:cNvPr>
          <p:cNvSpPr>
            <a:spLocks noGrp="1"/>
          </p:cNvSpPr>
          <p:nvPr>
            <p:ph idx="1"/>
          </p:nvPr>
        </p:nvSpPr>
        <p:spPr>
          <a:xfrm>
            <a:off x="327069" y="1816272"/>
            <a:ext cx="16858641" cy="7937327"/>
          </a:xfrm>
        </p:spPr>
        <p:txBody>
          <a:bodyPr>
            <a:normAutofit/>
          </a:bodyPr>
          <a:lstStyle/>
          <a:p>
            <a:pPr marL="86400" indent="0">
              <a:buNone/>
            </a:pPr>
            <a:r>
              <a:rPr lang="nl-BE" b="1" dirty="0">
                <a:solidFill>
                  <a:srgbClr val="C00000"/>
                </a:solidFill>
              </a:rPr>
              <a:t>Kiezen van de juiste analysemethode</a:t>
            </a:r>
          </a:p>
          <a:p>
            <a:r>
              <a:rPr lang="nl-BE" dirty="0"/>
              <a:t>Begint altijd bij de </a:t>
            </a:r>
            <a:r>
              <a:rPr lang="nl-BE" b="1" dirty="0"/>
              <a:t>drie bepalende factoren </a:t>
            </a:r>
            <a:r>
              <a:rPr lang="nl-BE" dirty="0"/>
              <a:t>(zie H2):</a:t>
            </a:r>
          </a:p>
          <a:p>
            <a:endParaRPr lang="nl-BE" dirty="0"/>
          </a:p>
          <a:p>
            <a:endParaRPr lang="nl-BE" dirty="0"/>
          </a:p>
          <a:p>
            <a:pPr marL="86400" indent="0">
              <a:buNone/>
            </a:pPr>
            <a:endParaRPr lang="nl-BE" dirty="0"/>
          </a:p>
          <a:p>
            <a:endParaRPr lang="nl-BE" dirty="0"/>
          </a:p>
          <a:p>
            <a:endParaRPr lang="nl-BE" dirty="0"/>
          </a:p>
          <a:p>
            <a:pPr marL="720000" lvl="1" indent="0">
              <a:buNone/>
            </a:pPr>
            <a:endParaRPr lang="nl-BE" dirty="0"/>
          </a:p>
          <a:p>
            <a:pPr marL="720000" lvl="1" indent="0">
              <a:buNone/>
            </a:pPr>
            <a:endParaRPr lang="nl-BE" dirty="0"/>
          </a:p>
          <a:p>
            <a:pPr marL="720000" lvl="1" indent="0">
              <a:buNone/>
            </a:pPr>
            <a:endParaRPr lang="nl-BE" dirty="0"/>
          </a:p>
          <a:p>
            <a:pPr marL="720000" lvl="1" indent="0">
              <a:buNone/>
            </a:pPr>
            <a:endParaRPr lang="nl-BE" dirty="0"/>
          </a:p>
        </p:txBody>
      </p:sp>
      <p:sp>
        <p:nvSpPr>
          <p:cNvPr id="4" name="Tijdelijke aanduiding voor dianummer 3">
            <a:extLst>
              <a:ext uri="{FF2B5EF4-FFF2-40B4-BE49-F238E27FC236}">
                <a16:creationId xmlns:a16="http://schemas.microsoft.com/office/drawing/2014/main" id="{A5261FE9-1B25-4A44-BABC-180DDCB59BD2}"/>
              </a:ext>
            </a:extLst>
          </p:cNvPr>
          <p:cNvSpPr>
            <a:spLocks noGrp="1"/>
          </p:cNvSpPr>
          <p:nvPr>
            <p:ph type="sldNum" sz="quarter" idx="12"/>
          </p:nvPr>
        </p:nvSpPr>
        <p:spPr/>
        <p:txBody>
          <a:bodyPr/>
          <a:lstStyle/>
          <a:p>
            <a:fld id="{7AE184E0-0BD4-4705-A12B-9B71DDE63301}" type="slidenum">
              <a:rPr lang="en-GB" noProof="0" smtClean="0"/>
              <a:t>8</a:t>
            </a:fld>
            <a:endParaRPr lang="en-GB" noProof="0" dirty="0"/>
          </a:p>
        </p:txBody>
      </p:sp>
      <p:pic>
        <p:nvPicPr>
          <p:cNvPr id="6" name="Picture 5">
            <a:extLst>
              <a:ext uri="{FF2B5EF4-FFF2-40B4-BE49-F238E27FC236}">
                <a16:creationId xmlns:a16="http://schemas.microsoft.com/office/drawing/2014/main" id="{80D54CE4-3379-4B10-8F3B-EEF6D97E32D2}"/>
              </a:ext>
            </a:extLst>
          </p:cNvPr>
          <p:cNvPicPr>
            <a:picLocks noChangeAspect="1"/>
          </p:cNvPicPr>
          <p:nvPr/>
        </p:nvPicPr>
        <p:blipFill>
          <a:blip r:embed="rId3"/>
          <a:stretch>
            <a:fillRect/>
          </a:stretch>
        </p:blipFill>
        <p:spPr>
          <a:xfrm>
            <a:off x="1074598" y="4695677"/>
            <a:ext cx="15189232" cy="2209800"/>
          </a:xfrm>
          <a:prstGeom prst="rect">
            <a:avLst/>
          </a:prstGeom>
        </p:spPr>
      </p:pic>
      <p:sp>
        <p:nvSpPr>
          <p:cNvPr id="7" name="Google Shape;15182;p61">
            <a:extLst>
              <a:ext uri="{FF2B5EF4-FFF2-40B4-BE49-F238E27FC236}">
                <a16:creationId xmlns:a16="http://schemas.microsoft.com/office/drawing/2014/main" id="{B47283A5-1C1B-4CEC-8EDF-25CDA8E7F67D}"/>
              </a:ext>
            </a:extLst>
          </p:cNvPr>
          <p:cNvSpPr txBox="1"/>
          <p:nvPr/>
        </p:nvSpPr>
        <p:spPr>
          <a:xfrm>
            <a:off x="2301496" y="3696174"/>
            <a:ext cx="1742700" cy="115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0" b="1" dirty="0">
                <a:solidFill>
                  <a:srgbClr val="2A9BC5"/>
                </a:solidFill>
                <a:latin typeface="Rajdhani"/>
                <a:ea typeface="Rajdhani"/>
                <a:cs typeface="Rajdhani"/>
                <a:sym typeface="Rajdhani"/>
              </a:rPr>
              <a:t>1</a:t>
            </a:r>
            <a:endParaRPr sz="8000" b="1" dirty="0">
              <a:solidFill>
                <a:srgbClr val="2A9BC5"/>
              </a:solidFill>
              <a:latin typeface="Rajdhani"/>
              <a:ea typeface="Rajdhani"/>
              <a:cs typeface="Rajdhani"/>
              <a:sym typeface="Rajdhani"/>
            </a:endParaRPr>
          </a:p>
        </p:txBody>
      </p:sp>
      <p:sp>
        <p:nvSpPr>
          <p:cNvPr id="8" name="Google Shape;15183;p61">
            <a:extLst>
              <a:ext uri="{FF2B5EF4-FFF2-40B4-BE49-F238E27FC236}">
                <a16:creationId xmlns:a16="http://schemas.microsoft.com/office/drawing/2014/main" id="{FCB2D4BA-B61F-4B51-96EB-E9E8C68DB127}"/>
              </a:ext>
            </a:extLst>
          </p:cNvPr>
          <p:cNvSpPr txBox="1"/>
          <p:nvPr/>
        </p:nvSpPr>
        <p:spPr>
          <a:xfrm>
            <a:off x="7573998" y="3696174"/>
            <a:ext cx="1742700" cy="115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0" b="1" dirty="0">
                <a:solidFill>
                  <a:srgbClr val="2A9BC5"/>
                </a:solidFill>
                <a:latin typeface="Rajdhani"/>
                <a:ea typeface="Rajdhani"/>
                <a:cs typeface="Rajdhani"/>
                <a:sym typeface="Rajdhani"/>
              </a:rPr>
              <a:t>2</a:t>
            </a:r>
            <a:endParaRPr sz="8000" b="1" dirty="0">
              <a:solidFill>
                <a:srgbClr val="2A9BC5"/>
              </a:solidFill>
              <a:latin typeface="Rajdhani"/>
              <a:ea typeface="Rajdhani"/>
              <a:cs typeface="Rajdhani"/>
              <a:sym typeface="Rajdhani"/>
            </a:endParaRPr>
          </a:p>
        </p:txBody>
      </p:sp>
      <p:sp>
        <p:nvSpPr>
          <p:cNvPr id="9" name="Google Shape;15184;p61">
            <a:extLst>
              <a:ext uri="{FF2B5EF4-FFF2-40B4-BE49-F238E27FC236}">
                <a16:creationId xmlns:a16="http://schemas.microsoft.com/office/drawing/2014/main" id="{5951CE86-74EB-492D-938D-E1DD1A938FEA}"/>
              </a:ext>
            </a:extLst>
          </p:cNvPr>
          <p:cNvSpPr txBox="1"/>
          <p:nvPr/>
        </p:nvSpPr>
        <p:spPr>
          <a:xfrm>
            <a:off x="12784329" y="3723685"/>
            <a:ext cx="1742700" cy="115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0" b="1" dirty="0">
                <a:solidFill>
                  <a:srgbClr val="2A9BC5"/>
                </a:solidFill>
                <a:latin typeface="Rajdhani"/>
                <a:ea typeface="Rajdhani"/>
                <a:cs typeface="Rajdhani"/>
                <a:sym typeface="Rajdhani"/>
              </a:rPr>
              <a:t>3</a:t>
            </a:r>
            <a:endParaRPr sz="8000" b="1" dirty="0">
              <a:solidFill>
                <a:srgbClr val="2A9BC5"/>
              </a:solidFill>
              <a:latin typeface="Rajdhani"/>
              <a:ea typeface="Rajdhani"/>
              <a:cs typeface="Rajdhani"/>
              <a:sym typeface="Rajdhani"/>
            </a:endParaRPr>
          </a:p>
        </p:txBody>
      </p:sp>
      <p:sp>
        <p:nvSpPr>
          <p:cNvPr id="10" name="Google Shape;16031;p65">
            <a:extLst>
              <a:ext uri="{FF2B5EF4-FFF2-40B4-BE49-F238E27FC236}">
                <a16:creationId xmlns:a16="http://schemas.microsoft.com/office/drawing/2014/main" id="{3D7380FA-17C8-4B00-9368-EA8353633E7D}"/>
              </a:ext>
            </a:extLst>
          </p:cNvPr>
          <p:cNvSpPr/>
          <p:nvPr/>
        </p:nvSpPr>
        <p:spPr>
          <a:xfrm rot="17415927">
            <a:off x="5790314" y="4010776"/>
            <a:ext cx="539477" cy="559133"/>
          </a:xfrm>
          <a:custGeom>
            <a:avLst/>
            <a:gdLst/>
            <a:ahLst/>
            <a:cxnLst/>
            <a:rect l="l" t="t" r="r" b="b"/>
            <a:pathLst>
              <a:path w="5432" h="5819" extrusionOk="0">
                <a:moveTo>
                  <a:pt x="5432" y="0"/>
                </a:moveTo>
                <a:lnTo>
                  <a:pt x="2717" y="1114"/>
                </a:lnTo>
                <a:lnTo>
                  <a:pt x="1" y="2229"/>
                </a:lnTo>
                <a:lnTo>
                  <a:pt x="1397" y="3308"/>
                </a:lnTo>
                <a:lnTo>
                  <a:pt x="1431" y="3334"/>
                </a:lnTo>
                <a:lnTo>
                  <a:pt x="1921" y="3714"/>
                </a:lnTo>
                <a:lnTo>
                  <a:pt x="1952" y="3736"/>
                </a:lnTo>
                <a:lnTo>
                  <a:pt x="2324" y="4024"/>
                </a:lnTo>
                <a:lnTo>
                  <a:pt x="2446" y="4119"/>
                </a:lnTo>
                <a:lnTo>
                  <a:pt x="2473" y="4139"/>
                </a:lnTo>
                <a:lnTo>
                  <a:pt x="2972" y="4525"/>
                </a:lnTo>
                <a:lnTo>
                  <a:pt x="2994" y="4542"/>
                </a:lnTo>
                <a:lnTo>
                  <a:pt x="3493" y="4926"/>
                </a:lnTo>
                <a:lnTo>
                  <a:pt x="3542" y="4965"/>
                </a:lnTo>
                <a:lnTo>
                  <a:pt x="3978" y="5301"/>
                </a:lnTo>
                <a:lnTo>
                  <a:pt x="4066" y="5369"/>
                </a:lnTo>
                <a:lnTo>
                  <a:pt x="4501" y="5705"/>
                </a:lnTo>
                <a:lnTo>
                  <a:pt x="4588" y="5773"/>
                </a:lnTo>
                <a:lnTo>
                  <a:pt x="4648" y="5819"/>
                </a:lnTo>
                <a:lnTo>
                  <a:pt x="4706" y="5380"/>
                </a:lnTo>
                <a:lnTo>
                  <a:pt x="4717" y="5296"/>
                </a:lnTo>
                <a:lnTo>
                  <a:pt x="4795" y="4725"/>
                </a:lnTo>
                <a:lnTo>
                  <a:pt x="4806" y="4642"/>
                </a:lnTo>
                <a:lnTo>
                  <a:pt x="4883" y="4069"/>
                </a:lnTo>
                <a:lnTo>
                  <a:pt x="4894" y="3988"/>
                </a:lnTo>
                <a:lnTo>
                  <a:pt x="4973" y="3405"/>
                </a:lnTo>
                <a:lnTo>
                  <a:pt x="4985" y="3312"/>
                </a:lnTo>
                <a:lnTo>
                  <a:pt x="5039" y="2909"/>
                </a:lnTo>
                <a:lnTo>
                  <a:pt x="5061" y="2750"/>
                </a:lnTo>
                <a:lnTo>
                  <a:pt x="5074" y="2658"/>
                </a:lnTo>
                <a:lnTo>
                  <a:pt x="5149" y="2095"/>
                </a:lnTo>
                <a:lnTo>
                  <a:pt x="5162" y="2004"/>
                </a:lnTo>
                <a:lnTo>
                  <a:pt x="5238" y="1439"/>
                </a:lnTo>
                <a:lnTo>
                  <a:pt x="5250" y="1349"/>
                </a:lnTo>
                <a:lnTo>
                  <a:pt x="5432"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031;p65">
            <a:extLst>
              <a:ext uri="{FF2B5EF4-FFF2-40B4-BE49-F238E27FC236}">
                <a16:creationId xmlns:a16="http://schemas.microsoft.com/office/drawing/2014/main" id="{2738133D-1364-4B97-9699-7F27A3393EBD}"/>
              </a:ext>
            </a:extLst>
          </p:cNvPr>
          <p:cNvSpPr/>
          <p:nvPr/>
        </p:nvSpPr>
        <p:spPr>
          <a:xfrm rot="17415927">
            <a:off x="10780775" y="4010775"/>
            <a:ext cx="539477" cy="559133"/>
          </a:xfrm>
          <a:custGeom>
            <a:avLst/>
            <a:gdLst/>
            <a:ahLst/>
            <a:cxnLst/>
            <a:rect l="l" t="t" r="r" b="b"/>
            <a:pathLst>
              <a:path w="5432" h="5819" extrusionOk="0">
                <a:moveTo>
                  <a:pt x="5432" y="0"/>
                </a:moveTo>
                <a:lnTo>
                  <a:pt x="2717" y="1114"/>
                </a:lnTo>
                <a:lnTo>
                  <a:pt x="1" y="2229"/>
                </a:lnTo>
                <a:lnTo>
                  <a:pt x="1397" y="3308"/>
                </a:lnTo>
                <a:lnTo>
                  <a:pt x="1431" y="3334"/>
                </a:lnTo>
                <a:lnTo>
                  <a:pt x="1921" y="3714"/>
                </a:lnTo>
                <a:lnTo>
                  <a:pt x="1952" y="3736"/>
                </a:lnTo>
                <a:lnTo>
                  <a:pt x="2324" y="4024"/>
                </a:lnTo>
                <a:lnTo>
                  <a:pt x="2446" y="4119"/>
                </a:lnTo>
                <a:lnTo>
                  <a:pt x="2473" y="4139"/>
                </a:lnTo>
                <a:lnTo>
                  <a:pt x="2972" y="4525"/>
                </a:lnTo>
                <a:lnTo>
                  <a:pt x="2994" y="4542"/>
                </a:lnTo>
                <a:lnTo>
                  <a:pt x="3493" y="4926"/>
                </a:lnTo>
                <a:lnTo>
                  <a:pt x="3542" y="4965"/>
                </a:lnTo>
                <a:lnTo>
                  <a:pt x="3978" y="5301"/>
                </a:lnTo>
                <a:lnTo>
                  <a:pt x="4066" y="5369"/>
                </a:lnTo>
                <a:lnTo>
                  <a:pt x="4501" y="5705"/>
                </a:lnTo>
                <a:lnTo>
                  <a:pt x="4588" y="5773"/>
                </a:lnTo>
                <a:lnTo>
                  <a:pt x="4648" y="5819"/>
                </a:lnTo>
                <a:lnTo>
                  <a:pt x="4706" y="5380"/>
                </a:lnTo>
                <a:lnTo>
                  <a:pt x="4717" y="5296"/>
                </a:lnTo>
                <a:lnTo>
                  <a:pt x="4795" y="4725"/>
                </a:lnTo>
                <a:lnTo>
                  <a:pt x="4806" y="4642"/>
                </a:lnTo>
                <a:lnTo>
                  <a:pt x="4883" y="4069"/>
                </a:lnTo>
                <a:lnTo>
                  <a:pt x="4894" y="3988"/>
                </a:lnTo>
                <a:lnTo>
                  <a:pt x="4973" y="3405"/>
                </a:lnTo>
                <a:lnTo>
                  <a:pt x="4985" y="3312"/>
                </a:lnTo>
                <a:lnTo>
                  <a:pt x="5039" y="2909"/>
                </a:lnTo>
                <a:lnTo>
                  <a:pt x="5061" y="2750"/>
                </a:lnTo>
                <a:lnTo>
                  <a:pt x="5074" y="2658"/>
                </a:lnTo>
                <a:lnTo>
                  <a:pt x="5149" y="2095"/>
                </a:lnTo>
                <a:lnTo>
                  <a:pt x="5162" y="2004"/>
                </a:lnTo>
                <a:lnTo>
                  <a:pt x="5238" y="1439"/>
                </a:lnTo>
                <a:lnTo>
                  <a:pt x="5250" y="1349"/>
                </a:lnTo>
                <a:lnTo>
                  <a:pt x="5432"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kstvak 13">
            <a:extLst>
              <a:ext uri="{FF2B5EF4-FFF2-40B4-BE49-F238E27FC236}">
                <a16:creationId xmlns:a16="http://schemas.microsoft.com/office/drawing/2014/main" id="{A7C5D028-534B-406E-9931-ED568818E6FA}"/>
              </a:ext>
            </a:extLst>
          </p:cNvPr>
          <p:cNvSpPr txBox="1"/>
          <p:nvPr/>
        </p:nvSpPr>
        <p:spPr>
          <a:xfrm>
            <a:off x="6683732" y="6865688"/>
            <a:ext cx="3753852" cy="1071640"/>
          </a:xfrm>
          <a:prstGeom prst="rect">
            <a:avLst/>
          </a:prstGeom>
          <a:noFill/>
        </p:spPr>
        <p:txBody>
          <a:bodyPr wrap="square" rtlCol="0">
            <a:spAutoFit/>
          </a:bodyPr>
          <a:lstStyle/>
          <a:p>
            <a:pPr algn="ctr">
              <a:lnSpc>
                <a:spcPct val="120000"/>
              </a:lnSpc>
            </a:pPr>
            <a:r>
              <a:rPr lang="nl-BE" sz="2800" dirty="0">
                <a:solidFill>
                  <a:srgbClr val="002060"/>
                </a:solidFill>
                <a:latin typeface="Verdana" panose="020B0604030504040204" pitchFamily="34" charset="0"/>
                <a:ea typeface="Verdana" panose="020B0604030504040204" pitchFamily="34" charset="0"/>
              </a:rPr>
              <a:t>Nominaal, ordinaal of metrisch?</a:t>
            </a:r>
          </a:p>
        </p:txBody>
      </p:sp>
      <p:sp>
        <p:nvSpPr>
          <p:cNvPr id="15" name="Tekstvak 14">
            <a:extLst>
              <a:ext uri="{FF2B5EF4-FFF2-40B4-BE49-F238E27FC236}">
                <a16:creationId xmlns:a16="http://schemas.microsoft.com/office/drawing/2014/main" id="{88113873-72EB-4448-9CFA-80D474937E2C}"/>
              </a:ext>
            </a:extLst>
          </p:cNvPr>
          <p:cNvSpPr txBox="1"/>
          <p:nvPr/>
        </p:nvSpPr>
        <p:spPr>
          <a:xfrm>
            <a:off x="11371203" y="6960936"/>
            <a:ext cx="5317228" cy="1071640"/>
          </a:xfrm>
          <a:prstGeom prst="rect">
            <a:avLst/>
          </a:prstGeom>
          <a:noFill/>
        </p:spPr>
        <p:txBody>
          <a:bodyPr wrap="square" rtlCol="0">
            <a:spAutoFit/>
          </a:bodyPr>
          <a:lstStyle/>
          <a:p>
            <a:pPr algn="ctr">
              <a:lnSpc>
                <a:spcPct val="120000"/>
              </a:lnSpc>
            </a:pPr>
            <a:r>
              <a:rPr lang="nl-BE" sz="2800" dirty="0">
                <a:solidFill>
                  <a:srgbClr val="002060"/>
                </a:solidFill>
                <a:latin typeface="Verdana" panose="020B0604030504040204" pitchFamily="34" charset="0"/>
                <a:ea typeface="Verdana" panose="020B0604030504040204" pitchFamily="34" charset="0"/>
              </a:rPr>
              <a:t>Afhankelijk, onafhankelijk of beïnvloedende variabele?</a:t>
            </a:r>
          </a:p>
        </p:txBody>
      </p:sp>
      <p:sp>
        <p:nvSpPr>
          <p:cNvPr id="16" name="Tekstvak 15">
            <a:extLst>
              <a:ext uri="{FF2B5EF4-FFF2-40B4-BE49-F238E27FC236}">
                <a16:creationId xmlns:a16="http://schemas.microsoft.com/office/drawing/2014/main" id="{8FA153C7-0CAF-4F4D-A2C0-9DE730711B0C}"/>
              </a:ext>
            </a:extLst>
          </p:cNvPr>
          <p:cNvSpPr txBox="1"/>
          <p:nvPr/>
        </p:nvSpPr>
        <p:spPr>
          <a:xfrm>
            <a:off x="1534401" y="6866978"/>
            <a:ext cx="3753852" cy="554575"/>
          </a:xfrm>
          <a:prstGeom prst="rect">
            <a:avLst/>
          </a:prstGeom>
          <a:noFill/>
        </p:spPr>
        <p:txBody>
          <a:bodyPr wrap="square" rtlCol="0">
            <a:spAutoFit/>
          </a:bodyPr>
          <a:lstStyle/>
          <a:p>
            <a:pPr algn="ctr">
              <a:lnSpc>
                <a:spcPct val="120000"/>
              </a:lnSpc>
            </a:pPr>
            <a:r>
              <a:rPr lang="nl-BE" sz="2800" dirty="0">
                <a:solidFill>
                  <a:srgbClr val="002060"/>
                </a:solidFill>
                <a:latin typeface="Verdana" panose="020B0604030504040204" pitchFamily="34" charset="0"/>
                <a:ea typeface="Verdana" panose="020B0604030504040204" pitchFamily="34" charset="0"/>
              </a:rPr>
              <a:t>Eén, twee of meer?</a:t>
            </a:r>
          </a:p>
        </p:txBody>
      </p:sp>
    </p:spTree>
    <p:extLst>
      <p:ext uri="{BB962C8B-B14F-4D97-AF65-F5344CB8AC3E}">
        <p14:creationId xmlns:p14="http://schemas.microsoft.com/office/powerpoint/2010/main" val="10201970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6534CEE6-9EE9-40E8-A764-D8F6B4904531}"/>
              </a:ext>
            </a:extLst>
          </p:cNvPr>
          <p:cNvPicPr>
            <a:picLocks noChangeAspect="1"/>
          </p:cNvPicPr>
          <p:nvPr/>
        </p:nvPicPr>
        <p:blipFill>
          <a:blip r:embed="rId3"/>
          <a:stretch>
            <a:fillRect/>
          </a:stretch>
        </p:blipFill>
        <p:spPr>
          <a:xfrm>
            <a:off x="1570218" y="3152128"/>
            <a:ext cx="8085654" cy="3694612"/>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Chi-kwadraat-toets</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Chi-kwadraattoets in SPSS</a:t>
            </a:r>
          </a:p>
          <a:p>
            <a:pPr lvl="1"/>
            <a:r>
              <a:rPr lang="nl-BE" b="1" i="1" dirty="0"/>
              <a:t>Syntax</a:t>
            </a:r>
            <a:r>
              <a:rPr lang="nl-BE" b="1" dirty="0"/>
              <a:t>:</a:t>
            </a:r>
            <a:endParaRPr lang="nl-BE"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80</a:t>
            </a:fld>
            <a:endParaRPr lang="en-GB" noProof="0" dirty="0"/>
          </a:p>
        </p:txBody>
      </p:sp>
      <p:sp>
        <p:nvSpPr>
          <p:cNvPr id="27" name="Tijdelijke aanduiding voor inhoud 26">
            <a:extLst>
              <a:ext uri="{FF2B5EF4-FFF2-40B4-BE49-F238E27FC236}">
                <a16:creationId xmlns:a16="http://schemas.microsoft.com/office/drawing/2014/main" id="{90E12F85-F281-4B37-8841-738766232637}"/>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6708476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Tijdelijke aanduiding voor inhoud 12">
            <a:extLst>
              <a:ext uri="{FF2B5EF4-FFF2-40B4-BE49-F238E27FC236}">
                <a16:creationId xmlns:a16="http://schemas.microsoft.com/office/drawing/2014/main" id="{7043E562-30BF-415E-8230-7755F1E33D64}"/>
              </a:ext>
            </a:extLst>
          </p:cNvPr>
          <p:cNvPicPr>
            <a:picLocks noGrp="1" noChangeAspect="1"/>
          </p:cNvPicPr>
          <p:nvPr>
            <p:ph idx="13"/>
          </p:nvPr>
        </p:nvPicPr>
        <p:blipFill rotWithShape="1">
          <a:blip r:embed="rId3">
            <a:extLst>
              <a:ext uri="{28A0092B-C50C-407E-A947-70E740481C1C}">
                <a14:useLocalDpi xmlns:a14="http://schemas.microsoft.com/office/drawing/2010/main" val="0"/>
              </a:ext>
            </a:extLst>
          </a:blip>
          <a:srcRect r="3313"/>
          <a:stretch/>
        </p:blipFill>
        <p:spPr>
          <a:xfrm>
            <a:off x="6190964" y="2619600"/>
            <a:ext cx="10462611" cy="5024066"/>
          </a:xfrm>
        </p:spPr>
      </p:pic>
      <p:sp>
        <p:nvSpPr>
          <p:cNvPr id="9" name="Rechthoek 8">
            <a:extLst>
              <a:ext uri="{FF2B5EF4-FFF2-40B4-BE49-F238E27FC236}">
                <a16:creationId xmlns:a16="http://schemas.microsoft.com/office/drawing/2014/main" id="{1FD428C9-8945-4059-B15C-40BA8ED8E575}"/>
              </a:ext>
            </a:extLst>
          </p:cNvPr>
          <p:cNvSpPr/>
          <p:nvPr/>
        </p:nvSpPr>
        <p:spPr>
          <a:xfrm>
            <a:off x="10113079" y="5686013"/>
            <a:ext cx="5314541" cy="618683"/>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Chi-kwadraat-toets</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Chi-kwadraattoets in SPSS</a:t>
            </a:r>
          </a:p>
          <a:p>
            <a:pPr lvl="1"/>
            <a:r>
              <a:rPr lang="nl-BE" b="1" dirty="0">
                <a:solidFill>
                  <a:srgbClr val="C00000"/>
                </a:solidFill>
              </a:rPr>
              <a:t>Output:</a:t>
            </a:r>
          </a:p>
          <a:p>
            <a:endParaRPr lang="nl-BE" b="1" dirty="0"/>
          </a:p>
          <a:p>
            <a:endParaRPr lang="nl-BE" b="1" dirty="0"/>
          </a:p>
          <a:p>
            <a:endParaRPr lang="nl-BE" b="1" dirty="0"/>
          </a:p>
          <a:p>
            <a:endParaRPr lang="nl-BE" b="1" dirty="0"/>
          </a:p>
          <a:p>
            <a:endParaRPr lang="nl-BE" b="1" dirty="0"/>
          </a:p>
          <a:p>
            <a:endParaRPr lang="nl-BE" b="1" dirty="0"/>
          </a:p>
          <a:p>
            <a:endParaRPr lang="nl-BE" b="1" dirty="0"/>
          </a:p>
          <a:p>
            <a:pPr lvl="1"/>
            <a:endParaRPr lang="nl-BE" b="1" dirty="0"/>
          </a:p>
          <a:p>
            <a:pPr lvl="1"/>
            <a:r>
              <a:rPr lang="nl-BE" b="1" dirty="0"/>
              <a:t>Kolompercentage:</a:t>
            </a:r>
            <a:br>
              <a:rPr lang="nl-BE" b="1" dirty="0"/>
            </a:br>
            <a:r>
              <a:rPr lang="nl-BE" dirty="0"/>
              <a:t>68.7 % van de mannen heeft een relatie</a:t>
            </a:r>
            <a:br>
              <a:rPr lang="nl-BE" dirty="0"/>
            </a:br>
            <a:r>
              <a:rPr lang="nl-BE" dirty="0"/>
              <a:t>72.0 % van de vrouwen heeft een relatie</a:t>
            </a:r>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81</a:t>
            </a:fld>
            <a:endParaRPr lang="en-GB" noProof="0" dirty="0"/>
          </a:p>
        </p:txBody>
      </p:sp>
    </p:spTree>
    <p:extLst>
      <p:ext uri="{BB962C8B-B14F-4D97-AF65-F5344CB8AC3E}">
        <p14:creationId xmlns:p14="http://schemas.microsoft.com/office/powerpoint/2010/main" val="25164592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Tijdelijke aanduiding voor inhoud 12">
            <a:extLst>
              <a:ext uri="{FF2B5EF4-FFF2-40B4-BE49-F238E27FC236}">
                <a16:creationId xmlns:a16="http://schemas.microsoft.com/office/drawing/2014/main" id="{7043E562-30BF-415E-8230-7755F1E33D64}"/>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6192348" y="2619600"/>
            <a:ext cx="10459842" cy="5024066"/>
          </a:xfrm>
        </p:spPr>
      </p:pic>
      <p:sp>
        <p:nvSpPr>
          <p:cNvPr id="9" name="Rechthoek 8">
            <a:extLst>
              <a:ext uri="{FF2B5EF4-FFF2-40B4-BE49-F238E27FC236}">
                <a16:creationId xmlns:a16="http://schemas.microsoft.com/office/drawing/2014/main" id="{1FD428C9-8945-4059-B15C-40BA8ED8E575}"/>
              </a:ext>
            </a:extLst>
          </p:cNvPr>
          <p:cNvSpPr/>
          <p:nvPr/>
        </p:nvSpPr>
        <p:spPr>
          <a:xfrm>
            <a:off x="6575400" y="6765305"/>
            <a:ext cx="8804508" cy="385003"/>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Chi-kwadraat-toets</a:t>
            </a:r>
            <a:endParaRPr lang="nl-BE" dirty="0"/>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662526"/>
              </a:xfrm>
            </p:spPr>
            <p:txBody>
              <a:bodyPr>
                <a:normAutofit/>
              </a:bodyPr>
              <a:lstStyle/>
              <a:p>
                <a:r>
                  <a:rPr lang="nl-BE" b="1" dirty="0"/>
                  <a:t>Chi-kwadraattoets in SPSS</a:t>
                </a:r>
              </a:p>
              <a:p>
                <a:pPr lvl="1"/>
                <a:r>
                  <a:rPr lang="nl-BE" b="1" dirty="0"/>
                  <a:t>Output:</a:t>
                </a:r>
              </a:p>
              <a:p>
                <a:pPr lvl="1"/>
                <a:endParaRPr lang="nl-BE" b="1" dirty="0"/>
              </a:p>
              <a:p>
                <a:pPr lvl="1"/>
                <a:r>
                  <a:rPr lang="nl-BE" b="1" dirty="0">
                    <a:solidFill>
                      <a:srgbClr val="C00000"/>
                    </a:solidFill>
                  </a:rPr>
                  <a:t>Assumptie 4 is oké:</a:t>
                </a:r>
              </a:p>
              <a:p>
                <a:pPr lvl="1"/>
                <a:endParaRPr lang="nl-BE" b="1" dirty="0"/>
              </a:p>
              <a:p>
                <a:pPr lvl="1"/>
                <a:endParaRPr lang="nl-BE" b="1" dirty="0"/>
              </a:p>
              <a:p>
                <a:pPr lvl="1"/>
                <a:endParaRPr lang="nl-BE" b="1" dirty="0"/>
              </a:p>
              <a:p>
                <a:pPr lvl="1"/>
                <a:endParaRPr lang="nl-BE" b="1" dirty="0"/>
              </a:p>
              <a:p>
                <a:pPr lvl="1"/>
                <a:endParaRPr lang="nl-BE" b="1" dirty="0"/>
              </a:p>
              <a:p>
                <a:pPr lvl="1"/>
                <a:endParaRPr lang="nl-BE" b="1" dirty="0"/>
              </a:p>
              <a:p>
                <a:pPr lvl="1"/>
                <a14:m>
                  <m:oMath xmlns:m="http://schemas.openxmlformats.org/officeDocument/2006/math">
                    <m:sSup>
                      <m:sSupPr>
                        <m:ctrlPr>
                          <a:rPr lang="nl-BE" b="1" i="1" smtClean="0">
                            <a:solidFill>
                              <a:srgbClr val="C00000"/>
                            </a:solidFill>
                            <a:latin typeface="Cambria Math" panose="02040503050406030204" pitchFamily="18" charset="0"/>
                          </a:rPr>
                        </m:ctrlPr>
                      </m:sSupPr>
                      <m:e>
                        <m:r>
                          <a:rPr lang="nl-BE" b="1" i="1">
                            <a:solidFill>
                              <a:srgbClr val="C00000"/>
                            </a:solidFill>
                            <a:latin typeface="Cambria Math" panose="02040503050406030204" pitchFamily="18" charset="0"/>
                          </a:rPr>
                          <m:t>𝑿</m:t>
                        </m:r>
                      </m:e>
                      <m:sup>
                        <m:r>
                          <a:rPr lang="nl-BE" b="1" i="1">
                            <a:solidFill>
                              <a:srgbClr val="C00000"/>
                            </a:solidFill>
                            <a:latin typeface="Cambria Math" panose="02040503050406030204" pitchFamily="18" charset="0"/>
                          </a:rPr>
                          <m:t>𝟐</m:t>
                        </m:r>
                      </m:sup>
                    </m:sSup>
                  </m:oMath>
                </a14:m>
                <a:r>
                  <a:rPr lang="nl-BE" b="1" dirty="0">
                    <a:solidFill>
                      <a:srgbClr val="C00000"/>
                    </a:solidFill>
                  </a:rPr>
                  <a:t>-waarde = 1.92</a:t>
                </a:r>
                <a:br>
                  <a:rPr lang="nl-BE" b="1" dirty="0"/>
                </a:br>
                <a:r>
                  <a:rPr lang="nl-BE" u="sng" dirty="0"/>
                  <a:t>2-sided</a:t>
                </a:r>
                <a:r>
                  <a:rPr lang="nl-BE" dirty="0"/>
                  <a:t> p-</a:t>
                </a:r>
                <a:r>
                  <a:rPr lang="nl-BE" dirty="0" err="1"/>
                  <a:t>value</a:t>
                </a:r>
                <a:r>
                  <a:rPr lang="nl-BE" dirty="0"/>
                  <a:t> = .</a:t>
                </a:r>
                <a:r>
                  <a:rPr lang="nl-BE" b="1" dirty="0"/>
                  <a:t>166 &gt; .01</a:t>
                </a:r>
              </a:p>
              <a:p>
                <a:pPr lvl="2"/>
                <a:r>
                  <a:rPr lang="nl-BE" dirty="0"/>
                  <a:t>Niet significant: geen maat van effectgrootte nodig</a:t>
                </a:r>
              </a:p>
              <a:p>
                <a:pPr lvl="1"/>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662526"/>
              </a:xfrm>
              <a:blipFill>
                <a:blip r:embed="rId4"/>
                <a:stretch>
                  <a:fillRect l="-145" t="-477"/>
                </a:stretch>
              </a:blipFill>
            </p:spPr>
            <p:txBody>
              <a:bodyPr/>
              <a:lstStyle/>
              <a:p>
                <a:r>
                  <a:rPr lang="nl-NL">
                    <a:noFill/>
                  </a:rPr>
                  <a:t> </a:t>
                </a:r>
              </a:p>
            </p:txBody>
          </p:sp>
        </mc:Fallback>
      </mc:AlternateContent>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82</a:t>
            </a:fld>
            <a:endParaRPr lang="en-GB" noProof="0" dirty="0"/>
          </a:p>
        </p:txBody>
      </p:sp>
      <p:sp>
        <p:nvSpPr>
          <p:cNvPr id="7" name="Rechthoek 6">
            <a:extLst>
              <a:ext uri="{FF2B5EF4-FFF2-40B4-BE49-F238E27FC236}">
                <a16:creationId xmlns:a16="http://schemas.microsoft.com/office/drawing/2014/main" id="{B875DD0A-7DE7-4E77-8AD2-6E9DE506DE1D}"/>
              </a:ext>
            </a:extLst>
          </p:cNvPr>
          <p:cNvSpPr/>
          <p:nvPr/>
        </p:nvSpPr>
        <p:spPr>
          <a:xfrm>
            <a:off x="6308076" y="4099958"/>
            <a:ext cx="6823308" cy="385003"/>
          </a:xfrm>
          <a:prstGeom prst="rect">
            <a:avLst/>
          </a:prstGeom>
          <a:noFill/>
          <a:ln w="3810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458201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Chi-kwadraat-toets</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b="1" dirty="0">
                <a:solidFill>
                  <a:srgbClr val="C00000"/>
                </a:solidFill>
              </a:rPr>
              <a:t>Optie 1: in tekst</a:t>
            </a:r>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83</a:t>
            </a:fld>
            <a:endParaRPr lang="en-GB" noProof="0" dirty="0"/>
          </a:p>
        </p:txBody>
      </p:sp>
      <p:sp>
        <p:nvSpPr>
          <p:cNvPr id="3" name="Tijdelijke aanduiding voor inhoud 2">
            <a:extLst>
              <a:ext uri="{FF2B5EF4-FFF2-40B4-BE49-F238E27FC236}">
                <a16:creationId xmlns:a16="http://schemas.microsoft.com/office/drawing/2014/main" id="{9E039ADD-5649-430F-8C55-604FBF04157C}"/>
              </a:ext>
            </a:extLst>
          </p:cNvPr>
          <p:cNvSpPr>
            <a:spLocks noGrp="1"/>
          </p:cNvSpPr>
          <p:nvPr>
            <p:ph idx="13"/>
          </p:nvPr>
        </p:nvSpPr>
        <p:spPr/>
        <p:txBody>
          <a:bodyPr/>
          <a:lstStyle/>
          <a:p>
            <a:endParaRPr lang="nl-BE"/>
          </a:p>
        </p:txBody>
      </p:sp>
      <p:pic>
        <p:nvPicPr>
          <p:cNvPr id="4" name="Afbeelding 3">
            <a:extLst>
              <a:ext uri="{FF2B5EF4-FFF2-40B4-BE49-F238E27FC236}">
                <a16:creationId xmlns:a16="http://schemas.microsoft.com/office/drawing/2014/main" id="{4C3B917B-85AA-4C5B-B54A-664AF755B0BF}"/>
              </a:ext>
            </a:extLst>
          </p:cNvPr>
          <p:cNvPicPr>
            <a:picLocks noChangeAspect="1"/>
          </p:cNvPicPr>
          <p:nvPr/>
        </p:nvPicPr>
        <p:blipFill>
          <a:blip r:embed="rId3"/>
          <a:stretch>
            <a:fillRect/>
          </a:stretch>
        </p:blipFill>
        <p:spPr>
          <a:xfrm>
            <a:off x="899161" y="3712627"/>
            <a:ext cx="15825609" cy="3032947"/>
          </a:xfrm>
          <a:prstGeom prst="rect">
            <a:avLst/>
          </a:prstGeom>
        </p:spPr>
      </p:pic>
    </p:spTree>
    <p:extLst>
      <p:ext uri="{BB962C8B-B14F-4D97-AF65-F5344CB8AC3E}">
        <p14:creationId xmlns:p14="http://schemas.microsoft.com/office/powerpoint/2010/main" val="13436985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Chi-kwadraat-toets</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b="1" dirty="0">
                <a:solidFill>
                  <a:srgbClr val="C00000"/>
                </a:solidFill>
              </a:rPr>
              <a:t>Optie 2: Staafdiagram</a:t>
            </a:r>
          </a:p>
          <a:p>
            <a:pPr lvl="2"/>
            <a:r>
              <a:rPr lang="nl-BE" b="1" dirty="0"/>
              <a:t>Geclusterd</a:t>
            </a:r>
          </a:p>
          <a:p>
            <a:pPr lvl="3"/>
            <a:r>
              <a:rPr lang="nl-BE" dirty="0"/>
              <a:t>Balken opgesplitst naast elkaar in aantal categorieën van </a:t>
            </a:r>
            <a:r>
              <a:rPr lang="nl-BE" dirty="0" err="1"/>
              <a:t>onafh</a:t>
            </a:r>
            <a:r>
              <a:rPr lang="nl-BE" dirty="0"/>
              <a:t>. variabele</a:t>
            </a:r>
          </a:p>
          <a:p>
            <a:pPr lvl="2"/>
            <a:r>
              <a:rPr lang="nl-BE" b="1" dirty="0"/>
              <a:t>Gestapeld</a:t>
            </a:r>
          </a:p>
          <a:p>
            <a:pPr lvl="3"/>
            <a:r>
              <a:rPr lang="nl-BE" dirty="0"/>
              <a:t>Balken opgesplitst onder elkaar in aantal categorieën van </a:t>
            </a:r>
            <a:r>
              <a:rPr lang="nl-BE" dirty="0" err="1"/>
              <a:t>onafh</a:t>
            </a:r>
            <a:r>
              <a:rPr lang="nl-BE" dirty="0"/>
              <a:t>. variabele</a:t>
            </a:r>
          </a:p>
          <a:p>
            <a:pPr lvl="3"/>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84</a:t>
            </a:fld>
            <a:endParaRPr lang="en-GB" noProof="0" dirty="0"/>
          </a:p>
        </p:txBody>
      </p:sp>
      <p:sp>
        <p:nvSpPr>
          <p:cNvPr id="3" name="Tijdelijke aanduiding voor inhoud 2">
            <a:extLst>
              <a:ext uri="{FF2B5EF4-FFF2-40B4-BE49-F238E27FC236}">
                <a16:creationId xmlns:a16="http://schemas.microsoft.com/office/drawing/2014/main" id="{9E039ADD-5649-430F-8C55-604FBF04157C}"/>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35911094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1AE5C192-B1AC-4DED-9066-E5757080E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2957" y="1686392"/>
            <a:ext cx="5985583" cy="7666671"/>
          </a:xfrm>
          <a:prstGeom prst="rect">
            <a:avLst/>
          </a:prstGeom>
        </p:spPr>
      </p:pic>
      <p:pic>
        <p:nvPicPr>
          <p:cNvPr id="3" name="Afbeelding 2">
            <a:extLst>
              <a:ext uri="{FF2B5EF4-FFF2-40B4-BE49-F238E27FC236}">
                <a16:creationId xmlns:a16="http://schemas.microsoft.com/office/drawing/2014/main" id="{DB686AA3-25DC-4E17-8AFA-81B12C145778}"/>
              </a:ext>
            </a:extLst>
          </p:cNvPr>
          <p:cNvPicPr>
            <a:picLocks noChangeAspect="1"/>
          </p:cNvPicPr>
          <p:nvPr/>
        </p:nvPicPr>
        <p:blipFill>
          <a:blip r:embed="rId4"/>
          <a:stretch>
            <a:fillRect/>
          </a:stretch>
        </p:blipFill>
        <p:spPr>
          <a:xfrm>
            <a:off x="5927621" y="2632296"/>
            <a:ext cx="3977520" cy="5915861"/>
          </a:xfrm>
          <a:prstGeom prst="rect">
            <a:avLst/>
          </a:prstGeom>
        </p:spPr>
      </p:pic>
      <p:pic>
        <p:nvPicPr>
          <p:cNvPr id="2" name="Afbeelding 1">
            <a:extLst>
              <a:ext uri="{FF2B5EF4-FFF2-40B4-BE49-F238E27FC236}">
                <a16:creationId xmlns:a16="http://schemas.microsoft.com/office/drawing/2014/main" id="{59C96C2F-8115-41F5-A491-2C33D3CCB8E6}"/>
              </a:ext>
            </a:extLst>
          </p:cNvPr>
          <p:cNvPicPr>
            <a:picLocks noChangeAspect="1"/>
          </p:cNvPicPr>
          <p:nvPr/>
        </p:nvPicPr>
        <p:blipFill rotWithShape="1">
          <a:blip r:embed="rId5"/>
          <a:srcRect l="42087" t="10735"/>
          <a:stretch/>
        </p:blipFill>
        <p:spPr>
          <a:xfrm>
            <a:off x="739639" y="2726443"/>
            <a:ext cx="4933529" cy="2607977"/>
          </a:xfrm>
          <a:prstGeom prst="rect">
            <a:avLst/>
          </a:prstGeom>
        </p:spPr>
      </p:pic>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Chi-kwadraat-toets</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Staafdiagram: </a:t>
            </a:r>
            <a:r>
              <a:rPr lang="nl-BE" i="1" dirty="0" err="1">
                <a:sym typeface="Wingdings" panose="05000000000000000000" pitchFamily="2" charset="2"/>
              </a:rPr>
              <a:t>Graphs</a:t>
            </a:r>
            <a:r>
              <a:rPr lang="nl-BE" i="1" dirty="0"/>
              <a:t> ›› </a:t>
            </a:r>
            <a:r>
              <a:rPr lang="nl-BE" i="1" dirty="0" err="1"/>
              <a:t>Legacy</a:t>
            </a:r>
            <a:r>
              <a:rPr lang="nl-BE" i="1" dirty="0"/>
              <a:t> </a:t>
            </a:r>
            <a:r>
              <a:rPr lang="nl-BE" i="1" dirty="0" err="1"/>
              <a:t>Dialogs</a:t>
            </a:r>
            <a:r>
              <a:rPr lang="nl-BE" i="1" dirty="0"/>
              <a:t> ›› Bar</a:t>
            </a:r>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grpSp>
        <p:nvGrpSpPr>
          <p:cNvPr id="9" name="Groep 8">
            <a:extLst>
              <a:ext uri="{FF2B5EF4-FFF2-40B4-BE49-F238E27FC236}">
                <a16:creationId xmlns:a16="http://schemas.microsoft.com/office/drawing/2014/main" id="{9CC1CFB6-59E5-4C44-8E41-51C238292A7F}"/>
              </a:ext>
            </a:extLst>
          </p:cNvPr>
          <p:cNvGrpSpPr/>
          <p:nvPr/>
        </p:nvGrpSpPr>
        <p:grpSpPr>
          <a:xfrm>
            <a:off x="4469558" y="4558168"/>
            <a:ext cx="1094875" cy="511615"/>
            <a:chOff x="11574378" y="2683042"/>
            <a:chExt cx="1094875" cy="511615"/>
          </a:xfrm>
        </p:grpSpPr>
        <p:sp>
          <p:nvSpPr>
            <p:cNvPr id="10" name="Ovaal 9">
              <a:extLst>
                <a:ext uri="{FF2B5EF4-FFF2-40B4-BE49-F238E27FC236}">
                  <a16:creationId xmlns:a16="http://schemas.microsoft.com/office/drawing/2014/main" id="{949FB1BE-2911-4514-A316-7801032DADD7}"/>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ekstvak 10">
              <a:extLst>
                <a:ext uri="{FF2B5EF4-FFF2-40B4-BE49-F238E27FC236}">
                  <a16:creationId xmlns:a16="http://schemas.microsoft.com/office/drawing/2014/main" id="{B08CDE83-D5BE-4FDF-869D-8BD6F94E35AE}"/>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1</a:t>
              </a:r>
            </a:p>
          </p:txBody>
        </p:sp>
      </p:grpSp>
      <p:grpSp>
        <p:nvGrpSpPr>
          <p:cNvPr id="13" name="Groep 12">
            <a:extLst>
              <a:ext uri="{FF2B5EF4-FFF2-40B4-BE49-F238E27FC236}">
                <a16:creationId xmlns:a16="http://schemas.microsoft.com/office/drawing/2014/main" id="{74848B95-A8B6-4190-8A76-5925125ED4B9}"/>
              </a:ext>
            </a:extLst>
          </p:cNvPr>
          <p:cNvGrpSpPr/>
          <p:nvPr/>
        </p:nvGrpSpPr>
        <p:grpSpPr>
          <a:xfrm>
            <a:off x="8098029" y="4386556"/>
            <a:ext cx="1094875" cy="511615"/>
            <a:chOff x="11574378" y="2683042"/>
            <a:chExt cx="1094875" cy="511615"/>
          </a:xfrm>
        </p:grpSpPr>
        <p:sp>
          <p:nvSpPr>
            <p:cNvPr id="14" name="Ovaal 13">
              <a:extLst>
                <a:ext uri="{FF2B5EF4-FFF2-40B4-BE49-F238E27FC236}">
                  <a16:creationId xmlns:a16="http://schemas.microsoft.com/office/drawing/2014/main" id="{6565BC84-02AD-4630-86A9-2CE9B2A3F8D0}"/>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a:extLst>
                <a:ext uri="{FF2B5EF4-FFF2-40B4-BE49-F238E27FC236}">
                  <a16:creationId xmlns:a16="http://schemas.microsoft.com/office/drawing/2014/main" id="{E2D8A236-B456-41BE-A57F-097C4DF3A0B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2</a:t>
              </a:r>
            </a:p>
          </p:txBody>
        </p:sp>
      </p:grpSp>
      <p:cxnSp>
        <p:nvCxnSpPr>
          <p:cNvPr id="27" name="Rechte verbindingslijn met pijl 18">
            <a:extLst>
              <a:ext uri="{FF2B5EF4-FFF2-40B4-BE49-F238E27FC236}">
                <a16:creationId xmlns:a16="http://schemas.microsoft.com/office/drawing/2014/main" id="{3086E10F-F7AE-47B1-A99E-228250FF8227}"/>
              </a:ext>
            </a:extLst>
          </p:cNvPr>
          <p:cNvCxnSpPr>
            <a:cxnSpLocks/>
          </p:cNvCxnSpPr>
          <p:nvPr/>
        </p:nvCxnSpPr>
        <p:spPr>
          <a:xfrm flipV="1">
            <a:off x="11611224" y="4590468"/>
            <a:ext cx="1155032" cy="390671"/>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ep 27">
            <a:extLst>
              <a:ext uri="{FF2B5EF4-FFF2-40B4-BE49-F238E27FC236}">
                <a16:creationId xmlns:a16="http://schemas.microsoft.com/office/drawing/2014/main" id="{934B43BD-5546-4994-9FB6-47934D7E33A3}"/>
              </a:ext>
            </a:extLst>
          </p:cNvPr>
          <p:cNvGrpSpPr/>
          <p:nvPr/>
        </p:nvGrpSpPr>
        <p:grpSpPr>
          <a:xfrm>
            <a:off x="5779902" y="6467988"/>
            <a:ext cx="1094875" cy="511615"/>
            <a:chOff x="11574378" y="2683042"/>
            <a:chExt cx="1094875" cy="511615"/>
          </a:xfrm>
        </p:grpSpPr>
        <p:sp>
          <p:nvSpPr>
            <p:cNvPr id="29" name="Ovaal 28">
              <a:extLst>
                <a:ext uri="{FF2B5EF4-FFF2-40B4-BE49-F238E27FC236}">
                  <a16:creationId xmlns:a16="http://schemas.microsoft.com/office/drawing/2014/main" id="{165D605A-8A68-4F7C-8A0B-47F10F197DE3}"/>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Tekstvak 29">
              <a:extLst>
                <a:ext uri="{FF2B5EF4-FFF2-40B4-BE49-F238E27FC236}">
                  <a16:creationId xmlns:a16="http://schemas.microsoft.com/office/drawing/2014/main" id="{8C9A025B-CEC7-454F-90F3-DCA3ABCD5003}"/>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3</a:t>
              </a:r>
            </a:p>
          </p:txBody>
        </p:sp>
      </p:gr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85</a:t>
            </a:fld>
            <a:endParaRPr lang="en-GB" noProof="0" dirty="0"/>
          </a:p>
        </p:txBody>
      </p:sp>
      <p:grpSp>
        <p:nvGrpSpPr>
          <p:cNvPr id="21" name="Groep 20">
            <a:extLst>
              <a:ext uri="{FF2B5EF4-FFF2-40B4-BE49-F238E27FC236}">
                <a16:creationId xmlns:a16="http://schemas.microsoft.com/office/drawing/2014/main" id="{2DE32BEB-8D6F-4A61-8D49-2A8C566286B6}"/>
              </a:ext>
            </a:extLst>
          </p:cNvPr>
          <p:cNvGrpSpPr/>
          <p:nvPr/>
        </p:nvGrpSpPr>
        <p:grpSpPr>
          <a:xfrm>
            <a:off x="6252094" y="7795626"/>
            <a:ext cx="1094875" cy="511615"/>
            <a:chOff x="11574378" y="2683042"/>
            <a:chExt cx="1094875" cy="511615"/>
          </a:xfrm>
        </p:grpSpPr>
        <p:sp>
          <p:nvSpPr>
            <p:cNvPr id="22" name="Ovaal 21">
              <a:extLst>
                <a:ext uri="{FF2B5EF4-FFF2-40B4-BE49-F238E27FC236}">
                  <a16:creationId xmlns:a16="http://schemas.microsoft.com/office/drawing/2014/main" id="{DCEB011F-337E-488D-ABCF-A9463AD61A95}"/>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kstvak 22">
              <a:extLst>
                <a:ext uri="{FF2B5EF4-FFF2-40B4-BE49-F238E27FC236}">
                  <a16:creationId xmlns:a16="http://schemas.microsoft.com/office/drawing/2014/main" id="{A6D093C5-0D51-42A1-8160-2BF652490E39}"/>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4</a:t>
              </a:r>
            </a:p>
          </p:txBody>
        </p:sp>
      </p:grpSp>
      <p:grpSp>
        <p:nvGrpSpPr>
          <p:cNvPr id="25" name="Groep 24">
            <a:extLst>
              <a:ext uri="{FF2B5EF4-FFF2-40B4-BE49-F238E27FC236}">
                <a16:creationId xmlns:a16="http://schemas.microsoft.com/office/drawing/2014/main" id="{787F3E37-EDC1-4DC6-802E-B62336F98A94}"/>
              </a:ext>
            </a:extLst>
          </p:cNvPr>
          <p:cNvGrpSpPr/>
          <p:nvPr/>
        </p:nvGrpSpPr>
        <p:grpSpPr>
          <a:xfrm>
            <a:off x="12392525" y="4691396"/>
            <a:ext cx="1094875" cy="511615"/>
            <a:chOff x="11574378" y="2683042"/>
            <a:chExt cx="1094875" cy="511615"/>
          </a:xfrm>
        </p:grpSpPr>
        <p:sp>
          <p:nvSpPr>
            <p:cNvPr id="26" name="Ovaal 25">
              <a:extLst>
                <a:ext uri="{FF2B5EF4-FFF2-40B4-BE49-F238E27FC236}">
                  <a16:creationId xmlns:a16="http://schemas.microsoft.com/office/drawing/2014/main" id="{186C85EF-C48F-4BD5-BFF0-8B8C3FCC2E82}"/>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Tekstvak 31">
              <a:extLst>
                <a:ext uri="{FF2B5EF4-FFF2-40B4-BE49-F238E27FC236}">
                  <a16:creationId xmlns:a16="http://schemas.microsoft.com/office/drawing/2014/main" id="{5B66005F-4754-465C-B819-E6F88D3CBBE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6</a:t>
              </a:r>
            </a:p>
          </p:txBody>
        </p:sp>
      </p:grpSp>
      <p:cxnSp>
        <p:nvCxnSpPr>
          <p:cNvPr id="33" name="Rechte verbindingslijn met pijl 18">
            <a:extLst>
              <a:ext uri="{FF2B5EF4-FFF2-40B4-BE49-F238E27FC236}">
                <a16:creationId xmlns:a16="http://schemas.microsoft.com/office/drawing/2014/main" id="{BC72EE84-34F3-4877-A392-F27194834EF1}"/>
              </a:ext>
            </a:extLst>
          </p:cNvPr>
          <p:cNvCxnSpPr>
            <a:cxnSpLocks/>
          </p:cNvCxnSpPr>
          <p:nvPr/>
        </p:nvCxnSpPr>
        <p:spPr>
          <a:xfrm>
            <a:off x="11617240" y="5111020"/>
            <a:ext cx="1322723" cy="183983"/>
          </a:xfrm>
          <a:prstGeom prst="straightConnector1">
            <a:avLst/>
          </a:prstGeom>
          <a:ln w="57150">
            <a:solidFill>
              <a:srgbClr val="D6780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4" name="Groep 33">
            <a:extLst>
              <a:ext uri="{FF2B5EF4-FFF2-40B4-BE49-F238E27FC236}">
                <a16:creationId xmlns:a16="http://schemas.microsoft.com/office/drawing/2014/main" id="{863BF984-B195-4737-A0F0-AB22DEEBC846}"/>
              </a:ext>
            </a:extLst>
          </p:cNvPr>
          <p:cNvGrpSpPr/>
          <p:nvPr/>
        </p:nvGrpSpPr>
        <p:grpSpPr>
          <a:xfrm>
            <a:off x="13865189" y="2238598"/>
            <a:ext cx="1094875" cy="511615"/>
            <a:chOff x="11574378" y="2683042"/>
            <a:chExt cx="1094875" cy="511615"/>
          </a:xfrm>
        </p:grpSpPr>
        <p:sp>
          <p:nvSpPr>
            <p:cNvPr id="35" name="Ovaal 34">
              <a:extLst>
                <a:ext uri="{FF2B5EF4-FFF2-40B4-BE49-F238E27FC236}">
                  <a16:creationId xmlns:a16="http://schemas.microsoft.com/office/drawing/2014/main" id="{FF069EC6-4AAA-4C35-8CDB-23E0BB146FEC}"/>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6" name="Tekstvak 35">
              <a:extLst>
                <a:ext uri="{FF2B5EF4-FFF2-40B4-BE49-F238E27FC236}">
                  <a16:creationId xmlns:a16="http://schemas.microsoft.com/office/drawing/2014/main" id="{113CAC69-6754-4F5F-99C6-F84AC094E1C4}"/>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5</a:t>
              </a:r>
            </a:p>
          </p:txBody>
        </p:sp>
      </p:grpSp>
      <p:grpSp>
        <p:nvGrpSpPr>
          <p:cNvPr id="37" name="Groep 36">
            <a:extLst>
              <a:ext uri="{FF2B5EF4-FFF2-40B4-BE49-F238E27FC236}">
                <a16:creationId xmlns:a16="http://schemas.microsoft.com/office/drawing/2014/main" id="{506FEB2B-5D13-4143-BA08-E2455D981888}"/>
              </a:ext>
            </a:extLst>
          </p:cNvPr>
          <p:cNvGrpSpPr/>
          <p:nvPr/>
        </p:nvGrpSpPr>
        <p:grpSpPr>
          <a:xfrm>
            <a:off x="12177950" y="9039217"/>
            <a:ext cx="1094875" cy="511615"/>
            <a:chOff x="11574378" y="2683042"/>
            <a:chExt cx="1094875" cy="511615"/>
          </a:xfrm>
        </p:grpSpPr>
        <p:sp>
          <p:nvSpPr>
            <p:cNvPr id="38" name="Ovaal 37">
              <a:extLst>
                <a:ext uri="{FF2B5EF4-FFF2-40B4-BE49-F238E27FC236}">
                  <a16:creationId xmlns:a16="http://schemas.microsoft.com/office/drawing/2014/main" id="{F1F429C7-AA24-4F83-BDC3-7F5128A36C9D}"/>
                </a:ext>
              </a:extLst>
            </p:cNvPr>
            <p:cNvSpPr/>
            <p:nvPr/>
          </p:nvSpPr>
          <p:spPr>
            <a:xfrm>
              <a:off x="11574378" y="2767238"/>
              <a:ext cx="403331" cy="403331"/>
            </a:xfrm>
            <a:prstGeom prst="ellipse">
              <a:avLst/>
            </a:prstGeom>
            <a:solidFill>
              <a:schemeClr val="accent2"/>
            </a:solidFill>
            <a:ln w="31750">
              <a:solidFill>
                <a:srgbClr val="D678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9" name="Tekstvak 38">
              <a:extLst>
                <a:ext uri="{FF2B5EF4-FFF2-40B4-BE49-F238E27FC236}">
                  <a16:creationId xmlns:a16="http://schemas.microsoft.com/office/drawing/2014/main" id="{A689C2DC-BA37-4B73-A7B0-9F9DDB3BB497}"/>
                </a:ext>
              </a:extLst>
            </p:cNvPr>
            <p:cNvSpPr txBox="1"/>
            <p:nvPr/>
          </p:nvSpPr>
          <p:spPr>
            <a:xfrm>
              <a:off x="11586411" y="2683042"/>
              <a:ext cx="1082842" cy="511615"/>
            </a:xfrm>
            <a:prstGeom prst="rect">
              <a:avLst/>
            </a:prstGeom>
            <a:noFill/>
          </p:spPr>
          <p:txBody>
            <a:bodyPr wrap="square" rtlCol="0">
              <a:spAutoFit/>
            </a:bodyPr>
            <a:lstStyle/>
            <a:p>
              <a:pPr>
                <a:lnSpc>
                  <a:spcPct val="120000"/>
                </a:lnSpc>
              </a:pPr>
              <a:r>
                <a:rPr lang="nl-BE" sz="2500" dirty="0">
                  <a:solidFill>
                    <a:srgbClr val="003366"/>
                  </a:solidFill>
                  <a:latin typeface="Verdana" panose="020B0604030504040204" pitchFamily="34" charset="0"/>
                  <a:ea typeface="Verdana" panose="020B0604030504040204" pitchFamily="34" charset="0"/>
                </a:rPr>
                <a:t>7</a:t>
              </a:r>
            </a:p>
          </p:txBody>
        </p:sp>
      </p:grpSp>
    </p:spTree>
    <p:extLst>
      <p:ext uri="{BB962C8B-B14F-4D97-AF65-F5344CB8AC3E}">
        <p14:creationId xmlns:p14="http://schemas.microsoft.com/office/powerpoint/2010/main" val="12128469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Chi-kwadraat-toets</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Staafdiagram: </a:t>
            </a:r>
            <a:r>
              <a:rPr lang="nl-BE" i="1" dirty="0" err="1">
                <a:sym typeface="Wingdings" panose="05000000000000000000" pitchFamily="2" charset="2"/>
              </a:rPr>
              <a:t>Graphs</a:t>
            </a:r>
            <a:r>
              <a:rPr lang="nl-BE" i="1" dirty="0"/>
              <a:t> ›› </a:t>
            </a:r>
            <a:r>
              <a:rPr lang="nl-BE" i="1" dirty="0" err="1"/>
              <a:t>Legacy</a:t>
            </a:r>
            <a:r>
              <a:rPr lang="nl-BE" i="1" dirty="0"/>
              <a:t> </a:t>
            </a:r>
            <a:r>
              <a:rPr lang="nl-BE" i="1" dirty="0" err="1"/>
              <a:t>Dialogs</a:t>
            </a:r>
            <a:r>
              <a:rPr lang="nl-BE" i="1" dirty="0"/>
              <a:t> ›› Bar</a:t>
            </a:r>
          </a:p>
          <a:p>
            <a:pPr lvl="1"/>
            <a:r>
              <a:rPr lang="nl-BE" b="1" i="1" dirty="0">
                <a:solidFill>
                  <a:srgbClr val="002060"/>
                </a:solidFill>
              </a:rPr>
              <a:t>Syntax </a:t>
            </a:r>
            <a:r>
              <a:rPr lang="nl-BE" b="1" dirty="0">
                <a:solidFill>
                  <a:srgbClr val="002060"/>
                </a:solidFill>
              </a:rPr>
              <a:t>en output</a:t>
            </a:r>
            <a:r>
              <a:rPr lang="nl-BE" b="1" dirty="0"/>
              <a:t>:</a:t>
            </a:r>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lvl="1"/>
            <a:endParaRPr lang="nl-BE" i="1" dirty="0"/>
          </a:p>
          <a:p>
            <a:pPr marL="720000" lvl="1" indent="0">
              <a:buNone/>
            </a:pPr>
            <a:endParaRPr lang="nl-BE" dirty="0"/>
          </a:p>
          <a:p>
            <a:endParaRPr lang="nl-BE" dirty="0"/>
          </a:p>
        </p:txBody>
      </p:sp>
      <p:sp>
        <p:nvSpPr>
          <p:cNvPr id="31" name="Tijdelijke aanduiding voor dianummer 3">
            <a:extLst>
              <a:ext uri="{FF2B5EF4-FFF2-40B4-BE49-F238E27FC236}">
                <a16:creationId xmlns:a16="http://schemas.microsoft.com/office/drawing/2014/main" id="{A3471519-90BA-4B30-B687-61F2BBF3630C}"/>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86</a:t>
            </a:fld>
            <a:endParaRPr lang="en-GB" noProof="0" dirty="0"/>
          </a:p>
        </p:txBody>
      </p:sp>
      <p:pic>
        <p:nvPicPr>
          <p:cNvPr id="8" name="Afbeelding 7">
            <a:extLst>
              <a:ext uri="{FF2B5EF4-FFF2-40B4-BE49-F238E27FC236}">
                <a16:creationId xmlns:a16="http://schemas.microsoft.com/office/drawing/2014/main" id="{08965937-3401-422C-9EB2-305E97F449D3}"/>
              </a:ext>
            </a:extLst>
          </p:cNvPr>
          <p:cNvPicPr>
            <a:picLocks noChangeAspect="1"/>
          </p:cNvPicPr>
          <p:nvPr/>
        </p:nvPicPr>
        <p:blipFill>
          <a:blip r:embed="rId3"/>
          <a:stretch>
            <a:fillRect/>
          </a:stretch>
        </p:blipFill>
        <p:spPr>
          <a:xfrm>
            <a:off x="1564700" y="3072303"/>
            <a:ext cx="7104637" cy="1619923"/>
          </a:xfrm>
          <a:prstGeom prst="rect">
            <a:avLst/>
          </a:prstGeom>
        </p:spPr>
      </p:pic>
      <p:pic>
        <p:nvPicPr>
          <p:cNvPr id="16" name="Tijdelijke aanduiding voor inhoud 15">
            <a:extLst>
              <a:ext uri="{FF2B5EF4-FFF2-40B4-BE49-F238E27FC236}">
                <a16:creationId xmlns:a16="http://schemas.microsoft.com/office/drawing/2014/main" id="{0CDA8003-69A1-42DC-8FA7-B7F0E8DED2D2}"/>
              </a:ext>
            </a:extLst>
          </p:cNvPr>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7130237" y="4096775"/>
            <a:ext cx="9542440" cy="5627596"/>
          </a:xfrm>
        </p:spPr>
      </p:pic>
    </p:spTree>
    <p:extLst>
      <p:ext uri="{BB962C8B-B14F-4D97-AF65-F5344CB8AC3E}">
        <p14:creationId xmlns:p14="http://schemas.microsoft.com/office/powerpoint/2010/main" val="22370567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Chi-kwadraat-toets</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dirty="0"/>
              <a:t>Optie 2: </a:t>
            </a:r>
            <a:r>
              <a:rPr lang="nl-BE" b="1" dirty="0"/>
              <a:t>Staafdiagram</a:t>
            </a:r>
          </a:p>
          <a:p>
            <a:pPr lvl="2"/>
            <a:r>
              <a:rPr lang="nl-BE" dirty="0"/>
              <a:t>Volgens APA:</a:t>
            </a:r>
          </a:p>
          <a:p>
            <a:pPr marL="1778400" lvl="3" indent="0">
              <a:buNone/>
            </a:pPr>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a:p>
            <a:endParaRPr lang="nl-BE" b="1"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87</a:t>
            </a:fld>
            <a:endParaRPr lang="en-GB" noProof="0" dirty="0"/>
          </a:p>
        </p:txBody>
      </p:sp>
      <p:sp>
        <p:nvSpPr>
          <p:cNvPr id="8" name="Tijdelijke aanduiding voor inhoud 7">
            <a:extLst>
              <a:ext uri="{FF2B5EF4-FFF2-40B4-BE49-F238E27FC236}">
                <a16:creationId xmlns:a16="http://schemas.microsoft.com/office/drawing/2014/main" id="{E82FA2C6-833D-4A0F-8424-47F62857D5F9}"/>
              </a:ext>
            </a:extLst>
          </p:cNvPr>
          <p:cNvSpPr>
            <a:spLocks noGrp="1"/>
          </p:cNvSpPr>
          <p:nvPr>
            <p:ph idx="13"/>
          </p:nvPr>
        </p:nvSpPr>
        <p:spPr/>
        <p:txBody>
          <a:bodyPr/>
          <a:lstStyle/>
          <a:p>
            <a:endParaRPr lang="nl-BE"/>
          </a:p>
        </p:txBody>
      </p:sp>
      <p:pic>
        <p:nvPicPr>
          <p:cNvPr id="9" name="Afbeelding 8">
            <a:extLst>
              <a:ext uri="{FF2B5EF4-FFF2-40B4-BE49-F238E27FC236}">
                <a16:creationId xmlns:a16="http://schemas.microsoft.com/office/drawing/2014/main" id="{6A01EA1F-7BB2-42B4-8D61-8F7A5998B82A}"/>
              </a:ext>
            </a:extLst>
          </p:cNvPr>
          <p:cNvPicPr>
            <a:picLocks noChangeAspect="1"/>
          </p:cNvPicPr>
          <p:nvPr/>
        </p:nvPicPr>
        <p:blipFill>
          <a:blip r:embed="rId3"/>
          <a:stretch>
            <a:fillRect/>
          </a:stretch>
        </p:blipFill>
        <p:spPr>
          <a:xfrm>
            <a:off x="6641431" y="2691169"/>
            <a:ext cx="9622399" cy="7033202"/>
          </a:xfrm>
          <a:prstGeom prst="rect">
            <a:avLst/>
          </a:prstGeom>
        </p:spPr>
      </p:pic>
    </p:spTree>
    <p:extLst>
      <p:ext uri="{BB962C8B-B14F-4D97-AF65-F5344CB8AC3E}">
        <p14:creationId xmlns:p14="http://schemas.microsoft.com/office/powerpoint/2010/main" val="27615471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Chi-kwadraat-toets</a:t>
            </a:r>
            <a:endParaRPr lang="nl-BE" dirty="0"/>
          </a:p>
        </p:txBody>
      </p:sp>
      <p:sp>
        <p:nvSpPr>
          <p:cNvPr id="43" name="Tijdelijke aanduiding voor dianummer 3">
            <a:extLst>
              <a:ext uri="{FF2B5EF4-FFF2-40B4-BE49-F238E27FC236}">
                <a16:creationId xmlns:a16="http://schemas.microsoft.com/office/drawing/2014/main" id="{90ABE4EF-EF12-491A-965F-901562F55120}"/>
              </a:ext>
            </a:extLst>
          </p:cNvPr>
          <p:cNvSpPr>
            <a:spLocks noGrp="1"/>
          </p:cNvSpPr>
          <p:nvPr>
            <p:ph type="sldNum" sz="quarter" idx="12"/>
          </p:nvPr>
        </p:nvSpPr>
        <p:spPr/>
        <p:txBody>
          <a:bodyPr/>
          <a:lstStyle/>
          <a:p>
            <a:fld id="{7AE184E0-0BD4-4705-A12B-9B71DDE63301}" type="slidenum">
              <a:rPr lang="en-GB" noProof="0" smtClean="0"/>
              <a:t>88</a:t>
            </a:fld>
            <a:endParaRPr lang="en-GB" noProof="0" dirty="0"/>
          </a:p>
        </p:txBody>
      </p:sp>
      <p:sp>
        <p:nvSpPr>
          <p:cNvPr id="2" name="Tijdelijke aanduiding voor inhoud 1">
            <a:extLst>
              <a:ext uri="{FF2B5EF4-FFF2-40B4-BE49-F238E27FC236}">
                <a16:creationId xmlns:a16="http://schemas.microsoft.com/office/drawing/2014/main" id="{CE0AE9EA-475E-4C38-87B6-4480F6B1A475}"/>
              </a:ext>
            </a:extLst>
          </p:cNvPr>
          <p:cNvSpPr>
            <a:spLocks noGrp="1"/>
          </p:cNvSpPr>
          <p:nvPr>
            <p:ph idx="13"/>
          </p:nvPr>
        </p:nvSpPr>
        <p:spPr/>
        <p:txBody>
          <a:bodyPr/>
          <a:lstStyle/>
          <a:p>
            <a:endParaRPr lang="nl-BE"/>
          </a:p>
        </p:txBody>
      </p:sp>
      <p:sp>
        <p:nvSpPr>
          <p:cNvPr id="4" name="Tijdelijke aanduiding voor inhoud 3">
            <a:extLst>
              <a:ext uri="{FF2B5EF4-FFF2-40B4-BE49-F238E27FC236}">
                <a16:creationId xmlns:a16="http://schemas.microsoft.com/office/drawing/2014/main" id="{95B3F1A4-AF81-49B4-BE52-026F9EC4A55C}"/>
              </a:ext>
            </a:extLst>
          </p:cNvPr>
          <p:cNvSpPr>
            <a:spLocks noGrp="1"/>
          </p:cNvSpPr>
          <p:nvPr>
            <p:ph idx="1"/>
          </p:nvPr>
        </p:nvSpPr>
        <p:spPr/>
        <p:txBody>
          <a:bodyPr/>
          <a:lstStyle/>
          <a:p>
            <a:pPr marL="86400" indent="0">
              <a:buNone/>
            </a:pPr>
            <a:r>
              <a:rPr lang="nl-BE" b="1" dirty="0"/>
              <a:t>Oefening </a:t>
            </a:r>
            <a:r>
              <a:rPr lang="nl-BE" b="1" dirty="0" err="1"/>
              <a:t>Chi-kwadraat-toets</a:t>
            </a:r>
            <a:endParaRPr lang="nl-BE" b="1" dirty="0"/>
          </a:p>
          <a:p>
            <a:endParaRPr lang="nl-BE" dirty="0"/>
          </a:p>
          <a:p>
            <a:r>
              <a:rPr lang="nl-BE" b="1" dirty="0">
                <a:solidFill>
                  <a:srgbClr val="7030A0"/>
                </a:solidFill>
              </a:rPr>
              <a:t>Lijden mannen vaker aan een handicap, langdurige fysieke ziekte of een aandoening (W1_Handicap) dan vrouwen (W1_Geslacht)? </a:t>
            </a:r>
            <a:br>
              <a:rPr lang="nl-BE" dirty="0"/>
            </a:br>
            <a:endParaRPr lang="nl-BE" dirty="0"/>
          </a:p>
          <a:p>
            <a:r>
              <a:rPr lang="nl-BE" dirty="0"/>
              <a:t>DATA_WAVE1_CenW.sav</a:t>
            </a:r>
          </a:p>
          <a:p>
            <a:endParaRPr lang="nl-BE" dirty="0"/>
          </a:p>
        </p:txBody>
      </p:sp>
    </p:spTree>
    <p:extLst>
      <p:ext uri="{BB962C8B-B14F-4D97-AF65-F5344CB8AC3E}">
        <p14:creationId xmlns:p14="http://schemas.microsoft.com/office/powerpoint/2010/main" val="3424505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87FA35-A2A9-47D2-B705-6EA42514C1AE}"/>
              </a:ext>
            </a:extLst>
          </p:cNvPr>
          <p:cNvSpPr>
            <a:spLocks noGrp="1"/>
          </p:cNvSpPr>
          <p:nvPr>
            <p:ph type="title"/>
          </p:nvPr>
        </p:nvSpPr>
        <p:spPr>
          <a:solidFill>
            <a:srgbClr val="80C0E0"/>
          </a:solidFill>
        </p:spPr>
        <p:txBody>
          <a:bodyPr/>
          <a:lstStyle/>
          <a:p>
            <a:r>
              <a:rPr lang="nl-BE" dirty="0" err="1"/>
              <a:t>Chi-kwadraat-toets</a:t>
            </a:r>
            <a:endParaRPr lang="nl-BE" dirty="0"/>
          </a:p>
        </p:txBody>
      </p:sp>
      <p:sp>
        <p:nvSpPr>
          <p:cNvPr id="3" name="Tijdelijke aanduiding voor inhoud 2">
            <a:extLst>
              <a:ext uri="{FF2B5EF4-FFF2-40B4-BE49-F238E27FC236}">
                <a16:creationId xmlns:a16="http://schemas.microsoft.com/office/drawing/2014/main" id="{AFA9732D-AB41-4AF6-9647-B5196F5786EE}"/>
              </a:ext>
            </a:extLst>
          </p:cNvPr>
          <p:cNvSpPr>
            <a:spLocks noGrp="1"/>
          </p:cNvSpPr>
          <p:nvPr>
            <p:ph idx="1"/>
          </p:nvPr>
        </p:nvSpPr>
        <p:spPr>
          <a:xfrm>
            <a:off x="327069" y="1816272"/>
            <a:ext cx="16858641" cy="7937327"/>
          </a:xfrm>
        </p:spPr>
        <p:txBody>
          <a:bodyPr>
            <a:normAutofit/>
          </a:bodyPr>
          <a:lstStyle/>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t>Twee variabelen</a:t>
            </a:r>
          </a:p>
          <a:p>
            <a:pPr marL="1234350" lvl="1" indent="-514350">
              <a:buFont typeface="+mj-lt"/>
              <a:buAutoNum type="arabicPeriod"/>
            </a:pPr>
            <a:r>
              <a:rPr lang="nl-BE" b="1" dirty="0"/>
              <a:t>Welk meetniveau?</a:t>
            </a:r>
            <a:endParaRPr lang="nl-BE" dirty="0"/>
          </a:p>
          <a:p>
            <a:pPr lvl="2"/>
            <a:r>
              <a:rPr lang="nl-BE" dirty="0"/>
              <a:t>Geslacht: nominaal, twee categorieën</a:t>
            </a:r>
          </a:p>
          <a:p>
            <a:pPr lvl="2"/>
            <a:r>
              <a:rPr lang="nl-BE" dirty="0"/>
              <a:t>Hebben van gezondheidsprobleem (W1_Handicap): nominaal, twee categorieën</a:t>
            </a:r>
          </a:p>
          <a:p>
            <a:pPr marL="1234350" lvl="1" indent="-514350">
              <a:buFont typeface="+mj-lt"/>
              <a:buAutoNum type="arabicPeriod"/>
            </a:pPr>
            <a:r>
              <a:rPr lang="nl-BE" b="1" dirty="0"/>
              <a:t>Welke rol?</a:t>
            </a:r>
            <a:endParaRPr lang="nl-BE" dirty="0"/>
          </a:p>
          <a:p>
            <a:pPr lvl="2"/>
            <a:r>
              <a:rPr lang="nl-BE" dirty="0"/>
              <a:t>W1_Geslacht: onafhankelijke variabele</a:t>
            </a:r>
          </a:p>
          <a:p>
            <a:pPr lvl="2"/>
            <a:r>
              <a:rPr lang="nl-BE" dirty="0"/>
              <a:t>W1_Handicap: afhankelijke variabele</a:t>
            </a:r>
          </a:p>
          <a:p>
            <a:pPr marL="1306800" lvl="2" indent="0">
              <a:buNone/>
            </a:pPr>
            <a:endParaRPr lang="nl-BE" dirty="0"/>
          </a:p>
          <a:p>
            <a:pPr lvl="4"/>
            <a:r>
              <a:rPr lang="nl-BE" b="1" dirty="0"/>
              <a:t>Flowchart: </a:t>
            </a:r>
            <a:r>
              <a:rPr lang="nl-BE" b="1" dirty="0" err="1"/>
              <a:t>Chi-kwadraat-toets</a:t>
            </a:r>
            <a:endParaRPr lang="nl-BE" b="1" dirty="0"/>
          </a:p>
        </p:txBody>
      </p:sp>
      <p:sp>
        <p:nvSpPr>
          <p:cNvPr id="4" name="Tijdelijke aanduiding voor dianummer 3">
            <a:extLst>
              <a:ext uri="{FF2B5EF4-FFF2-40B4-BE49-F238E27FC236}">
                <a16:creationId xmlns:a16="http://schemas.microsoft.com/office/drawing/2014/main" id="{842742EB-C86D-4FDA-9C6D-61B10DA12878}"/>
              </a:ext>
            </a:extLst>
          </p:cNvPr>
          <p:cNvSpPr>
            <a:spLocks noGrp="1"/>
          </p:cNvSpPr>
          <p:nvPr>
            <p:ph type="sldNum" sz="quarter" idx="12"/>
          </p:nvPr>
        </p:nvSpPr>
        <p:spPr/>
        <p:txBody>
          <a:bodyPr/>
          <a:lstStyle/>
          <a:p>
            <a:fld id="{7AE184E0-0BD4-4705-A12B-9B71DDE63301}" type="slidenum">
              <a:rPr lang="en-GB" noProof="0" smtClean="0"/>
              <a:t>89</a:t>
            </a:fld>
            <a:endParaRPr lang="en-GB" noProof="0" dirty="0"/>
          </a:p>
        </p:txBody>
      </p:sp>
    </p:spTree>
    <p:extLst>
      <p:ext uri="{BB962C8B-B14F-4D97-AF65-F5344CB8AC3E}">
        <p14:creationId xmlns:p14="http://schemas.microsoft.com/office/powerpoint/2010/main" val="1400932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BBC8AD-BDA6-44DB-82BA-78F8168EA020}"/>
              </a:ext>
            </a:extLst>
          </p:cNvPr>
          <p:cNvSpPr>
            <a:spLocks noGrp="1"/>
          </p:cNvSpPr>
          <p:nvPr>
            <p:ph type="title"/>
          </p:nvPr>
        </p:nvSpPr>
        <p:spPr/>
        <p:txBody>
          <a:bodyPr/>
          <a:lstStyle/>
          <a:p>
            <a:r>
              <a:rPr lang="nl-BE" dirty="0"/>
              <a:t>Stap 1: Kiezen van de juiste analysemethode</a:t>
            </a:r>
          </a:p>
        </p:txBody>
      </p:sp>
      <p:sp>
        <p:nvSpPr>
          <p:cNvPr id="3" name="Tijdelijke aanduiding voor inhoud 2">
            <a:extLst>
              <a:ext uri="{FF2B5EF4-FFF2-40B4-BE49-F238E27FC236}">
                <a16:creationId xmlns:a16="http://schemas.microsoft.com/office/drawing/2014/main" id="{009FBF2F-BEF3-458A-8677-81A754169173}"/>
              </a:ext>
            </a:extLst>
          </p:cNvPr>
          <p:cNvSpPr>
            <a:spLocks noGrp="1"/>
          </p:cNvSpPr>
          <p:nvPr>
            <p:ph idx="1"/>
          </p:nvPr>
        </p:nvSpPr>
        <p:spPr/>
        <p:txBody>
          <a:bodyPr/>
          <a:lstStyle/>
          <a:p>
            <a:r>
              <a:rPr lang="nl-BE" dirty="0"/>
              <a:t>Multivariate statistiek: </a:t>
            </a:r>
            <a:br>
              <a:rPr lang="nl-BE" dirty="0"/>
            </a:br>
            <a:r>
              <a:rPr lang="nl-BE" dirty="0"/>
              <a:t>Veel combinaties van variabelen </a:t>
            </a:r>
            <a:r>
              <a:rPr lang="nl-BE" dirty="0">
                <a:sym typeface="Wingdings" panose="05000000000000000000" pitchFamily="2" charset="2"/>
              </a:rPr>
              <a:t> veel methoden om te kiezen</a:t>
            </a:r>
          </a:p>
          <a:p>
            <a:pPr lvl="1"/>
            <a:endParaRPr lang="nl-BE" dirty="0"/>
          </a:p>
          <a:p>
            <a:r>
              <a:rPr lang="nl-BE" dirty="0"/>
              <a:t>Daarom: </a:t>
            </a:r>
            <a:r>
              <a:rPr lang="nl-BE" b="1" dirty="0">
                <a:solidFill>
                  <a:srgbClr val="C00000"/>
                </a:solidFill>
              </a:rPr>
              <a:t>Flowchart </a:t>
            </a:r>
            <a:r>
              <a:rPr lang="nl-BE" dirty="0"/>
              <a:t>gebruiken</a:t>
            </a:r>
          </a:p>
          <a:p>
            <a:pPr lvl="1"/>
            <a:r>
              <a:rPr lang="nl-BE" b="1" dirty="0">
                <a:solidFill>
                  <a:srgbClr val="C00000"/>
                </a:solidFill>
              </a:rPr>
              <a:t>Leidt je naar de meest geschikte analysemethode</a:t>
            </a:r>
          </a:p>
          <a:p>
            <a:pPr lvl="1"/>
            <a:r>
              <a:rPr lang="nl-BE" dirty="0"/>
              <a:t>Als assumpties niet voldaan zijn: alternatief wordt aangeboden</a:t>
            </a:r>
          </a:p>
          <a:p>
            <a:pPr lvl="1"/>
            <a:endParaRPr lang="nl-BE" dirty="0"/>
          </a:p>
          <a:p>
            <a:pPr lvl="1"/>
            <a:r>
              <a:rPr lang="nl-BE" dirty="0"/>
              <a:t>Startpunt en houvast bij weinig ervaring</a:t>
            </a:r>
          </a:p>
          <a:p>
            <a:pPr lvl="2"/>
            <a:r>
              <a:rPr lang="nl-BE" b="1" dirty="0">
                <a:solidFill>
                  <a:srgbClr val="C00000"/>
                </a:solidFill>
              </a:rPr>
              <a:t>Hulpmiddel, geen wondermiddel!</a:t>
            </a:r>
          </a:p>
          <a:p>
            <a:pPr lvl="2"/>
            <a:r>
              <a:rPr lang="nl-BE" dirty="0"/>
              <a:t>Lang niet alle analysetechnieken, wel meest voorkomende</a:t>
            </a:r>
          </a:p>
          <a:p>
            <a:pPr lvl="1"/>
            <a:endParaRPr lang="nl-BE" dirty="0"/>
          </a:p>
          <a:p>
            <a:pPr lvl="1"/>
            <a:endParaRPr lang="nl-BE" dirty="0"/>
          </a:p>
        </p:txBody>
      </p:sp>
      <p:sp>
        <p:nvSpPr>
          <p:cNvPr id="4" name="Tijdelijke aanduiding voor dianummer 3">
            <a:extLst>
              <a:ext uri="{FF2B5EF4-FFF2-40B4-BE49-F238E27FC236}">
                <a16:creationId xmlns:a16="http://schemas.microsoft.com/office/drawing/2014/main" id="{A5261FE9-1B25-4A44-BABC-180DDCB59BD2}"/>
              </a:ext>
            </a:extLst>
          </p:cNvPr>
          <p:cNvSpPr>
            <a:spLocks noGrp="1"/>
          </p:cNvSpPr>
          <p:nvPr>
            <p:ph type="sldNum" sz="quarter" idx="12"/>
          </p:nvPr>
        </p:nvSpPr>
        <p:spPr/>
        <p:txBody>
          <a:bodyPr/>
          <a:lstStyle/>
          <a:p>
            <a:fld id="{7AE184E0-0BD4-4705-A12B-9B71DDE63301}" type="slidenum">
              <a:rPr lang="en-GB" noProof="0" smtClean="0"/>
              <a:t>9</a:t>
            </a:fld>
            <a:endParaRPr lang="en-GB" noProof="0" dirty="0"/>
          </a:p>
        </p:txBody>
      </p:sp>
      <p:sp>
        <p:nvSpPr>
          <p:cNvPr id="5" name="Tijdelijke aanduiding voor inhoud 4">
            <a:extLst>
              <a:ext uri="{FF2B5EF4-FFF2-40B4-BE49-F238E27FC236}">
                <a16:creationId xmlns:a16="http://schemas.microsoft.com/office/drawing/2014/main" id="{D57ADEF9-C6BE-4E8A-A087-FC89D3D5C0CB}"/>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25198004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a:solidFill>
            <a:srgbClr val="80C0E0"/>
          </a:solidFill>
        </p:spPr>
        <p:txBody>
          <a:bodyPr/>
          <a:lstStyle/>
          <a:p>
            <a:r>
              <a:rPr lang="nl-BE" dirty="0" err="1"/>
              <a:t>Chi-kwadraat-toets</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662526"/>
          </a:xfrm>
        </p:spPr>
        <p:txBody>
          <a:bodyPr>
            <a:normAutofit lnSpcReduction="10000"/>
          </a:bodyPr>
          <a:lstStyle/>
          <a:p>
            <a:r>
              <a:rPr lang="nl-BE" b="1" dirty="0"/>
              <a:t>Stap 2. </a:t>
            </a:r>
            <a:r>
              <a:rPr lang="nl-BE" dirty="0"/>
              <a:t>Datacontrole</a:t>
            </a:r>
          </a:p>
          <a:p>
            <a:pPr lvl="1"/>
            <a:r>
              <a:rPr lang="nl-BE" b="1" dirty="0"/>
              <a:t>Inconsistentiecheck</a:t>
            </a:r>
            <a:r>
              <a:rPr lang="nl-BE" dirty="0"/>
              <a:t>:</a:t>
            </a:r>
          </a:p>
          <a:p>
            <a:pPr lvl="2"/>
            <a:r>
              <a:rPr lang="nl-BE" dirty="0"/>
              <a:t>Geslacht: voorheen al gecontroleerd</a:t>
            </a:r>
          </a:p>
          <a:p>
            <a:pPr lvl="2"/>
            <a:endParaRPr lang="nl-BE" dirty="0"/>
          </a:p>
          <a:p>
            <a:pPr lvl="2"/>
            <a:endParaRPr lang="nl-BE" dirty="0"/>
          </a:p>
          <a:p>
            <a:pPr lvl="2"/>
            <a:endParaRPr lang="nl-BE" dirty="0"/>
          </a:p>
          <a:p>
            <a:pPr lvl="2"/>
            <a:endParaRPr lang="nl-BE" dirty="0"/>
          </a:p>
          <a:p>
            <a:pPr lvl="2"/>
            <a:endParaRPr lang="nl-BE" dirty="0"/>
          </a:p>
          <a:p>
            <a:pPr marL="1306800" lvl="2" indent="0">
              <a:buNone/>
            </a:pPr>
            <a:endParaRPr lang="nl-BE" dirty="0"/>
          </a:p>
          <a:p>
            <a:pPr lvl="1"/>
            <a:r>
              <a:rPr lang="nl-BE" b="1" dirty="0"/>
              <a:t>Assumptiecheck:</a:t>
            </a:r>
          </a:p>
          <a:p>
            <a:pPr marL="1821150" lvl="2" indent="-514350">
              <a:buFont typeface="+mj-lt"/>
              <a:buAutoNum type="arabicPeriod"/>
            </a:pPr>
            <a:r>
              <a:rPr lang="nl-BE" dirty="0"/>
              <a:t>Absolute frequenties: OK</a:t>
            </a:r>
          </a:p>
          <a:p>
            <a:pPr marL="1821150" lvl="2" indent="-514350">
              <a:buFont typeface="+mj-lt"/>
              <a:buAutoNum type="arabicPeriod"/>
            </a:pPr>
            <a:r>
              <a:rPr lang="nl-BE" dirty="0"/>
              <a:t>Mutueel exclusief: OK</a:t>
            </a:r>
          </a:p>
          <a:p>
            <a:pPr marL="1821150" lvl="2" indent="-514350">
              <a:buFont typeface="+mj-lt"/>
              <a:buAutoNum type="arabicPeriod"/>
            </a:pPr>
            <a:r>
              <a:rPr lang="nl-BE" dirty="0"/>
              <a:t>Onafhankelijke groepen: OK</a:t>
            </a:r>
          </a:p>
          <a:p>
            <a:pPr marL="1821150" lvl="2" indent="-514350">
              <a:buFont typeface="+mj-lt"/>
              <a:buAutoNum type="arabicPeriod"/>
            </a:pPr>
            <a:r>
              <a:rPr lang="nl-BE" dirty="0"/>
              <a:t>f(e) van elke cel &gt; 5: Checken bij output</a:t>
            </a:r>
          </a:p>
          <a:p>
            <a:pPr lvl="2"/>
            <a:endParaRPr lang="nl-BE" dirty="0"/>
          </a:p>
          <a:p>
            <a:endParaRPr lang="nl-BE" dirty="0"/>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90</a:t>
            </a:fld>
            <a:endParaRPr lang="en-GB" noProof="0" dirty="0"/>
          </a:p>
        </p:txBody>
      </p:sp>
      <p:pic>
        <p:nvPicPr>
          <p:cNvPr id="2" name="Afbeelding 1">
            <a:extLst>
              <a:ext uri="{FF2B5EF4-FFF2-40B4-BE49-F238E27FC236}">
                <a16:creationId xmlns:a16="http://schemas.microsoft.com/office/drawing/2014/main" id="{BBEF3AE8-E1BA-46C3-A7DB-D64ED1F3E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295" y="3593539"/>
            <a:ext cx="6451526" cy="1199050"/>
          </a:xfrm>
          <a:prstGeom prst="rect">
            <a:avLst/>
          </a:prstGeom>
        </p:spPr>
      </p:pic>
      <p:pic>
        <p:nvPicPr>
          <p:cNvPr id="4" name="Tijdelijke aanduiding voor inhoud 3">
            <a:extLst>
              <a:ext uri="{FF2B5EF4-FFF2-40B4-BE49-F238E27FC236}">
                <a16:creationId xmlns:a16="http://schemas.microsoft.com/office/drawing/2014/main" id="{367968DB-2526-4DA9-A873-34ABECAF9CF5}"/>
              </a:ext>
            </a:extLst>
          </p:cNvPr>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8109283" y="4689942"/>
            <a:ext cx="8423113" cy="2699959"/>
          </a:xfrm>
        </p:spPr>
      </p:pic>
    </p:spTree>
    <p:extLst>
      <p:ext uri="{BB962C8B-B14F-4D97-AF65-F5344CB8AC3E}">
        <p14:creationId xmlns:p14="http://schemas.microsoft.com/office/powerpoint/2010/main" val="30854754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a:solidFill>
            <a:srgbClr val="80C0E0"/>
          </a:solidFill>
        </p:spPr>
        <p:txBody>
          <a:bodyPr/>
          <a:lstStyle/>
          <a:p>
            <a:r>
              <a:rPr lang="nl-BE" dirty="0" err="1"/>
              <a:t>Chi-kwadraat-toets</a:t>
            </a:r>
            <a:endParaRPr lang="nl-BE" dirty="0"/>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3. </a:t>
                </a:r>
                <a:r>
                  <a:rPr lang="nl-BE" dirty="0"/>
                  <a:t>Hypothesen formuleren</a:t>
                </a:r>
              </a:p>
              <a:p>
                <a:pPr lvl="1"/>
                <a:r>
                  <a:rPr lang="nl-BE" dirty="0"/>
                  <a:t>Best tweezijdig toetsen!</a:t>
                </a:r>
              </a:p>
              <a:p>
                <a:endParaRPr lang="nl-BE" dirty="0"/>
              </a:p>
              <a:p>
                <a:pPr marL="720000" lvl="1" indent="0">
                  <a:buNone/>
                </a:pPr>
                <a:r>
                  <a:rPr lang="nl-BE" b="1" dirty="0"/>
                  <a:t>	H</a:t>
                </a:r>
                <a:r>
                  <a:rPr lang="nl-BE" b="1" baseline="-25000" dirty="0"/>
                  <a:t>0</a:t>
                </a:r>
                <a:r>
                  <a:rPr lang="nl-BE" b="1" dirty="0"/>
                  <a:t>:	</a:t>
                </a:r>
                <a:r>
                  <a:rPr lang="nl-BE" i="1" dirty="0"/>
                  <a:t>Er is geen verband tussen geslacht en het hebben van een langdurig 								gezondheidsprobleem: er zijn geen verschillen tussen mannen en vrouwen</a:t>
                </a:r>
                <a:br>
                  <a:rPr lang="nl-BE" i="1" dirty="0"/>
                </a:br>
                <a:endParaRPr lang="nl-BE" b="1" dirty="0"/>
              </a:p>
              <a:p>
                <a:pPr marL="720000" lvl="1" indent="0">
                  <a:buNone/>
                </a:pPr>
                <a:r>
                  <a:rPr lang="nl-BE" b="1" dirty="0"/>
                  <a:t>	H</a:t>
                </a:r>
                <a:r>
                  <a:rPr lang="nl-BE" b="1" baseline="-25000" dirty="0"/>
                  <a:t>A</a:t>
                </a:r>
                <a:r>
                  <a:rPr lang="nl-BE" b="1" dirty="0"/>
                  <a:t>:	</a:t>
                </a:r>
                <a:r>
                  <a:rPr lang="nl-BE" i="1" dirty="0"/>
                  <a:t>Er is een verband tussen geslacht en het hebben van een langdurig 									gezondheidsprobleem: er zijn wel verschillen tussen mannen en vrouwen</a:t>
                </a:r>
                <a:br>
                  <a:rPr lang="nl-BE" i="1" dirty="0"/>
                </a:br>
                <a:endParaRPr lang="nl-BE" i="1" dirty="0"/>
              </a:p>
              <a:p>
                <a:r>
                  <a:rPr lang="nl-BE" b="1" dirty="0"/>
                  <a:t>Stap 4. </a:t>
                </a:r>
                <a:r>
                  <a:rPr lang="nl-BE" dirty="0"/>
                  <a:t>Significantieniveau bepalen</a:t>
                </a:r>
              </a:p>
              <a:p>
                <a:pPr lvl="1"/>
                <a:r>
                  <a:rPr lang="nl-BE" dirty="0"/>
                  <a:t>Minimaal </a:t>
                </a:r>
                <a14:m>
                  <m:oMath xmlns:m="http://schemas.openxmlformats.org/officeDocument/2006/math">
                    <m:r>
                      <a:rPr lang="nl-BE" i="1" smtClean="0">
                        <a:latin typeface="Cambria Math" panose="02040503050406030204" pitchFamily="18" charset="0"/>
                        <a:ea typeface="Cambria Math" panose="02040503050406030204" pitchFamily="18" charset="0"/>
                      </a:rPr>
                      <m:t>𝛼</m:t>
                    </m:r>
                  </m:oMath>
                </a14:m>
                <a:r>
                  <a:rPr lang="nl-BE" dirty="0"/>
                  <a:t> = .05</a:t>
                </a:r>
              </a:p>
              <a:p>
                <a:pPr lvl="1"/>
                <a:r>
                  <a:rPr lang="nl-BE" dirty="0"/>
                  <a:t>Wanneer n &gt; 400: </a:t>
                </a:r>
                <a:r>
                  <a:rPr lang="nl-BE" b="1" dirty="0"/>
                  <a:t>beter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b="1" dirty="0"/>
                  <a:t> = .01</a:t>
                </a:r>
              </a:p>
              <a:p>
                <a:pPr lvl="2"/>
                <a:r>
                  <a:rPr lang="nl-BE" dirty="0"/>
                  <a:t>n = 2020</a:t>
                </a:r>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164888"/>
              </a:xfrm>
              <a:blipFill>
                <a:blip r:embed="rId3"/>
                <a:stretch>
                  <a:fillRect l="-145" t="-511" b="-85"/>
                </a:stretch>
              </a:blipFill>
            </p:spPr>
            <p:txBody>
              <a:bodyPr/>
              <a:lstStyle/>
              <a:p>
                <a:r>
                  <a:rPr lang="nl-BE">
                    <a:noFill/>
                  </a:rPr>
                  <a:t> </a:t>
                </a:r>
              </a:p>
            </p:txBody>
          </p:sp>
        </mc:Fallback>
      </mc:AlternateContent>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91</a:t>
            </a:fld>
            <a:endParaRPr lang="en-GB" noProof="0" dirty="0"/>
          </a:p>
        </p:txBody>
      </p:sp>
    </p:spTree>
    <p:extLst>
      <p:ext uri="{BB962C8B-B14F-4D97-AF65-F5344CB8AC3E}">
        <p14:creationId xmlns:p14="http://schemas.microsoft.com/office/powerpoint/2010/main" val="24670275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3E6EF151-152A-4859-B476-C55BD58B30DB}"/>
              </a:ext>
            </a:extLst>
          </p:cNvPr>
          <p:cNvSpPr>
            <a:spLocks noGrp="1"/>
          </p:cNvSpPr>
          <p:nvPr>
            <p:ph idx="1"/>
          </p:nvPr>
        </p:nvSpPr>
        <p:spPr>
          <a:xfrm>
            <a:off x="327069" y="1816273"/>
            <a:ext cx="16858641" cy="6864264"/>
          </a:xfrm>
        </p:spPr>
        <p:txBody>
          <a:bodyPr/>
          <a:lstStyle/>
          <a:p>
            <a:r>
              <a:rPr lang="nl-BE" b="1" dirty="0"/>
              <a:t>Stap 5. </a:t>
            </a:r>
            <a:r>
              <a:rPr lang="nl-BE" dirty="0"/>
              <a:t>Toetsingsgrootheid en p-waarde berekenen</a:t>
            </a:r>
          </a:p>
          <a:p>
            <a:endParaRPr lang="nl-BE" dirty="0"/>
          </a:p>
        </p:txBody>
      </p:sp>
      <p:pic>
        <p:nvPicPr>
          <p:cNvPr id="14" name="Picture 13">
            <a:extLst>
              <a:ext uri="{FF2B5EF4-FFF2-40B4-BE49-F238E27FC236}">
                <a16:creationId xmlns:a16="http://schemas.microsoft.com/office/drawing/2014/main" id="{97E3C3BA-64C1-4508-9F0F-AC7A44F58F30}"/>
              </a:ext>
            </a:extLst>
          </p:cNvPr>
          <p:cNvPicPr>
            <a:picLocks noChangeAspect="1"/>
          </p:cNvPicPr>
          <p:nvPr/>
        </p:nvPicPr>
        <p:blipFill>
          <a:blip r:embed="rId3"/>
          <a:stretch>
            <a:fillRect/>
          </a:stretch>
        </p:blipFill>
        <p:spPr>
          <a:xfrm>
            <a:off x="12647231" y="3342825"/>
            <a:ext cx="3581400" cy="4981575"/>
          </a:xfrm>
          <a:prstGeom prst="rect">
            <a:avLst/>
          </a:prstGeom>
        </p:spPr>
      </p:pic>
      <p:sp>
        <p:nvSpPr>
          <p:cNvPr id="2" name="Title 1">
            <a:extLst>
              <a:ext uri="{FF2B5EF4-FFF2-40B4-BE49-F238E27FC236}">
                <a16:creationId xmlns:a16="http://schemas.microsoft.com/office/drawing/2014/main" id="{0674226E-B9FB-4C79-AF15-226E6C2663BB}"/>
              </a:ext>
            </a:extLst>
          </p:cNvPr>
          <p:cNvSpPr>
            <a:spLocks noGrp="1"/>
          </p:cNvSpPr>
          <p:nvPr>
            <p:ph type="title"/>
          </p:nvPr>
        </p:nvSpPr>
        <p:spPr>
          <a:solidFill>
            <a:srgbClr val="80C0E0"/>
          </a:solidFill>
        </p:spPr>
        <p:txBody>
          <a:bodyPr/>
          <a:lstStyle/>
          <a:p>
            <a:r>
              <a:rPr lang="nl-BE" dirty="0" err="1"/>
              <a:t>Chi-kwadraat-toets</a:t>
            </a:r>
            <a:endParaRPr lang="nl-BE" dirty="0"/>
          </a:p>
        </p:txBody>
      </p:sp>
      <p:sp>
        <p:nvSpPr>
          <p:cNvPr id="4" name="Slide Number Placeholder 3">
            <a:extLst>
              <a:ext uri="{FF2B5EF4-FFF2-40B4-BE49-F238E27FC236}">
                <a16:creationId xmlns:a16="http://schemas.microsoft.com/office/drawing/2014/main" id="{CD965121-0352-43E2-8D17-46E981957A24}"/>
              </a:ext>
            </a:extLst>
          </p:cNvPr>
          <p:cNvSpPr>
            <a:spLocks noGrp="1"/>
          </p:cNvSpPr>
          <p:nvPr>
            <p:ph type="sldNum" sz="quarter" idx="12"/>
          </p:nvPr>
        </p:nvSpPr>
        <p:spPr/>
        <p:txBody>
          <a:bodyPr/>
          <a:lstStyle/>
          <a:p>
            <a:fld id="{7AE184E0-0BD4-4705-A12B-9B71DDE63301}" type="slidenum">
              <a:rPr lang="en-GB" noProof="0" smtClean="0"/>
              <a:t>92</a:t>
            </a:fld>
            <a:endParaRPr lang="en-GB" noProof="0" dirty="0"/>
          </a:p>
        </p:txBody>
      </p:sp>
      <p:sp>
        <p:nvSpPr>
          <p:cNvPr id="5" name="Content Placeholder 4">
            <a:extLst>
              <a:ext uri="{FF2B5EF4-FFF2-40B4-BE49-F238E27FC236}">
                <a16:creationId xmlns:a16="http://schemas.microsoft.com/office/drawing/2014/main" id="{7CDB656F-79B1-4364-9738-A66A63A63E98}"/>
              </a:ext>
            </a:extLst>
          </p:cNvPr>
          <p:cNvSpPr>
            <a:spLocks noGrp="1"/>
          </p:cNvSpPr>
          <p:nvPr>
            <p:ph idx="13"/>
          </p:nvPr>
        </p:nvSpPr>
        <p:spPr/>
        <p:txBody>
          <a:bodyPr/>
          <a:lstStyle/>
          <a:p>
            <a:endParaRPr lang="nl-BE"/>
          </a:p>
        </p:txBody>
      </p:sp>
      <p:pic>
        <p:nvPicPr>
          <p:cNvPr id="7" name="Picture 6">
            <a:extLst>
              <a:ext uri="{FF2B5EF4-FFF2-40B4-BE49-F238E27FC236}">
                <a16:creationId xmlns:a16="http://schemas.microsoft.com/office/drawing/2014/main" id="{107145FA-37B1-4758-AC7A-C71DF789F2D7}"/>
              </a:ext>
            </a:extLst>
          </p:cNvPr>
          <p:cNvPicPr>
            <a:picLocks noChangeAspect="1"/>
          </p:cNvPicPr>
          <p:nvPr/>
        </p:nvPicPr>
        <p:blipFill>
          <a:blip r:embed="rId4"/>
          <a:stretch>
            <a:fillRect/>
          </a:stretch>
        </p:blipFill>
        <p:spPr>
          <a:xfrm>
            <a:off x="7890603" y="5593464"/>
            <a:ext cx="4153390" cy="4120029"/>
          </a:xfrm>
          <a:prstGeom prst="rect">
            <a:avLst/>
          </a:prstGeom>
        </p:spPr>
      </p:pic>
      <p:sp>
        <p:nvSpPr>
          <p:cNvPr id="10" name="Rectangle 9">
            <a:extLst>
              <a:ext uri="{FF2B5EF4-FFF2-40B4-BE49-F238E27FC236}">
                <a16:creationId xmlns:a16="http://schemas.microsoft.com/office/drawing/2014/main" id="{F947873D-FF92-43F4-8C8E-952F4F0AEE95}"/>
              </a:ext>
            </a:extLst>
          </p:cNvPr>
          <p:cNvSpPr/>
          <p:nvPr/>
        </p:nvSpPr>
        <p:spPr>
          <a:xfrm>
            <a:off x="12647231" y="3301798"/>
            <a:ext cx="2060936" cy="863692"/>
          </a:xfrm>
          <a:prstGeom prst="rect">
            <a:avLst/>
          </a:prstGeom>
          <a:noFill/>
          <a:ln w="571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1B2DA2-34A3-41DB-8279-1B7A50C47C30}"/>
              </a:ext>
            </a:extLst>
          </p:cNvPr>
          <p:cNvSpPr/>
          <p:nvPr/>
        </p:nvSpPr>
        <p:spPr>
          <a:xfrm>
            <a:off x="7890603" y="7173856"/>
            <a:ext cx="1562706" cy="1158659"/>
          </a:xfrm>
          <a:prstGeom prst="rect">
            <a:avLst/>
          </a:prstGeom>
          <a:noFill/>
          <a:ln w="571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4511DDEF-24A0-4945-B690-1BB04243C331}"/>
              </a:ext>
            </a:extLst>
          </p:cNvPr>
          <p:cNvPicPr>
            <a:picLocks noChangeAspect="1"/>
          </p:cNvPicPr>
          <p:nvPr/>
        </p:nvPicPr>
        <p:blipFill>
          <a:blip r:embed="rId5"/>
          <a:stretch>
            <a:fillRect/>
          </a:stretch>
        </p:blipFill>
        <p:spPr>
          <a:xfrm rot="10800000">
            <a:off x="12491155" y="8478759"/>
            <a:ext cx="1368120" cy="1076047"/>
          </a:xfrm>
          <a:prstGeom prst="rect">
            <a:avLst/>
          </a:prstGeom>
        </p:spPr>
      </p:pic>
      <p:sp>
        <p:nvSpPr>
          <p:cNvPr id="18" name="Arrow: Down 17">
            <a:extLst>
              <a:ext uri="{FF2B5EF4-FFF2-40B4-BE49-F238E27FC236}">
                <a16:creationId xmlns:a16="http://schemas.microsoft.com/office/drawing/2014/main" id="{4087ED1B-8EFB-430A-AE5B-F70D5F10AFC1}"/>
              </a:ext>
            </a:extLst>
          </p:cNvPr>
          <p:cNvSpPr/>
          <p:nvPr/>
        </p:nvSpPr>
        <p:spPr>
          <a:xfrm rot="5400000">
            <a:off x="6636587" y="7453393"/>
            <a:ext cx="658244" cy="858924"/>
          </a:xfrm>
          <a:prstGeom prst="downArrow">
            <a:avLst/>
          </a:prstGeom>
          <a:no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8" name="Afbeelding 7">
            <a:extLst>
              <a:ext uri="{FF2B5EF4-FFF2-40B4-BE49-F238E27FC236}">
                <a16:creationId xmlns:a16="http://schemas.microsoft.com/office/drawing/2014/main" id="{55F9C070-A491-44AE-A0B8-73F35E8F7CE7}"/>
              </a:ext>
            </a:extLst>
          </p:cNvPr>
          <p:cNvPicPr>
            <a:picLocks noChangeAspect="1"/>
          </p:cNvPicPr>
          <p:nvPr/>
        </p:nvPicPr>
        <p:blipFill>
          <a:blip r:embed="rId6"/>
          <a:stretch>
            <a:fillRect/>
          </a:stretch>
        </p:blipFill>
        <p:spPr>
          <a:xfrm>
            <a:off x="2315715" y="2708658"/>
            <a:ext cx="5291401" cy="4431122"/>
          </a:xfrm>
          <a:prstGeom prst="rect">
            <a:avLst/>
          </a:prstGeom>
        </p:spPr>
      </p:pic>
      <p:sp>
        <p:nvSpPr>
          <p:cNvPr id="19" name="Arrow: Down 17">
            <a:extLst>
              <a:ext uri="{FF2B5EF4-FFF2-40B4-BE49-F238E27FC236}">
                <a16:creationId xmlns:a16="http://schemas.microsoft.com/office/drawing/2014/main" id="{9FFC10F7-8EBC-4D35-9A8E-B3EFA31DAC55}"/>
              </a:ext>
            </a:extLst>
          </p:cNvPr>
          <p:cNvSpPr/>
          <p:nvPr/>
        </p:nvSpPr>
        <p:spPr>
          <a:xfrm rot="16200000">
            <a:off x="9466825" y="3107844"/>
            <a:ext cx="658244" cy="2253219"/>
          </a:xfrm>
          <a:prstGeom prst="downArrow">
            <a:avLst/>
          </a:prstGeom>
          <a:no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9">
            <a:extLst>
              <a:ext uri="{FF2B5EF4-FFF2-40B4-BE49-F238E27FC236}">
                <a16:creationId xmlns:a16="http://schemas.microsoft.com/office/drawing/2014/main" id="{F5D718E7-FA58-4B45-A936-AFD0528190DF}"/>
              </a:ext>
            </a:extLst>
          </p:cNvPr>
          <p:cNvSpPr/>
          <p:nvPr/>
        </p:nvSpPr>
        <p:spPr>
          <a:xfrm>
            <a:off x="6716433" y="3435359"/>
            <a:ext cx="755798" cy="505327"/>
          </a:xfrm>
          <a:prstGeom prst="rect">
            <a:avLst/>
          </a:prstGeom>
          <a:noFill/>
          <a:ln w="571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Afbeelding 20">
            <a:extLst>
              <a:ext uri="{FF2B5EF4-FFF2-40B4-BE49-F238E27FC236}">
                <a16:creationId xmlns:a16="http://schemas.microsoft.com/office/drawing/2014/main" id="{0DBE40A0-3942-4675-B856-B202BCC10B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297" y="7252331"/>
            <a:ext cx="4879785" cy="2281034"/>
          </a:xfrm>
          <a:prstGeom prst="rect">
            <a:avLst/>
          </a:prstGeom>
        </p:spPr>
      </p:pic>
      <p:pic>
        <p:nvPicPr>
          <p:cNvPr id="22" name="Afbeelding 21">
            <a:extLst>
              <a:ext uri="{FF2B5EF4-FFF2-40B4-BE49-F238E27FC236}">
                <a16:creationId xmlns:a16="http://schemas.microsoft.com/office/drawing/2014/main" id="{32BC06C7-246F-4214-8B32-0CE5FD68629D}"/>
              </a:ext>
            </a:extLst>
          </p:cNvPr>
          <p:cNvPicPr>
            <a:picLocks noChangeAspect="1"/>
          </p:cNvPicPr>
          <p:nvPr/>
        </p:nvPicPr>
        <p:blipFill rotWithShape="1">
          <a:blip r:embed="rId8"/>
          <a:srcRect l="3836" t="30533" r="92302" b="65826"/>
          <a:stretch/>
        </p:blipFill>
        <p:spPr>
          <a:xfrm>
            <a:off x="12759242" y="4908700"/>
            <a:ext cx="225350" cy="221016"/>
          </a:xfrm>
          <a:prstGeom prst="rect">
            <a:avLst/>
          </a:prstGeom>
        </p:spPr>
      </p:pic>
      <p:sp>
        <p:nvSpPr>
          <p:cNvPr id="23" name="Rectangle 9">
            <a:extLst>
              <a:ext uri="{FF2B5EF4-FFF2-40B4-BE49-F238E27FC236}">
                <a16:creationId xmlns:a16="http://schemas.microsoft.com/office/drawing/2014/main" id="{147539EC-0E09-40CB-8C9C-ECB5BAEB302A}"/>
              </a:ext>
            </a:extLst>
          </p:cNvPr>
          <p:cNvSpPr/>
          <p:nvPr/>
        </p:nvSpPr>
        <p:spPr>
          <a:xfrm>
            <a:off x="12647231" y="4865837"/>
            <a:ext cx="2060936" cy="306741"/>
          </a:xfrm>
          <a:prstGeom prst="rect">
            <a:avLst/>
          </a:prstGeom>
          <a:noFill/>
          <a:ln w="571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28182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a:solidFill>
            <a:srgbClr val="80C0E0"/>
          </a:solidFill>
        </p:spPr>
        <p:txBody>
          <a:bodyPr/>
          <a:lstStyle/>
          <a:p>
            <a:r>
              <a:rPr lang="nl-BE" dirty="0" err="1"/>
              <a:t>Chi-kwadraat-toets</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5. </a:t>
            </a:r>
            <a:r>
              <a:rPr lang="nl-BE" dirty="0"/>
              <a:t>Toetsingsgrootheid en p-waarde berekenen</a:t>
            </a:r>
          </a:p>
          <a:p>
            <a:endParaRPr lang="nl-BE" dirty="0"/>
          </a:p>
        </p:txBody>
      </p:sp>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93</a:t>
            </a:fld>
            <a:endParaRPr lang="en-GB" noProof="0" dirty="0"/>
          </a:p>
        </p:txBody>
      </p:sp>
      <p:pic>
        <p:nvPicPr>
          <p:cNvPr id="2" name="Afbeelding 1">
            <a:extLst>
              <a:ext uri="{FF2B5EF4-FFF2-40B4-BE49-F238E27FC236}">
                <a16:creationId xmlns:a16="http://schemas.microsoft.com/office/drawing/2014/main" id="{E839A4D4-A221-45DF-900D-9DFC50DBB0BE}"/>
              </a:ext>
            </a:extLst>
          </p:cNvPr>
          <p:cNvPicPr>
            <a:picLocks noChangeAspect="1"/>
          </p:cNvPicPr>
          <p:nvPr/>
        </p:nvPicPr>
        <p:blipFill>
          <a:blip r:embed="rId3"/>
          <a:stretch>
            <a:fillRect/>
          </a:stretch>
        </p:blipFill>
        <p:spPr>
          <a:xfrm>
            <a:off x="892174" y="2536825"/>
            <a:ext cx="7868247" cy="3334267"/>
          </a:xfrm>
          <a:prstGeom prst="rect">
            <a:avLst/>
          </a:prstGeom>
        </p:spPr>
      </p:pic>
      <p:pic>
        <p:nvPicPr>
          <p:cNvPr id="3" name="Afbeelding 2">
            <a:extLst>
              <a:ext uri="{FF2B5EF4-FFF2-40B4-BE49-F238E27FC236}">
                <a16:creationId xmlns:a16="http://schemas.microsoft.com/office/drawing/2014/main" id="{B7FFE78D-A808-4E44-A853-3D5EBCA8AF20}"/>
              </a:ext>
            </a:extLst>
          </p:cNvPr>
          <p:cNvPicPr>
            <a:picLocks noChangeAspect="1"/>
          </p:cNvPicPr>
          <p:nvPr/>
        </p:nvPicPr>
        <p:blipFill>
          <a:blip r:embed="rId4"/>
          <a:stretch>
            <a:fillRect/>
          </a:stretch>
        </p:blipFill>
        <p:spPr>
          <a:xfrm>
            <a:off x="8756388" y="2536824"/>
            <a:ext cx="8255217" cy="3968054"/>
          </a:xfrm>
          <a:prstGeom prst="rect">
            <a:avLst/>
          </a:prstGeom>
        </p:spPr>
      </p:pic>
      <p:pic>
        <p:nvPicPr>
          <p:cNvPr id="4" name="Afbeelding 3">
            <a:extLst>
              <a:ext uri="{FF2B5EF4-FFF2-40B4-BE49-F238E27FC236}">
                <a16:creationId xmlns:a16="http://schemas.microsoft.com/office/drawing/2014/main" id="{93AC9DC4-CC8E-4EBF-9DAA-B7CF590176B7}"/>
              </a:ext>
            </a:extLst>
          </p:cNvPr>
          <p:cNvPicPr>
            <a:picLocks noChangeAspect="1"/>
          </p:cNvPicPr>
          <p:nvPr/>
        </p:nvPicPr>
        <p:blipFill>
          <a:blip r:embed="rId5"/>
          <a:stretch>
            <a:fillRect/>
          </a:stretch>
        </p:blipFill>
        <p:spPr>
          <a:xfrm>
            <a:off x="892174" y="6316722"/>
            <a:ext cx="6047033" cy="2218808"/>
          </a:xfrm>
          <a:prstGeom prst="rect">
            <a:avLst/>
          </a:prstGeom>
        </p:spPr>
      </p:pic>
      <p:sp>
        <p:nvSpPr>
          <p:cNvPr id="9" name="Rectangle 10">
            <a:extLst>
              <a:ext uri="{FF2B5EF4-FFF2-40B4-BE49-F238E27FC236}">
                <a16:creationId xmlns:a16="http://schemas.microsoft.com/office/drawing/2014/main" id="{AD6CD837-D7C4-4F40-A1FE-8C90E1ADC60B}"/>
              </a:ext>
            </a:extLst>
          </p:cNvPr>
          <p:cNvSpPr/>
          <p:nvPr/>
        </p:nvSpPr>
        <p:spPr>
          <a:xfrm>
            <a:off x="5490302" y="4682075"/>
            <a:ext cx="2116997" cy="423326"/>
          </a:xfrm>
          <a:prstGeom prst="rect">
            <a:avLst/>
          </a:prstGeom>
          <a:noFill/>
          <a:ln w="571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0">
            <a:extLst>
              <a:ext uri="{FF2B5EF4-FFF2-40B4-BE49-F238E27FC236}">
                <a16:creationId xmlns:a16="http://schemas.microsoft.com/office/drawing/2014/main" id="{066A5EF5-BBED-4750-A98A-E3B87EBF0F88}"/>
              </a:ext>
            </a:extLst>
          </p:cNvPr>
          <p:cNvSpPr/>
          <p:nvPr/>
        </p:nvSpPr>
        <p:spPr>
          <a:xfrm>
            <a:off x="8855802" y="3650427"/>
            <a:ext cx="5418998" cy="388173"/>
          </a:xfrm>
          <a:prstGeom prst="rect">
            <a:avLst/>
          </a:prstGeom>
          <a:noFill/>
          <a:ln w="571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A701ED-3C34-4DE8-9CAA-0A0FDE7F1D10}"/>
              </a:ext>
            </a:extLst>
          </p:cNvPr>
          <p:cNvSpPr/>
          <p:nvPr/>
        </p:nvSpPr>
        <p:spPr>
          <a:xfrm>
            <a:off x="3034218" y="7734300"/>
            <a:ext cx="3817937" cy="397113"/>
          </a:xfrm>
          <a:prstGeom prst="rect">
            <a:avLst/>
          </a:prstGeom>
          <a:noFill/>
          <a:ln w="57150">
            <a:solidFill>
              <a:srgbClr val="DC8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hoek 11">
            <a:extLst>
              <a:ext uri="{FF2B5EF4-FFF2-40B4-BE49-F238E27FC236}">
                <a16:creationId xmlns:a16="http://schemas.microsoft.com/office/drawing/2014/main" id="{3EFB4997-A344-4EFC-8296-B6AABADCED37}"/>
              </a:ext>
            </a:extLst>
          </p:cNvPr>
          <p:cNvSpPr/>
          <p:nvPr/>
        </p:nvSpPr>
        <p:spPr>
          <a:xfrm>
            <a:off x="9102393" y="5830225"/>
            <a:ext cx="6951694" cy="232812"/>
          </a:xfrm>
          <a:prstGeom prst="rect">
            <a:avLst/>
          </a:prstGeom>
          <a:noFill/>
          <a:ln w="3810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hthoek 12">
            <a:extLst>
              <a:ext uri="{FF2B5EF4-FFF2-40B4-BE49-F238E27FC236}">
                <a16:creationId xmlns:a16="http://schemas.microsoft.com/office/drawing/2014/main" id="{7045DB82-98AE-4350-99AA-36CE20BE5621}"/>
              </a:ext>
            </a:extLst>
          </p:cNvPr>
          <p:cNvSpPr/>
          <p:nvPr/>
        </p:nvSpPr>
        <p:spPr>
          <a:xfrm>
            <a:off x="12910494" y="6092770"/>
            <a:ext cx="3785853" cy="461665"/>
          </a:xfrm>
          <a:prstGeom prst="rect">
            <a:avLst/>
          </a:prstGeom>
        </p:spPr>
        <p:txBody>
          <a:bodyPr wrap="square">
            <a:spAutoFit/>
          </a:bodyPr>
          <a:lstStyle/>
          <a:p>
            <a:pPr algn="ctr"/>
            <a:r>
              <a:rPr lang="nl-BE" sz="2400" dirty="0">
                <a:solidFill>
                  <a:srgbClr val="003366"/>
                </a:solidFill>
                <a:latin typeface="Verdana" panose="020B0604030504040204" pitchFamily="34" charset="0"/>
                <a:ea typeface="Verdana" panose="020B0604030504040204" pitchFamily="34" charset="0"/>
              </a:rPr>
              <a:t>Assumptie 4 oké!</a:t>
            </a:r>
          </a:p>
        </p:txBody>
      </p:sp>
      <p:sp>
        <p:nvSpPr>
          <p:cNvPr id="14" name="Rechthoek 13">
            <a:extLst>
              <a:ext uri="{FF2B5EF4-FFF2-40B4-BE49-F238E27FC236}">
                <a16:creationId xmlns:a16="http://schemas.microsoft.com/office/drawing/2014/main" id="{B61F404D-6B79-4E5C-8398-53002BD0B391}"/>
              </a:ext>
            </a:extLst>
          </p:cNvPr>
          <p:cNvSpPr/>
          <p:nvPr/>
        </p:nvSpPr>
        <p:spPr>
          <a:xfrm>
            <a:off x="7308812" y="6504878"/>
            <a:ext cx="9507293" cy="3618619"/>
          </a:xfrm>
          <a:prstGeom prst="rect">
            <a:avLst/>
          </a:prstGeom>
          <a:ln w="28575">
            <a:noFill/>
          </a:ln>
        </p:spPr>
        <p:txBody>
          <a:bodyPr wrap="square">
            <a:spAutoFit/>
          </a:bodyPr>
          <a:lstStyle/>
          <a:p>
            <a:pPr marL="342900" indent="-342900">
              <a:lnSpc>
                <a:spcPct val="150000"/>
              </a:lnSpc>
              <a:buFont typeface="Wingdings" panose="05000000000000000000" pitchFamily="2" charset="2"/>
              <a:buChar char="Ø"/>
            </a:pPr>
            <a:r>
              <a:rPr lang="nl-BE" sz="2800" i="1" dirty="0">
                <a:solidFill>
                  <a:srgbClr val="003366"/>
                </a:solidFill>
                <a:latin typeface="Verdana" panose="020B0604030504040204" pitchFamily="34" charset="0"/>
                <a:ea typeface="Verdana" panose="020B0604030504040204" pitchFamily="34" charset="0"/>
              </a:rPr>
              <a:t>p = </a:t>
            </a:r>
            <a:r>
              <a:rPr lang="nl-BE" sz="2800" dirty="0">
                <a:solidFill>
                  <a:srgbClr val="003366"/>
                </a:solidFill>
                <a:latin typeface="Verdana" panose="020B0604030504040204" pitchFamily="34" charset="0"/>
                <a:ea typeface="Verdana" panose="020B0604030504040204" pitchFamily="34" charset="0"/>
              </a:rPr>
              <a:t>.036, &lt; .05</a:t>
            </a:r>
          </a:p>
          <a:p>
            <a:pPr marL="993084" lvl="1" indent="-342900">
              <a:lnSpc>
                <a:spcPct val="150000"/>
              </a:lnSpc>
              <a:buFont typeface="Wingdings" panose="05000000000000000000" pitchFamily="2" charset="2"/>
              <a:buChar char="Ø"/>
            </a:pPr>
            <a:r>
              <a:rPr lang="nl-BE" sz="2800" b="1" dirty="0">
                <a:solidFill>
                  <a:srgbClr val="003366"/>
                </a:solidFill>
                <a:latin typeface="Verdana" panose="020B0604030504040204" pitchFamily="34" charset="0"/>
                <a:ea typeface="Verdana" panose="020B0604030504040204" pitchFamily="34" charset="0"/>
              </a:rPr>
              <a:t>Maar: 𝜶 = .01 want n &gt; 400</a:t>
            </a:r>
          </a:p>
          <a:p>
            <a:pPr marL="993084" lvl="1" indent="-342900">
              <a:lnSpc>
                <a:spcPct val="150000"/>
              </a:lnSpc>
              <a:buFont typeface="Wingdings" panose="05000000000000000000" pitchFamily="2" charset="2"/>
              <a:buChar char="Ø"/>
            </a:pPr>
            <a:r>
              <a:rPr lang="nl-BE" sz="2800" b="1" dirty="0">
                <a:solidFill>
                  <a:srgbClr val="003366"/>
                </a:solidFill>
                <a:latin typeface="Verdana" panose="020B0604030504040204" pitchFamily="34" charset="0"/>
                <a:ea typeface="Verdana" panose="020B0604030504040204" pitchFamily="34" charset="0"/>
              </a:rPr>
              <a:t>p-waarde is dus </a:t>
            </a:r>
            <a:r>
              <a:rPr lang="nl-BE" sz="2800" b="1" u="sng" dirty="0">
                <a:solidFill>
                  <a:srgbClr val="003366"/>
                </a:solidFill>
                <a:latin typeface="Verdana" panose="020B0604030504040204" pitchFamily="34" charset="0"/>
                <a:ea typeface="Verdana" panose="020B0604030504040204" pitchFamily="34" charset="0"/>
              </a:rPr>
              <a:t>niet</a:t>
            </a:r>
            <a:r>
              <a:rPr lang="nl-BE" sz="2800" b="1" dirty="0">
                <a:solidFill>
                  <a:srgbClr val="003366"/>
                </a:solidFill>
                <a:latin typeface="Verdana" panose="020B0604030504040204" pitchFamily="34" charset="0"/>
                <a:ea typeface="Verdana" panose="020B0604030504040204" pitchFamily="34" charset="0"/>
              </a:rPr>
              <a:t> significant hier</a:t>
            </a:r>
          </a:p>
          <a:p>
            <a:pPr marL="1643268" lvl="2" indent="-342900">
              <a:lnSpc>
                <a:spcPct val="150000"/>
              </a:lnSpc>
              <a:buFont typeface="Wingdings" panose="05000000000000000000" pitchFamily="2" charset="2"/>
              <a:buChar char="Ø"/>
            </a:pPr>
            <a:r>
              <a:rPr lang="nl-BE" sz="2400" dirty="0">
                <a:solidFill>
                  <a:srgbClr val="003366"/>
                </a:solidFill>
                <a:latin typeface="Verdana" panose="020B0604030504040204" pitchFamily="34" charset="0"/>
                <a:ea typeface="Verdana" panose="020B0604030504040204" pitchFamily="34" charset="0"/>
              </a:rPr>
              <a:t>Dit zie je ook aan </a:t>
            </a:r>
            <a:r>
              <a:rPr lang="nl-BE" sz="2400" dirty="0" err="1">
                <a:solidFill>
                  <a:srgbClr val="003366"/>
                </a:solidFill>
                <a:latin typeface="Verdana" panose="020B0604030504040204" pitchFamily="34" charset="0"/>
                <a:ea typeface="Verdana" panose="020B0604030504040204" pitchFamily="34" charset="0"/>
              </a:rPr>
              <a:t>Cramer’s</a:t>
            </a:r>
            <a:r>
              <a:rPr lang="nl-BE" sz="2400" dirty="0">
                <a:solidFill>
                  <a:srgbClr val="003366"/>
                </a:solidFill>
                <a:latin typeface="Verdana" panose="020B0604030504040204" pitchFamily="34" charset="0"/>
                <a:ea typeface="Verdana" panose="020B0604030504040204" pitchFamily="34" charset="0"/>
              </a:rPr>
              <a:t> V: verwaarloosbare effectgrootte</a:t>
            </a:r>
            <a:br>
              <a:rPr lang="nl-BE" sz="2400" dirty="0">
                <a:solidFill>
                  <a:srgbClr val="003366"/>
                </a:solidFill>
                <a:latin typeface="Verdana" panose="020B0604030504040204" pitchFamily="34" charset="0"/>
                <a:ea typeface="Verdana" panose="020B0604030504040204" pitchFamily="34" charset="0"/>
              </a:rPr>
            </a:br>
            <a:r>
              <a:rPr lang="nl-BE" sz="2400" dirty="0">
                <a:solidFill>
                  <a:srgbClr val="003366"/>
                </a:solidFill>
                <a:latin typeface="Verdana" panose="020B0604030504040204" pitchFamily="34" charset="0"/>
                <a:ea typeface="Verdana" panose="020B0604030504040204" pitchFamily="34" charset="0"/>
              </a:rPr>
              <a:t> </a:t>
            </a:r>
          </a:p>
        </p:txBody>
      </p:sp>
    </p:spTree>
    <p:extLst>
      <p:ext uri="{BB962C8B-B14F-4D97-AF65-F5344CB8AC3E}">
        <p14:creationId xmlns:p14="http://schemas.microsoft.com/office/powerpoint/2010/main" val="10571025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a:solidFill>
            <a:srgbClr val="80C0E0"/>
          </a:solidFill>
        </p:spPr>
        <p:txBody>
          <a:bodyPr/>
          <a:lstStyle/>
          <a:p>
            <a:r>
              <a:rPr lang="nl-BE" dirty="0" err="1"/>
              <a:t>Chi-kwadraat-toets</a:t>
            </a:r>
            <a:endParaRPr lang="nl-BE" dirty="0"/>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6. </a:t>
                </a:r>
                <a:r>
                  <a:rPr lang="nl-BE" dirty="0"/>
                  <a:t>Conclusie en rapportering</a:t>
                </a:r>
              </a:p>
              <a:p>
                <a:pPr lvl="1"/>
                <a:r>
                  <a:rPr lang="nl-BE" dirty="0"/>
                  <a:t>In tekst:</a:t>
                </a:r>
                <a:br>
                  <a:rPr lang="nl-BE" dirty="0"/>
                </a:br>
                <a:br>
                  <a:rPr lang="nl-BE" dirty="0"/>
                </a:br>
                <a:r>
                  <a:rPr lang="nl-BE" dirty="0"/>
                  <a:t>“Uit onze steekproef blijkt, aan de hand van een </a:t>
                </a:r>
                <a:r>
                  <a:rPr lang="nl-BE" dirty="0" err="1"/>
                  <a:t>Chi-kwadraat-toets</a:t>
                </a:r>
                <a:r>
                  <a:rPr lang="nl-BE" dirty="0"/>
                  <a:t> met het significantieniveau vastgelegd op </a:t>
                </a:r>
                <a:r>
                  <a:rPr lang="nl-BE" i="1" dirty="0"/>
                  <a:t>p</a:t>
                </a:r>
                <a:r>
                  <a:rPr lang="nl-BE" dirty="0"/>
                  <a:t> &lt; .01, dat vrouwen (10.3 %) niet significant vaker aan een handicap, langdurige fysieke ziekte of een aandoening lijden dan mannen (7.1 %), met </a:t>
                </a:r>
                <a14:m>
                  <m:oMath xmlns:m="http://schemas.openxmlformats.org/officeDocument/2006/math">
                    <m:r>
                      <a:rPr lang="nl-BE" i="1" dirty="0" smtClean="0">
                        <a:latin typeface="Cambria Math" panose="02040503050406030204" pitchFamily="18" charset="0"/>
                      </a:rPr>
                      <m:t>𝑋</m:t>
                    </m:r>
                  </m:oMath>
                </a14:m>
                <a:r>
                  <a:rPr lang="nl-BE" baseline="30000" dirty="0"/>
                  <a:t>2</a:t>
                </a:r>
                <a:r>
                  <a:rPr lang="nl-BE" dirty="0"/>
                  <a:t>(1, </a:t>
                </a:r>
                <a:r>
                  <a:rPr lang="nl-BE" i="1" dirty="0"/>
                  <a:t>N </a:t>
                </a:r>
                <a:r>
                  <a:rPr lang="nl-BE" dirty="0"/>
                  <a:t>= 2020) = 4.38, </a:t>
                </a:r>
                <a:r>
                  <a:rPr lang="nl-BE" i="1" dirty="0"/>
                  <a:t>p</a:t>
                </a:r>
                <a:r>
                  <a:rPr lang="nl-BE" dirty="0"/>
                  <a:t> = .036.”</a:t>
                </a:r>
              </a:p>
              <a:p>
                <a:pPr lvl="1"/>
                <a:endParaRPr lang="nl-BE" dirty="0"/>
              </a:p>
              <a:p>
                <a:endParaRPr lang="nl-BE" dirty="0"/>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164888"/>
              </a:xfrm>
              <a:blipFill>
                <a:blip r:embed="rId3"/>
                <a:stretch>
                  <a:fillRect l="-145" t="-511" r="-1410"/>
                </a:stretch>
              </a:blipFill>
            </p:spPr>
            <p:txBody>
              <a:bodyPr/>
              <a:lstStyle/>
              <a:p>
                <a:r>
                  <a:rPr lang="nl-BE">
                    <a:noFill/>
                  </a:rPr>
                  <a:t> </a:t>
                </a:r>
              </a:p>
            </p:txBody>
          </p:sp>
        </mc:Fallback>
      </mc:AlternateContent>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94</a:t>
            </a:fld>
            <a:endParaRPr lang="en-GB" noProof="0" dirty="0"/>
          </a:p>
        </p:txBody>
      </p:sp>
    </p:spTree>
    <p:extLst>
      <p:ext uri="{BB962C8B-B14F-4D97-AF65-F5344CB8AC3E}">
        <p14:creationId xmlns:p14="http://schemas.microsoft.com/office/powerpoint/2010/main" val="29653826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4439-7D92-49BC-B20E-CD95361CE51A}"/>
              </a:ext>
            </a:extLst>
          </p:cNvPr>
          <p:cNvSpPr>
            <a:spLocks noGrp="1"/>
          </p:cNvSpPr>
          <p:nvPr>
            <p:ph type="title"/>
          </p:nvPr>
        </p:nvSpPr>
        <p:spPr/>
        <p:txBody>
          <a:bodyPr/>
          <a:lstStyle/>
          <a:p>
            <a:r>
              <a:rPr lang="nl-BE" dirty="0"/>
              <a:t>Inhoudstafel </a:t>
            </a:r>
          </a:p>
        </p:txBody>
      </p:sp>
      <p:sp>
        <p:nvSpPr>
          <p:cNvPr id="3" name="Content Placeholder 2">
            <a:extLst>
              <a:ext uri="{FF2B5EF4-FFF2-40B4-BE49-F238E27FC236}">
                <a16:creationId xmlns:a16="http://schemas.microsoft.com/office/drawing/2014/main" id="{39011522-9118-40C3-A09B-F25B95FAB7B4}"/>
              </a:ext>
            </a:extLst>
          </p:cNvPr>
          <p:cNvSpPr>
            <a:spLocks noGrp="1"/>
          </p:cNvSpPr>
          <p:nvPr>
            <p:ph idx="1"/>
          </p:nvPr>
        </p:nvSpPr>
        <p:spPr/>
        <p:txBody>
          <a:bodyPr/>
          <a:lstStyle/>
          <a:p>
            <a:pPr marL="86400" indent="0">
              <a:buNone/>
            </a:pPr>
            <a:r>
              <a:rPr lang="nl-BE" dirty="0">
                <a:solidFill>
                  <a:srgbClr val="5D9CC7"/>
                </a:solidFill>
              </a:rPr>
              <a:t>9.1 Inleiding</a:t>
            </a:r>
          </a:p>
          <a:p>
            <a:pPr marL="86400" indent="0">
              <a:buNone/>
            </a:pPr>
            <a:r>
              <a:rPr lang="nl-BE" dirty="0">
                <a:solidFill>
                  <a:srgbClr val="5D9CC7"/>
                </a:solidFill>
              </a:rPr>
              <a:t>9.2 </a:t>
            </a:r>
            <a:r>
              <a:rPr lang="nl-BE" dirty="0" err="1">
                <a:solidFill>
                  <a:srgbClr val="5D9CC7"/>
                </a:solidFill>
              </a:rPr>
              <a:t>Chi-kwadraat-toets</a:t>
            </a:r>
            <a:endParaRPr lang="nl-BE" dirty="0">
              <a:solidFill>
                <a:srgbClr val="5D9CC7"/>
              </a:solidFill>
            </a:endParaRPr>
          </a:p>
          <a:p>
            <a:pPr marL="86400" indent="0">
              <a:buNone/>
            </a:pPr>
            <a:r>
              <a:rPr lang="nl-BE" b="1" dirty="0">
                <a:solidFill>
                  <a:srgbClr val="C00000"/>
                </a:solidFill>
              </a:rPr>
              <a:t>9.3 </a:t>
            </a:r>
            <a:r>
              <a:rPr lang="nl-BE" b="1" dirty="0" err="1">
                <a:solidFill>
                  <a:srgbClr val="C00000"/>
                </a:solidFill>
              </a:rPr>
              <a:t>Partitioneren</a:t>
            </a:r>
            <a:r>
              <a:rPr lang="nl-BE" b="1" dirty="0">
                <a:solidFill>
                  <a:srgbClr val="C00000"/>
                </a:solidFill>
              </a:rPr>
              <a:t> van kruistabellen</a:t>
            </a:r>
          </a:p>
          <a:p>
            <a:pPr marL="86400" indent="0">
              <a:buNone/>
            </a:pPr>
            <a:r>
              <a:rPr lang="nl-BE" dirty="0">
                <a:solidFill>
                  <a:srgbClr val="5D9CC7"/>
                </a:solidFill>
              </a:rPr>
              <a:t>9.4 Fisher-Exact-toets</a:t>
            </a:r>
          </a:p>
          <a:p>
            <a:pPr marL="86400" indent="0">
              <a:buNone/>
            </a:pPr>
            <a:r>
              <a:rPr lang="nl-BE" dirty="0">
                <a:solidFill>
                  <a:srgbClr val="5D9CC7"/>
                </a:solidFill>
              </a:rPr>
              <a:t>9.5 </a:t>
            </a:r>
            <a:r>
              <a:rPr lang="nl-BE" dirty="0" err="1">
                <a:solidFill>
                  <a:srgbClr val="5D9CC7"/>
                </a:solidFill>
              </a:rPr>
              <a:t>McNemar</a:t>
            </a:r>
            <a:r>
              <a:rPr lang="nl-BE" dirty="0">
                <a:solidFill>
                  <a:srgbClr val="5D9CC7"/>
                </a:solidFill>
              </a:rPr>
              <a:t>-toets</a:t>
            </a:r>
          </a:p>
          <a:p>
            <a:pPr marL="86400" indent="0">
              <a:buNone/>
            </a:pPr>
            <a:r>
              <a:rPr lang="nl-BE" dirty="0">
                <a:solidFill>
                  <a:srgbClr val="5D9CC7"/>
                </a:solidFill>
              </a:rPr>
              <a:t>9.6 Oefeningen</a:t>
            </a:r>
          </a:p>
        </p:txBody>
      </p:sp>
      <p:sp>
        <p:nvSpPr>
          <p:cNvPr id="4" name="Slide Number Placeholder 3">
            <a:extLst>
              <a:ext uri="{FF2B5EF4-FFF2-40B4-BE49-F238E27FC236}">
                <a16:creationId xmlns:a16="http://schemas.microsoft.com/office/drawing/2014/main" id="{F93E06FF-5536-4AE6-A548-5BFECE8621EB}"/>
              </a:ext>
            </a:extLst>
          </p:cNvPr>
          <p:cNvSpPr>
            <a:spLocks noGrp="1"/>
          </p:cNvSpPr>
          <p:nvPr>
            <p:ph type="sldNum" sz="quarter" idx="12"/>
          </p:nvPr>
        </p:nvSpPr>
        <p:spPr/>
        <p:txBody>
          <a:bodyPr/>
          <a:lstStyle/>
          <a:p>
            <a:fld id="{7AE184E0-0BD4-4705-A12B-9B71DDE63301}" type="slidenum">
              <a:rPr lang="en-GB" noProof="0" smtClean="0"/>
              <a:t>95</a:t>
            </a:fld>
            <a:endParaRPr lang="en-GB" noProof="0" dirty="0"/>
          </a:p>
        </p:txBody>
      </p:sp>
      <p:sp>
        <p:nvSpPr>
          <p:cNvPr id="5" name="Content Placeholder 4">
            <a:extLst>
              <a:ext uri="{FF2B5EF4-FFF2-40B4-BE49-F238E27FC236}">
                <a16:creationId xmlns:a16="http://schemas.microsoft.com/office/drawing/2014/main" id="{0E5FB4D5-B452-4AA4-B83E-8DA93E143B9E}"/>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42505685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87FA35-A2A9-47D2-B705-6EA42514C1AE}"/>
              </a:ext>
            </a:extLst>
          </p:cNvPr>
          <p:cNvSpPr>
            <a:spLocks noGrp="1"/>
          </p:cNvSpPr>
          <p:nvPr>
            <p:ph type="title"/>
          </p:nvPr>
        </p:nvSpPr>
        <p:spPr/>
        <p:txBody>
          <a:bodyPr/>
          <a:lstStyle/>
          <a:p>
            <a:r>
              <a:rPr lang="nl-BE" dirty="0" err="1"/>
              <a:t>Partitioneren</a:t>
            </a:r>
            <a:endParaRPr lang="nl-BE" dirty="0"/>
          </a:p>
        </p:txBody>
      </p:sp>
      <p:sp>
        <p:nvSpPr>
          <p:cNvPr id="3" name="Tijdelijke aanduiding voor inhoud 2">
            <a:extLst>
              <a:ext uri="{FF2B5EF4-FFF2-40B4-BE49-F238E27FC236}">
                <a16:creationId xmlns:a16="http://schemas.microsoft.com/office/drawing/2014/main" id="{AFA9732D-AB41-4AF6-9647-B5196F5786EE}"/>
              </a:ext>
            </a:extLst>
          </p:cNvPr>
          <p:cNvSpPr>
            <a:spLocks noGrp="1"/>
          </p:cNvSpPr>
          <p:nvPr>
            <p:ph idx="1"/>
          </p:nvPr>
        </p:nvSpPr>
        <p:spPr>
          <a:xfrm>
            <a:off x="327069" y="1816273"/>
            <a:ext cx="16858641" cy="7303664"/>
          </a:xfrm>
        </p:spPr>
        <p:txBody>
          <a:bodyPr>
            <a:normAutofit/>
          </a:bodyPr>
          <a:lstStyle/>
          <a:p>
            <a:pPr marL="86400" indent="0">
              <a:buNone/>
            </a:pPr>
            <a:r>
              <a:rPr lang="nl-BE" b="1" dirty="0"/>
              <a:t>Uitvoeren </a:t>
            </a:r>
            <a:r>
              <a:rPr lang="nl-BE" b="1" dirty="0" err="1"/>
              <a:t>Chi-kwadraat-toets</a:t>
            </a:r>
            <a:endParaRPr lang="nl-BE" dirty="0"/>
          </a:p>
          <a:p>
            <a:r>
              <a:rPr lang="nl-BE" dirty="0"/>
              <a:t>Bij </a:t>
            </a:r>
            <a:r>
              <a:rPr lang="nl-BE" b="1" dirty="0"/>
              <a:t>kruistabel &gt; 2X2</a:t>
            </a:r>
            <a:r>
              <a:rPr lang="nl-BE" dirty="0"/>
              <a:t>:</a:t>
            </a:r>
          </a:p>
          <a:p>
            <a:pPr lvl="1"/>
            <a:r>
              <a:rPr lang="nl-BE" dirty="0"/>
              <a:t>Minstens één van de variabelen: &gt; 2 categorieën</a:t>
            </a:r>
          </a:p>
          <a:p>
            <a:pPr lvl="2"/>
            <a:r>
              <a:rPr lang="nl-BE" dirty="0"/>
              <a:t>Bv. 2X3 of 3X4</a:t>
            </a:r>
          </a:p>
          <a:p>
            <a:pPr lvl="1"/>
            <a:r>
              <a:rPr lang="nl-BE" dirty="0"/>
              <a:t>Voldoen aan </a:t>
            </a:r>
            <a:r>
              <a:rPr lang="nl-BE" i="1" dirty="0"/>
              <a:t>f</a:t>
            </a:r>
            <a:r>
              <a:rPr lang="nl-BE" dirty="0"/>
              <a:t>(e) van elke cel &gt; 5 = moeilijk</a:t>
            </a:r>
          </a:p>
          <a:p>
            <a:pPr lvl="2"/>
            <a:r>
              <a:rPr lang="nl-BE" dirty="0"/>
              <a:t>Meer categorieën </a:t>
            </a:r>
            <a:r>
              <a:rPr lang="nl-BE" dirty="0">
                <a:sym typeface="Wingdings" panose="05000000000000000000" pitchFamily="2" charset="2"/>
              </a:rPr>
              <a:t></a:t>
            </a:r>
            <a:r>
              <a:rPr lang="nl-BE" dirty="0"/>
              <a:t> kleinere groepen</a:t>
            </a:r>
          </a:p>
          <a:p>
            <a:pPr lvl="2"/>
            <a:r>
              <a:rPr lang="nl-BE" dirty="0"/>
              <a:t>Mogelijke oplossing = </a:t>
            </a:r>
            <a:r>
              <a:rPr lang="nl-BE" i="1" dirty="0" err="1"/>
              <a:t>Recode</a:t>
            </a:r>
            <a:endParaRPr lang="nl-BE" i="1" dirty="0"/>
          </a:p>
          <a:p>
            <a:pPr lvl="3"/>
            <a:r>
              <a:rPr lang="nl-BE" dirty="0"/>
              <a:t>Bv. opleidingsniveau van 6 categorieën naar 3: ‘Laag’, ‘Midden’ of ‘Hoog’</a:t>
            </a:r>
          </a:p>
          <a:p>
            <a:pPr lvl="1"/>
            <a:r>
              <a:rPr lang="nl-BE" b="1" dirty="0"/>
              <a:t>Moeilijker om resultaten te interpreteren</a:t>
            </a:r>
          </a:p>
          <a:p>
            <a:pPr lvl="2"/>
            <a:r>
              <a:rPr lang="nl-BE" dirty="0"/>
              <a:t>Significante Chi</a:t>
            </a:r>
            <a:r>
              <a:rPr lang="nl-BE" baseline="30000" dirty="0"/>
              <a:t>2</a:t>
            </a:r>
            <a:r>
              <a:rPr lang="nl-BE" dirty="0"/>
              <a:t> geeft alleen aan dat de groepen over het geheel genomen verschillen van elkaar, en </a:t>
            </a:r>
            <a:r>
              <a:rPr lang="nl-BE" b="1" dirty="0"/>
              <a:t>niet welke van elkaar verschillen</a:t>
            </a:r>
            <a:endParaRPr lang="nl-BE" dirty="0"/>
          </a:p>
          <a:p>
            <a:pPr lvl="2"/>
            <a:r>
              <a:rPr lang="nl-BE" dirty="0"/>
              <a:t>Oplossing: 	</a:t>
            </a:r>
            <a:r>
              <a:rPr lang="nl-BE" b="1" dirty="0" err="1"/>
              <a:t>Partitioneren</a:t>
            </a:r>
            <a:br>
              <a:rPr lang="nl-BE" b="1" dirty="0"/>
            </a:br>
            <a:r>
              <a:rPr lang="nl-BE" b="1" dirty="0"/>
              <a:t>						= opdelen van kruistabel in 2X2-kruistabellen</a:t>
            </a:r>
          </a:p>
        </p:txBody>
      </p:sp>
      <p:sp>
        <p:nvSpPr>
          <p:cNvPr id="4" name="Tijdelijke aanduiding voor dianummer 3">
            <a:extLst>
              <a:ext uri="{FF2B5EF4-FFF2-40B4-BE49-F238E27FC236}">
                <a16:creationId xmlns:a16="http://schemas.microsoft.com/office/drawing/2014/main" id="{842742EB-C86D-4FDA-9C6D-61B10DA12878}"/>
              </a:ext>
            </a:extLst>
          </p:cNvPr>
          <p:cNvSpPr>
            <a:spLocks noGrp="1"/>
          </p:cNvSpPr>
          <p:nvPr>
            <p:ph type="sldNum" sz="quarter" idx="12"/>
          </p:nvPr>
        </p:nvSpPr>
        <p:spPr/>
        <p:txBody>
          <a:bodyPr/>
          <a:lstStyle/>
          <a:p>
            <a:fld id="{7AE184E0-0BD4-4705-A12B-9B71DDE63301}" type="slidenum">
              <a:rPr lang="en-GB" noProof="0" smtClean="0"/>
              <a:t>96</a:t>
            </a:fld>
            <a:endParaRPr lang="en-GB" noProof="0" dirty="0"/>
          </a:p>
        </p:txBody>
      </p:sp>
      <p:sp>
        <p:nvSpPr>
          <p:cNvPr id="5" name="Tijdelijke aanduiding voor inhoud 4">
            <a:extLst>
              <a:ext uri="{FF2B5EF4-FFF2-40B4-BE49-F238E27FC236}">
                <a16:creationId xmlns:a16="http://schemas.microsoft.com/office/drawing/2014/main" id="{E7096787-5343-40E5-ADCA-73B61E617E55}"/>
              </a:ext>
            </a:extLst>
          </p:cNvPr>
          <p:cNvSpPr>
            <a:spLocks noGrp="1"/>
          </p:cNvSpPr>
          <p:nvPr>
            <p:ph idx="13"/>
          </p:nvPr>
        </p:nvSpPr>
        <p:spPr/>
        <p:txBody>
          <a:bodyPr/>
          <a:lstStyle/>
          <a:p>
            <a:endParaRPr lang="nl-BE"/>
          </a:p>
        </p:txBody>
      </p:sp>
    </p:spTree>
    <p:extLst>
      <p:ext uri="{BB962C8B-B14F-4D97-AF65-F5344CB8AC3E}">
        <p14:creationId xmlns:p14="http://schemas.microsoft.com/office/powerpoint/2010/main" val="8490313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87FA35-A2A9-47D2-B705-6EA42514C1AE}"/>
              </a:ext>
            </a:extLst>
          </p:cNvPr>
          <p:cNvSpPr>
            <a:spLocks noGrp="1"/>
          </p:cNvSpPr>
          <p:nvPr>
            <p:ph type="title"/>
          </p:nvPr>
        </p:nvSpPr>
        <p:spPr/>
        <p:txBody>
          <a:bodyPr/>
          <a:lstStyle/>
          <a:p>
            <a:r>
              <a:rPr lang="nl-BE" dirty="0" err="1"/>
              <a:t>Partitioneren</a:t>
            </a:r>
            <a:endParaRPr lang="nl-BE" dirty="0"/>
          </a:p>
        </p:txBody>
      </p:sp>
      <p:sp>
        <p:nvSpPr>
          <p:cNvPr id="3" name="Tijdelijke aanduiding voor inhoud 2">
            <a:extLst>
              <a:ext uri="{FF2B5EF4-FFF2-40B4-BE49-F238E27FC236}">
                <a16:creationId xmlns:a16="http://schemas.microsoft.com/office/drawing/2014/main" id="{AFA9732D-AB41-4AF6-9647-B5196F5786EE}"/>
              </a:ext>
            </a:extLst>
          </p:cNvPr>
          <p:cNvSpPr>
            <a:spLocks noGrp="1"/>
          </p:cNvSpPr>
          <p:nvPr>
            <p:ph idx="1"/>
          </p:nvPr>
        </p:nvSpPr>
        <p:spPr>
          <a:xfrm>
            <a:off x="327069" y="1816272"/>
            <a:ext cx="16858641" cy="7937327"/>
          </a:xfrm>
        </p:spPr>
        <p:txBody>
          <a:bodyPr>
            <a:normAutofit lnSpcReduction="10000"/>
          </a:bodyPr>
          <a:lstStyle/>
          <a:p>
            <a:pPr marL="86400" indent="0">
              <a:buNone/>
            </a:pPr>
            <a:r>
              <a:rPr lang="nl-BE" b="1" dirty="0" err="1"/>
              <a:t>Partitioneren</a:t>
            </a:r>
            <a:r>
              <a:rPr lang="nl-BE" b="1" dirty="0"/>
              <a:t> van </a:t>
            </a:r>
            <a:r>
              <a:rPr lang="nl-BE" b="1" dirty="0" err="1"/>
              <a:t>Chi-kwadraat-toets</a:t>
            </a:r>
            <a:r>
              <a:rPr lang="nl-BE" b="1" dirty="0"/>
              <a:t> in SPSS</a:t>
            </a:r>
          </a:p>
          <a:p>
            <a:r>
              <a:rPr lang="nl-BE" b="1" dirty="0">
                <a:solidFill>
                  <a:srgbClr val="7030A0"/>
                </a:solidFill>
                <a:highlight>
                  <a:srgbClr val="FFFF00"/>
                </a:highlight>
              </a:rPr>
              <a:t>Bv. 	Is er een verschil tussen mannen en vrouwen met betrekking tot hun werksituatie?</a:t>
            </a:r>
            <a:br>
              <a:rPr lang="nl-BE" b="1" dirty="0">
                <a:solidFill>
                  <a:srgbClr val="7030A0"/>
                </a:solidFill>
                <a:highlight>
                  <a:srgbClr val="FFFF00"/>
                </a:highlight>
              </a:rPr>
            </a:br>
            <a:r>
              <a:rPr lang="nl-BE" b="1" dirty="0">
                <a:solidFill>
                  <a:srgbClr val="7030A0"/>
                </a:solidFill>
                <a:highlight>
                  <a:srgbClr val="FFFF00"/>
                </a:highlight>
              </a:rPr>
              <a:t>		(DATA_WAVE1_CenW.sav)</a:t>
            </a:r>
          </a:p>
          <a:p>
            <a:r>
              <a:rPr lang="nl-BE" b="1" dirty="0"/>
              <a:t>Stap 1. </a:t>
            </a:r>
            <a:r>
              <a:rPr lang="nl-BE" dirty="0"/>
              <a:t>Kiezen van juiste analysemethode</a:t>
            </a:r>
          </a:p>
          <a:p>
            <a:pPr marL="1234350" lvl="1" indent="-514350">
              <a:buFont typeface="+mj-lt"/>
              <a:buAutoNum type="arabicPeriod"/>
            </a:pPr>
            <a:r>
              <a:rPr lang="nl-BE" b="1" dirty="0"/>
              <a:t>Hoeveel variabelen?</a:t>
            </a:r>
            <a:endParaRPr lang="nl-BE" dirty="0"/>
          </a:p>
          <a:p>
            <a:pPr lvl="2"/>
            <a:r>
              <a:rPr lang="nl-BE" dirty="0"/>
              <a:t>Twee variabelen</a:t>
            </a:r>
          </a:p>
          <a:p>
            <a:pPr marL="1234350" lvl="1" indent="-514350">
              <a:buFont typeface="+mj-lt"/>
              <a:buAutoNum type="arabicPeriod"/>
            </a:pPr>
            <a:r>
              <a:rPr lang="nl-BE" b="1" dirty="0"/>
              <a:t>Welk meetniveau?</a:t>
            </a:r>
            <a:endParaRPr lang="nl-BE" dirty="0"/>
          </a:p>
          <a:p>
            <a:pPr lvl="2"/>
            <a:r>
              <a:rPr lang="nl-BE" dirty="0"/>
              <a:t>Geslacht: nominaal, twee categorieën</a:t>
            </a:r>
          </a:p>
          <a:p>
            <a:pPr lvl="2"/>
            <a:r>
              <a:rPr lang="nl-BE" dirty="0"/>
              <a:t>Werksituatie (W1_ACT): nominaal, drie categorieën</a:t>
            </a:r>
          </a:p>
          <a:p>
            <a:pPr marL="1234350" lvl="1" indent="-514350">
              <a:buFont typeface="+mj-lt"/>
              <a:buAutoNum type="arabicPeriod"/>
            </a:pPr>
            <a:r>
              <a:rPr lang="nl-BE" b="1" dirty="0"/>
              <a:t>Welke rol?</a:t>
            </a:r>
            <a:endParaRPr lang="nl-BE" dirty="0"/>
          </a:p>
          <a:p>
            <a:pPr lvl="2"/>
            <a:r>
              <a:rPr lang="nl-BE" dirty="0"/>
              <a:t>Geslacht: onafhankelijke variabele</a:t>
            </a:r>
          </a:p>
          <a:p>
            <a:pPr lvl="2"/>
            <a:r>
              <a:rPr lang="nl-BE" dirty="0"/>
              <a:t>Werksituatie: afhankelijke variabele</a:t>
            </a:r>
          </a:p>
          <a:p>
            <a:pPr lvl="2"/>
            <a:endParaRPr lang="nl-BE" dirty="0"/>
          </a:p>
          <a:p>
            <a:pPr lvl="4"/>
            <a:r>
              <a:rPr lang="nl-BE" b="1" dirty="0"/>
              <a:t>Flowchart: opnieuw </a:t>
            </a:r>
            <a:r>
              <a:rPr lang="nl-BE" b="1" dirty="0" err="1"/>
              <a:t>Chi-kwadraat-toets</a:t>
            </a:r>
            <a:endParaRPr lang="nl-BE" b="1" dirty="0"/>
          </a:p>
        </p:txBody>
      </p:sp>
      <p:sp>
        <p:nvSpPr>
          <p:cNvPr id="4" name="Tijdelijke aanduiding voor dianummer 3">
            <a:extLst>
              <a:ext uri="{FF2B5EF4-FFF2-40B4-BE49-F238E27FC236}">
                <a16:creationId xmlns:a16="http://schemas.microsoft.com/office/drawing/2014/main" id="{842742EB-C86D-4FDA-9C6D-61B10DA12878}"/>
              </a:ext>
            </a:extLst>
          </p:cNvPr>
          <p:cNvSpPr>
            <a:spLocks noGrp="1"/>
          </p:cNvSpPr>
          <p:nvPr>
            <p:ph type="sldNum" sz="quarter" idx="12"/>
          </p:nvPr>
        </p:nvSpPr>
        <p:spPr/>
        <p:txBody>
          <a:bodyPr/>
          <a:lstStyle/>
          <a:p>
            <a:fld id="{7AE184E0-0BD4-4705-A12B-9B71DDE63301}" type="slidenum">
              <a:rPr lang="en-GB" noProof="0" smtClean="0"/>
              <a:t>97</a:t>
            </a:fld>
            <a:endParaRPr lang="en-GB" noProof="0" dirty="0"/>
          </a:p>
        </p:txBody>
      </p:sp>
    </p:spTree>
    <p:extLst>
      <p:ext uri="{BB962C8B-B14F-4D97-AF65-F5344CB8AC3E}">
        <p14:creationId xmlns:p14="http://schemas.microsoft.com/office/powerpoint/2010/main" val="40180089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Partitioneren</a:t>
            </a:r>
            <a:endParaRPr lang="nl-BE" dirty="0"/>
          </a:p>
        </p:txBody>
      </p:sp>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662526"/>
          </a:xfrm>
        </p:spPr>
        <p:txBody>
          <a:bodyPr>
            <a:normAutofit lnSpcReduction="10000"/>
          </a:bodyPr>
          <a:lstStyle/>
          <a:p>
            <a:r>
              <a:rPr lang="nl-BE" b="1" dirty="0"/>
              <a:t>Stap 2. </a:t>
            </a:r>
            <a:r>
              <a:rPr lang="nl-BE" dirty="0"/>
              <a:t>Datacontrole</a:t>
            </a:r>
          </a:p>
          <a:p>
            <a:pPr lvl="1"/>
            <a:r>
              <a:rPr lang="nl-BE" b="1" dirty="0"/>
              <a:t>Inconsistentiecheck</a:t>
            </a:r>
            <a:r>
              <a:rPr lang="nl-BE" dirty="0"/>
              <a:t>:</a:t>
            </a:r>
          </a:p>
          <a:p>
            <a:pPr lvl="2"/>
            <a:r>
              <a:rPr lang="nl-BE" dirty="0"/>
              <a:t>Geslacht: voorheen al gecontroleerd</a:t>
            </a:r>
          </a:p>
          <a:p>
            <a:pPr lvl="2"/>
            <a:endParaRPr lang="nl-BE" dirty="0"/>
          </a:p>
          <a:p>
            <a:pPr lvl="2"/>
            <a:endParaRPr lang="nl-BE" dirty="0"/>
          </a:p>
          <a:p>
            <a:pPr lvl="2"/>
            <a:endParaRPr lang="nl-BE" dirty="0"/>
          </a:p>
          <a:p>
            <a:pPr lvl="2"/>
            <a:endParaRPr lang="nl-BE" dirty="0"/>
          </a:p>
          <a:p>
            <a:pPr lvl="2"/>
            <a:endParaRPr lang="nl-BE" dirty="0"/>
          </a:p>
          <a:p>
            <a:pPr marL="1306800" lvl="2" indent="0">
              <a:buNone/>
            </a:pPr>
            <a:endParaRPr lang="nl-BE" dirty="0"/>
          </a:p>
          <a:p>
            <a:pPr lvl="1"/>
            <a:r>
              <a:rPr lang="nl-BE" b="1" dirty="0"/>
              <a:t>Assumptiecheck:</a:t>
            </a:r>
          </a:p>
          <a:p>
            <a:pPr marL="1821150" lvl="2" indent="-514350">
              <a:buFont typeface="+mj-lt"/>
              <a:buAutoNum type="arabicPeriod"/>
            </a:pPr>
            <a:r>
              <a:rPr lang="nl-BE" dirty="0"/>
              <a:t>Absolute frequenties: OK</a:t>
            </a:r>
          </a:p>
          <a:p>
            <a:pPr marL="1821150" lvl="2" indent="-514350">
              <a:buFont typeface="+mj-lt"/>
              <a:buAutoNum type="arabicPeriod"/>
            </a:pPr>
            <a:r>
              <a:rPr lang="nl-BE" dirty="0"/>
              <a:t>Mutueel exclusief: OK</a:t>
            </a:r>
          </a:p>
          <a:p>
            <a:pPr marL="1821150" lvl="2" indent="-514350">
              <a:buFont typeface="+mj-lt"/>
              <a:buAutoNum type="arabicPeriod"/>
            </a:pPr>
            <a:r>
              <a:rPr lang="nl-BE" dirty="0"/>
              <a:t>Onafhankelijke groepen: OK</a:t>
            </a:r>
          </a:p>
          <a:p>
            <a:pPr marL="1821150" lvl="2" indent="-514350">
              <a:buFont typeface="+mj-lt"/>
              <a:buAutoNum type="arabicPeriod"/>
            </a:pPr>
            <a:r>
              <a:rPr lang="nl-BE" dirty="0"/>
              <a:t>f(e) van elke cel &gt; 5: Checken bij output</a:t>
            </a:r>
          </a:p>
          <a:p>
            <a:pPr lvl="2"/>
            <a:endParaRPr lang="nl-BE" dirty="0"/>
          </a:p>
          <a:p>
            <a:endParaRPr lang="nl-BE" dirty="0"/>
          </a:p>
        </p:txBody>
      </p:sp>
      <p:sp>
        <p:nvSpPr>
          <p:cNvPr id="11" name="Tijdelijke aanduiding voor dianummer 3">
            <a:extLst>
              <a:ext uri="{FF2B5EF4-FFF2-40B4-BE49-F238E27FC236}">
                <a16:creationId xmlns:a16="http://schemas.microsoft.com/office/drawing/2014/main" id="{E92B4307-79E9-4424-B212-09EC974E3AE2}"/>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98</a:t>
            </a:fld>
            <a:endParaRPr lang="en-GB" noProof="0" dirty="0"/>
          </a:p>
        </p:txBody>
      </p:sp>
      <p:pic>
        <p:nvPicPr>
          <p:cNvPr id="2" name="Afbeelding 1">
            <a:extLst>
              <a:ext uri="{FF2B5EF4-FFF2-40B4-BE49-F238E27FC236}">
                <a16:creationId xmlns:a16="http://schemas.microsoft.com/office/drawing/2014/main" id="{BBEF3AE8-E1BA-46C3-A7DB-D64ED1F3E675}"/>
              </a:ext>
            </a:extLst>
          </p:cNvPr>
          <p:cNvPicPr>
            <a:picLocks noChangeAspect="1"/>
          </p:cNvPicPr>
          <p:nvPr/>
        </p:nvPicPr>
        <p:blipFill>
          <a:blip r:embed="rId3"/>
          <a:stretch>
            <a:fillRect/>
          </a:stretch>
        </p:blipFill>
        <p:spPr>
          <a:xfrm>
            <a:off x="2195088" y="3664045"/>
            <a:ext cx="6561301" cy="1128544"/>
          </a:xfrm>
          <a:prstGeom prst="rect">
            <a:avLst/>
          </a:prstGeom>
        </p:spPr>
      </p:pic>
      <p:pic>
        <p:nvPicPr>
          <p:cNvPr id="4" name="Tijdelijke aanduiding voor inhoud 3">
            <a:extLst>
              <a:ext uri="{FF2B5EF4-FFF2-40B4-BE49-F238E27FC236}">
                <a16:creationId xmlns:a16="http://schemas.microsoft.com/office/drawing/2014/main" id="{367968DB-2526-4DA9-A873-34ABECAF9CF5}"/>
              </a:ext>
            </a:extLst>
          </p:cNvPr>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7119401" y="4493989"/>
            <a:ext cx="9625691" cy="3443338"/>
          </a:xfrm>
        </p:spPr>
      </p:pic>
    </p:spTree>
    <p:extLst>
      <p:ext uri="{BB962C8B-B14F-4D97-AF65-F5344CB8AC3E}">
        <p14:creationId xmlns:p14="http://schemas.microsoft.com/office/powerpoint/2010/main" val="8927511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A004925-A370-44E2-A732-52A6295CBDEB}"/>
              </a:ext>
            </a:extLst>
          </p:cNvPr>
          <p:cNvSpPr>
            <a:spLocks noGrp="1"/>
          </p:cNvSpPr>
          <p:nvPr>
            <p:ph type="title"/>
          </p:nvPr>
        </p:nvSpPr>
        <p:spPr/>
        <p:txBody>
          <a:bodyPr/>
          <a:lstStyle/>
          <a:p>
            <a:r>
              <a:rPr lang="nl-BE" dirty="0" err="1"/>
              <a:t>Partitioneren</a:t>
            </a:r>
            <a:endParaRPr lang="nl-BE" dirty="0"/>
          </a:p>
        </p:txBody>
      </p:sp>
      <mc:AlternateContent xmlns:mc="http://schemas.openxmlformats.org/markup-compatibility/2006" xmlns:a14="http://schemas.microsoft.com/office/drawing/2010/main">
        <mc:Choice Requires="a14">
          <p:sp>
            <p:nvSpPr>
              <p:cNvPr id="6" name="Tijdelijke aanduiding voor inhoud 5">
                <a:extLst>
                  <a:ext uri="{FF2B5EF4-FFF2-40B4-BE49-F238E27FC236}">
                    <a16:creationId xmlns:a16="http://schemas.microsoft.com/office/drawing/2014/main" id="{D218D92A-74AD-49F8-A8A9-AD801B689B50}"/>
                  </a:ext>
                </a:extLst>
              </p:cNvPr>
              <p:cNvSpPr>
                <a:spLocks noGrp="1"/>
              </p:cNvSpPr>
              <p:nvPr>
                <p:ph idx="1"/>
              </p:nvPr>
            </p:nvSpPr>
            <p:spPr>
              <a:xfrm>
                <a:off x="327069" y="1816273"/>
                <a:ext cx="16858641" cy="7164888"/>
              </a:xfrm>
            </p:spPr>
            <p:txBody>
              <a:bodyPr>
                <a:normAutofit/>
              </a:bodyPr>
              <a:lstStyle/>
              <a:p>
                <a:r>
                  <a:rPr lang="nl-BE" b="1" dirty="0"/>
                  <a:t>Stap 3. </a:t>
                </a:r>
                <a:r>
                  <a:rPr lang="nl-BE" dirty="0"/>
                  <a:t>Hypothesen formuleren</a:t>
                </a:r>
              </a:p>
              <a:p>
                <a:pPr lvl="1"/>
                <a:r>
                  <a:rPr lang="nl-BE" dirty="0"/>
                  <a:t>Best tweezijdig toetsen!</a:t>
                </a:r>
              </a:p>
              <a:p>
                <a:endParaRPr lang="nl-BE" dirty="0"/>
              </a:p>
              <a:p>
                <a:pPr marL="720000" lvl="1" indent="0">
                  <a:buNone/>
                </a:pPr>
                <a:r>
                  <a:rPr lang="nl-BE" b="1" dirty="0"/>
                  <a:t>	H</a:t>
                </a:r>
                <a:r>
                  <a:rPr lang="nl-BE" b="1" baseline="-25000" dirty="0"/>
                  <a:t>0</a:t>
                </a:r>
                <a:r>
                  <a:rPr lang="nl-BE" b="1" dirty="0"/>
                  <a:t>:	</a:t>
                </a:r>
                <a:r>
                  <a:rPr lang="nl-BE" i="1" dirty="0"/>
                  <a:t>Er is geen verband tussen geslacht en werksituatie: mannen en vrouwen zitten 				niet in een verschillende werksituatie.</a:t>
                </a:r>
                <a:br>
                  <a:rPr lang="nl-BE" i="1" dirty="0"/>
                </a:br>
                <a:endParaRPr lang="nl-BE" b="1" dirty="0"/>
              </a:p>
              <a:p>
                <a:pPr marL="720000" lvl="1" indent="0">
                  <a:buNone/>
                </a:pPr>
                <a:r>
                  <a:rPr lang="nl-BE" b="1" dirty="0"/>
                  <a:t>	H</a:t>
                </a:r>
                <a:r>
                  <a:rPr lang="nl-BE" b="1" baseline="-25000" dirty="0"/>
                  <a:t>A</a:t>
                </a:r>
                <a:r>
                  <a:rPr lang="nl-BE" b="1" dirty="0"/>
                  <a:t>:	</a:t>
                </a:r>
                <a:r>
                  <a:rPr lang="nl-BE" i="1" dirty="0"/>
                  <a:t>Er is een verband tussen geslacht en werksituatie: mannen en vrouwen zitten 					in een verschillende werksituatie.</a:t>
                </a:r>
                <a:br>
                  <a:rPr lang="nl-BE" i="1" dirty="0"/>
                </a:br>
                <a:endParaRPr lang="nl-BE" i="1" dirty="0"/>
              </a:p>
              <a:p>
                <a:r>
                  <a:rPr lang="nl-BE" b="1" dirty="0"/>
                  <a:t>Stap 4. </a:t>
                </a:r>
                <a:r>
                  <a:rPr lang="nl-BE" dirty="0"/>
                  <a:t>Significantieniveau bepalen</a:t>
                </a:r>
              </a:p>
              <a:p>
                <a:pPr lvl="1"/>
                <a:r>
                  <a:rPr lang="nl-BE" dirty="0"/>
                  <a:t>Minimaal </a:t>
                </a:r>
                <a14:m>
                  <m:oMath xmlns:m="http://schemas.openxmlformats.org/officeDocument/2006/math">
                    <m:r>
                      <a:rPr lang="nl-BE" i="1" smtClean="0">
                        <a:latin typeface="Cambria Math" panose="02040503050406030204" pitchFamily="18" charset="0"/>
                        <a:ea typeface="Cambria Math" panose="02040503050406030204" pitchFamily="18" charset="0"/>
                      </a:rPr>
                      <m:t>𝛼</m:t>
                    </m:r>
                  </m:oMath>
                </a14:m>
                <a:r>
                  <a:rPr lang="nl-BE" dirty="0"/>
                  <a:t> = .05</a:t>
                </a:r>
              </a:p>
              <a:p>
                <a:pPr lvl="1"/>
                <a:r>
                  <a:rPr lang="nl-BE" dirty="0"/>
                  <a:t>Wanneer n &gt; 400: </a:t>
                </a:r>
                <a:r>
                  <a:rPr lang="nl-BE" b="1" dirty="0"/>
                  <a:t>beter </a:t>
                </a:r>
                <a14:m>
                  <m:oMath xmlns:m="http://schemas.openxmlformats.org/officeDocument/2006/math">
                    <m:r>
                      <a:rPr lang="nl-BE" b="1" i="1">
                        <a:latin typeface="Cambria Math" panose="02040503050406030204" pitchFamily="18" charset="0"/>
                        <a:ea typeface="Cambria Math" panose="02040503050406030204" pitchFamily="18" charset="0"/>
                      </a:rPr>
                      <m:t>𝜶</m:t>
                    </m:r>
                  </m:oMath>
                </a14:m>
                <a:r>
                  <a:rPr lang="nl-BE" b="1" dirty="0"/>
                  <a:t> = .01</a:t>
                </a:r>
              </a:p>
              <a:p>
                <a:pPr lvl="2"/>
                <a:r>
                  <a:rPr lang="nl-BE" dirty="0"/>
                  <a:t>n = 2020</a:t>
                </a:r>
              </a:p>
              <a:p>
                <a:endParaRPr lang="nl-BE" dirty="0"/>
              </a:p>
            </p:txBody>
          </p:sp>
        </mc:Choice>
        <mc:Fallback xmlns="">
          <p:sp>
            <p:nvSpPr>
              <p:cNvPr id="6" name="Tijdelijke aanduiding voor inhoud 5">
                <a:extLst>
                  <a:ext uri="{FF2B5EF4-FFF2-40B4-BE49-F238E27FC236}">
                    <a16:creationId xmlns:a16="http://schemas.microsoft.com/office/drawing/2014/main" id="{D218D92A-74AD-49F8-A8A9-AD801B689B50}"/>
                  </a:ext>
                </a:extLst>
              </p:cNvPr>
              <p:cNvSpPr>
                <a:spLocks noGrp="1" noRot="1" noChangeAspect="1" noMove="1" noResize="1" noEditPoints="1" noAdjustHandles="1" noChangeArrowheads="1" noChangeShapeType="1" noTextEdit="1"/>
              </p:cNvSpPr>
              <p:nvPr>
                <p:ph idx="1"/>
              </p:nvPr>
            </p:nvSpPr>
            <p:spPr>
              <a:xfrm>
                <a:off x="327069" y="1816273"/>
                <a:ext cx="16858641" cy="7164888"/>
              </a:xfrm>
              <a:blipFill>
                <a:blip r:embed="rId3"/>
                <a:stretch>
                  <a:fillRect l="-145" t="-511" b="-85"/>
                </a:stretch>
              </a:blipFill>
            </p:spPr>
            <p:txBody>
              <a:bodyPr/>
              <a:lstStyle/>
              <a:p>
                <a:r>
                  <a:rPr lang="nl-BE">
                    <a:noFill/>
                  </a:rPr>
                  <a:t> </a:t>
                </a:r>
              </a:p>
            </p:txBody>
          </p:sp>
        </mc:Fallback>
      </mc:AlternateContent>
      <p:sp>
        <p:nvSpPr>
          <p:cNvPr id="7" name="Tijdelijke aanduiding voor inhoud 6">
            <a:extLst>
              <a:ext uri="{FF2B5EF4-FFF2-40B4-BE49-F238E27FC236}">
                <a16:creationId xmlns:a16="http://schemas.microsoft.com/office/drawing/2014/main" id="{91A179EB-14B4-4616-A3C2-51B0188B9352}"/>
              </a:ext>
            </a:extLst>
          </p:cNvPr>
          <p:cNvSpPr>
            <a:spLocks noGrp="1"/>
          </p:cNvSpPr>
          <p:nvPr>
            <p:ph idx="13"/>
          </p:nvPr>
        </p:nvSpPr>
        <p:spPr/>
        <p:txBody>
          <a:bodyPr/>
          <a:lstStyle/>
          <a:p>
            <a:endParaRPr lang="nl-BE"/>
          </a:p>
        </p:txBody>
      </p:sp>
      <p:sp>
        <p:nvSpPr>
          <p:cNvPr id="8" name="Tijdelijke aanduiding voor dianummer 3">
            <a:extLst>
              <a:ext uri="{FF2B5EF4-FFF2-40B4-BE49-F238E27FC236}">
                <a16:creationId xmlns:a16="http://schemas.microsoft.com/office/drawing/2014/main" id="{B279C2AF-5DFA-4259-A33E-340B3E2D6AEA}"/>
              </a:ext>
            </a:extLst>
          </p:cNvPr>
          <p:cNvSpPr>
            <a:spLocks noGrp="1"/>
          </p:cNvSpPr>
          <p:nvPr>
            <p:ph type="sldNum" sz="quarter" idx="12"/>
          </p:nvPr>
        </p:nvSpPr>
        <p:spPr>
          <a:xfrm>
            <a:off x="16263830" y="8959510"/>
            <a:ext cx="921880" cy="519289"/>
          </a:xfrm>
        </p:spPr>
        <p:txBody>
          <a:bodyPr/>
          <a:lstStyle/>
          <a:p>
            <a:fld id="{7AE184E0-0BD4-4705-A12B-9B71DDE63301}" type="slidenum">
              <a:rPr lang="en-GB" noProof="0" smtClean="0"/>
              <a:t>99</a:t>
            </a:fld>
            <a:endParaRPr lang="en-GB" noProof="0" dirty="0"/>
          </a:p>
        </p:txBody>
      </p:sp>
    </p:spTree>
    <p:extLst>
      <p:ext uri="{BB962C8B-B14F-4D97-AF65-F5344CB8AC3E}">
        <p14:creationId xmlns:p14="http://schemas.microsoft.com/office/powerpoint/2010/main" val="3431343839"/>
      </p:ext>
    </p:extLst>
  </p:cSld>
  <p:clrMapOvr>
    <a:masterClrMapping/>
  </p:clrMapOvr>
</p:sld>
</file>

<file path=ppt/theme/theme1.xml><?xml version="1.0" encoding="utf-8"?>
<a:theme xmlns:a="http://schemas.openxmlformats.org/drawingml/2006/main" name="Powerpoint_UGent_EN_PS">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rgbClr val="1E64C8"/>
          </a:solidFill>
          <a:headEnd type="triangl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120000"/>
          </a:lnSpc>
          <a:defRPr sz="2500" smtClean="0"/>
        </a:defPPr>
      </a:lstStyle>
    </a:txDef>
  </a:objectDefaults>
  <a:extraClrSchemeLst/>
  <a:extLst>
    <a:ext uri="{05A4C25C-085E-4340-85A3-A5531E510DB2}">
      <thm15:themeFamily xmlns:thm15="http://schemas.microsoft.com/office/thememl/2012/main" name="Presentation-UK-LW_1_0_13.potx" id="{3201E771-F791-46B7-8648-80514AB81F54}" vid="{1858D3B1-E83B-4AD4-AB74-FC64152F8D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Powerpoint_UGent_EN_PS</Template>
  <TotalTime>7178</TotalTime>
  <Words>8710</Words>
  <Application>Microsoft Office PowerPoint</Application>
  <PresentationFormat>Aangepast</PresentationFormat>
  <Paragraphs>2236</Paragraphs>
  <Slides>130</Slides>
  <Notes>125</Notes>
  <HiddenSlides>0</HiddenSlides>
  <MMClips>0</MMClips>
  <ScaleCrop>false</ScaleCrop>
  <HeadingPairs>
    <vt:vector size="6" baseType="variant">
      <vt:variant>
        <vt:lpstr>Gebruikte lettertypen</vt:lpstr>
      </vt:variant>
      <vt:variant>
        <vt:i4>9</vt:i4>
      </vt:variant>
      <vt:variant>
        <vt:lpstr>Thema</vt:lpstr>
      </vt:variant>
      <vt:variant>
        <vt:i4>1</vt:i4>
      </vt:variant>
      <vt:variant>
        <vt:lpstr>Diatitels</vt:lpstr>
      </vt:variant>
      <vt:variant>
        <vt:i4>130</vt:i4>
      </vt:variant>
    </vt:vector>
  </HeadingPairs>
  <TitlesOfParts>
    <vt:vector size="140" baseType="lpstr">
      <vt:lpstr>Arial</vt:lpstr>
      <vt:lpstr>Arial Narrow</vt:lpstr>
      <vt:lpstr>Calibri</vt:lpstr>
      <vt:lpstr>Cambria Math</vt:lpstr>
      <vt:lpstr>Lucida Grande</vt:lpstr>
      <vt:lpstr>Rajdhani</vt:lpstr>
      <vt:lpstr>Symbol</vt:lpstr>
      <vt:lpstr>Verdana</vt:lpstr>
      <vt:lpstr>Wingdings</vt:lpstr>
      <vt:lpstr>Powerpoint_UGent_EN_PS</vt:lpstr>
      <vt:lpstr>Hst 8: Inferentiële statistiek in zes stappen HST 9: kruistabellen </vt:lpstr>
      <vt:lpstr>Rechten en plichten</vt:lpstr>
      <vt:lpstr>Inhoud van de les</vt:lpstr>
      <vt:lpstr>Inhoudstafel hst 8 </vt:lpstr>
      <vt:lpstr>Inleiding</vt:lpstr>
      <vt:lpstr>Inleiding</vt:lpstr>
      <vt:lpstr>Inhoudstafel </vt:lpstr>
      <vt:lpstr>Stap 1: Kiezen van de juiste analysemethode</vt:lpstr>
      <vt:lpstr>Stap 1: Kiezen van de juiste analysemethode</vt:lpstr>
      <vt:lpstr>PowerPoint-presentatie</vt:lpstr>
      <vt:lpstr>Stap 1: Kiezen van de juiste analysemethode</vt:lpstr>
      <vt:lpstr>Stap 1: Kiezen van de juiste analysemethode</vt:lpstr>
      <vt:lpstr>PowerPoint-presentatie</vt:lpstr>
      <vt:lpstr>Stap 1: Kiezen van de juiste analysemethode</vt:lpstr>
      <vt:lpstr>PowerPoint-presentatie</vt:lpstr>
      <vt:lpstr>Stap 1: Kiezen van de juiste analysemethode</vt:lpstr>
      <vt:lpstr>Stap 1: Kiezen van de juiste analysemethode</vt:lpstr>
      <vt:lpstr>De zes-stappen-procedure bij inferentiële statistiek</vt:lpstr>
      <vt:lpstr>De zes-stappen-procedure bij inferentiële statistiek</vt:lpstr>
      <vt:lpstr>De zes-stappen-procedure bij inferentiële statistiek</vt:lpstr>
      <vt:lpstr>De zes-stappen-procedure bij inferentiële statistiek</vt:lpstr>
      <vt:lpstr>De zes-stappen-procedure bij inferentiële statistiek</vt:lpstr>
      <vt:lpstr>De zes-stappen-procedure bij inferentiële statistiek</vt:lpstr>
      <vt:lpstr>Voorbeeld examenvraag</vt:lpstr>
      <vt:lpstr>De zes-stappen-procedure bij inferentiële statistiek</vt:lpstr>
      <vt:lpstr>De zes-stappen-procedure bij inferentiële statistiek</vt:lpstr>
      <vt:lpstr>PowerPoint-presentatie</vt:lpstr>
      <vt:lpstr>Voorbeeld examenvraag</vt:lpstr>
      <vt:lpstr>De zes-stappen-procedure bij inferentiële statistiek</vt:lpstr>
      <vt:lpstr>De zes-stappen-procedure bij inferentiële statistiek</vt:lpstr>
      <vt:lpstr>Voorbeeld examenvraag </vt:lpstr>
      <vt:lpstr>De zes-stappen-procedure bij inferentiële statistiek</vt:lpstr>
      <vt:lpstr>PowerPoint-presentatie</vt:lpstr>
      <vt:lpstr>Voorbeeld examenvraag </vt:lpstr>
      <vt:lpstr>Inhoudstafel </vt:lpstr>
      <vt:lpstr>Stap 2: datacontrole</vt:lpstr>
      <vt:lpstr>Stap 2: datacontrole</vt:lpstr>
      <vt:lpstr>Stap 2: datacontrole</vt:lpstr>
      <vt:lpstr>Inhoudstafel </vt:lpstr>
      <vt:lpstr>Stap 3: Hypothesen formuleren</vt:lpstr>
      <vt:lpstr>Stap 3: Hypothesen formuleren</vt:lpstr>
      <vt:lpstr>Stap 3: Hypothesen formuleren</vt:lpstr>
      <vt:lpstr>Stap 3: Hypothesen formuleren</vt:lpstr>
      <vt:lpstr>Stap 3: Hypothesen formuleren</vt:lpstr>
      <vt:lpstr>Inhoudstafel </vt:lpstr>
      <vt:lpstr>Stap 4: Significantieniveau bepalen</vt:lpstr>
      <vt:lpstr>Inhoudstafel </vt:lpstr>
      <vt:lpstr>Stap 5: Toetsingsgrootheid en p-waarde berekenen</vt:lpstr>
      <vt:lpstr>Stap 5: Toetsingsgrootheid en p-waarde berekenen</vt:lpstr>
      <vt:lpstr>Stap 5: Toetsingsgrootheid en p-waarde berekenen</vt:lpstr>
      <vt:lpstr>Stap 5: Toetsingsgrootheid en p-waarde berekenen</vt:lpstr>
      <vt:lpstr>De zes-stappen-procedure bij inferentiële statistiek</vt:lpstr>
      <vt:lpstr>De zes-stappen-procedure bij inferentiële statistiek</vt:lpstr>
      <vt:lpstr>De zes-stappen-procedure bij inferentiële statistiek</vt:lpstr>
      <vt:lpstr>De zes-stappen-procedure bij inferentiële statistiek</vt:lpstr>
      <vt:lpstr>Voorbeeld examenvraag</vt:lpstr>
      <vt:lpstr>Voorbeeld examenvraag</vt:lpstr>
      <vt:lpstr>Inhoudstafel </vt:lpstr>
      <vt:lpstr>Stap 6: Conclusie en rapportering</vt:lpstr>
      <vt:lpstr>Inhoudstafel hst9</vt:lpstr>
      <vt:lpstr>Inleiding</vt:lpstr>
      <vt:lpstr>Inhoudstafel </vt:lpstr>
      <vt:lpstr>Chi-kwadraat-toets</vt:lpstr>
      <vt:lpstr>Chi-kwadraat-toets</vt:lpstr>
      <vt:lpstr>Chi-kwadraat-toets</vt:lpstr>
      <vt:lpstr>Chi-kwadraat-toets</vt:lpstr>
      <vt:lpstr>Chi-kwadraat-toets</vt:lpstr>
      <vt:lpstr>Chi-kwadraat-toets</vt:lpstr>
      <vt:lpstr>Chi-kwadraat-toets</vt:lpstr>
      <vt:lpstr>Chi-kwadraat-toets</vt:lpstr>
      <vt:lpstr>Chi-kwadraat-toets volgens 6-stappen-procedure</vt:lpstr>
      <vt:lpstr>Chi-kwadraat-toets volgens 6-stappen-procedure</vt:lpstr>
      <vt:lpstr>Welke analysetechniek gebruik ik?</vt:lpstr>
      <vt:lpstr>Chi-kwadraat-toets</vt:lpstr>
      <vt:lpstr>Chi-kwadraat-toets</vt:lpstr>
      <vt:lpstr>Chi-kwadraat-toets</vt:lpstr>
      <vt:lpstr>Chi-kwadraat-toets</vt:lpstr>
      <vt:lpstr>Chi-kwadraat-toets in spss</vt:lpstr>
      <vt:lpstr>Chi-kwadraat-toets</vt:lpstr>
      <vt:lpstr>Chi-kwadraat-toets</vt:lpstr>
      <vt:lpstr>Chi-kwadraat-toets</vt:lpstr>
      <vt:lpstr>Chi-kwadraat-toets</vt:lpstr>
      <vt:lpstr>Chi-kwadraat-toets</vt:lpstr>
      <vt:lpstr>Chi-kwadraat-toets</vt:lpstr>
      <vt:lpstr>Chi-kwadraat-toets</vt:lpstr>
      <vt:lpstr>Chi-kwadraat-toets</vt:lpstr>
      <vt:lpstr>Chi-kwadraat-toets</vt:lpstr>
      <vt:lpstr>Chi-kwadraat-toets</vt:lpstr>
      <vt:lpstr>Chi-kwadraat-toets</vt:lpstr>
      <vt:lpstr>Chi-kwadraat-toets</vt:lpstr>
      <vt:lpstr>Chi-kwadraat-toets</vt:lpstr>
      <vt:lpstr>Chi-kwadraat-toets</vt:lpstr>
      <vt:lpstr>Chi-kwadraat-toets</vt:lpstr>
      <vt:lpstr>Chi-kwadraat-toets</vt:lpstr>
      <vt:lpstr>Inhoudstafel </vt:lpstr>
      <vt:lpstr>Partitioneren</vt:lpstr>
      <vt:lpstr>Partitioneren</vt:lpstr>
      <vt:lpstr>Partitioneren</vt:lpstr>
      <vt:lpstr>Partitioneren</vt:lpstr>
      <vt:lpstr>Partitioneren</vt:lpstr>
      <vt:lpstr>Partitioneren</vt:lpstr>
      <vt:lpstr>Partitioneren</vt:lpstr>
      <vt:lpstr>Partitioneren</vt:lpstr>
      <vt:lpstr>Partitioneren</vt:lpstr>
      <vt:lpstr>Partitioneren</vt:lpstr>
      <vt:lpstr>Partitioneren</vt:lpstr>
      <vt:lpstr>Inhoudstafel </vt:lpstr>
      <vt:lpstr>Fisher-Exact-toets</vt:lpstr>
      <vt:lpstr>Fisher-Exact-toets</vt:lpstr>
      <vt:lpstr>Fisher-Exact-toets</vt:lpstr>
      <vt:lpstr>Fisher-Exact-toets</vt:lpstr>
      <vt:lpstr>Fisher-Exact-toets</vt:lpstr>
      <vt:lpstr>Fisher-Exact-toets</vt:lpstr>
      <vt:lpstr>Fisher-Exact-toets</vt:lpstr>
      <vt:lpstr>Inhoudstafel </vt:lpstr>
      <vt:lpstr>McNemar-toets</vt:lpstr>
      <vt:lpstr>McNemar-toets</vt:lpstr>
      <vt:lpstr>McNemar-toets</vt:lpstr>
      <vt:lpstr>McNemar-toets</vt:lpstr>
      <vt:lpstr>McNemar-toets</vt:lpstr>
      <vt:lpstr>McNemar-toets</vt:lpstr>
      <vt:lpstr>Welke analysetechniek gebruik ik?</vt:lpstr>
      <vt:lpstr>McNemar-toets</vt:lpstr>
      <vt:lpstr>McNemar-toets</vt:lpstr>
      <vt:lpstr>McNemar-toets</vt:lpstr>
      <vt:lpstr>McNemar-toets</vt:lpstr>
      <vt:lpstr>McNemar-toets</vt:lpstr>
      <vt:lpstr>McNemar-toets</vt:lpstr>
      <vt:lpstr>McNemar-toets</vt:lpstr>
      <vt:lpstr>Inhoudstafel </vt:lpstr>
    </vt:vector>
  </TitlesOfParts>
  <Company>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Ponnet</dc:creator>
  <cp:lastModifiedBy>Ann De Buck</cp:lastModifiedBy>
  <cp:revision>233</cp:revision>
  <cp:lastPrinted>2023-11-06T17:43:57Z</cp:lastPrinted>
  <dcterms:created xsi:type="dcterms:W3CDTF">2016-09-23T07:15:13Z</dcterms:created>
  <dcterms:modified xsi:type="dcterms:W3CDTF">2024-11-05T19:33:16Z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d to">
    <vt:lpwstr>Ghent University</vt:lpwstr>
  </property>
  <property fmtid="{D5CDD505-2E9C-101B-9397-08002B2CF9AE}" pid="3" name="Version">
    <vt:lpwstr>1.0</vt:lpwstr>
  </property>
  <property fmtid="{D5CDD505-2E9C-101B-9397-08002B2CF9AE}" pid="4" name="Date">
    <vt:filetime>2016-09-20T22:00:00Z</vt:filetime>
  </property>
  <property fmtid="{D5CDD505-2E9C-101B-9397-08002B2CF9AE}" pid="5" name="Build">
    <vt:i4>13</vt:i4>
  </property>
  <property fmtid="{D5CDD505-2E9C-101B-9397-08002B2CF9AE}" pid="6" name="Cmt 1">
    <vt:lpwstr>create</vt:lpwstr>
  </property>
  <property fmtid="{D5CDD505-2E9C-101B-9397-08002B2CF9AE}" pid="7" name="Cmt 2">
    <vt:lpwstr>1st draft</vt:lpwstr>
  </property>
  <property fmtid="{D5CDD505-2E9C-101B-9397-08002B2CF9AE}" pid="8" name="Cmt 3">
    <vt:lpwstr>Corporate splitt off</vt:lpwstr>
  </property>
  <property fmtid="{D5CDD505-2E9C-101B-9397-08002B2CF9AE}" pid="9" name="Cmt 4">
    <vt:lpwstr>2nd draft</vt:lpwstr>
  </property>
  <property fmtid="{D5CDD505-2E9C-101B-9397-08002B2CF9AE}" pid="10" name="Cmt 5">
    <vt:lpwstr>set text box and shape defaults</vt:lpwstr>
  </property>
  <property fmtid="{D5CDD505-2E9C-101B-9397-08002B2CF9AE}" pid="11" name="Cmt 6">
    <vt:lpwstr>end slide text acc. to letter</vt:lpwstr>
  </property>
  <property fmtid="{D5CDD505-2E9C-101B-9397-08002B2CF9AE}" pid="12" name="Cmt 7">
    <vt:lpwstr>logo opening slide sharpened</vt:lpwstr>
  </property>
  <property fmtid="{D5CDD505-2E9C-101B-9397-08002B2CF9AE}" pid="13" name="Cmt 8-9">
    <vt:lpwstr>comments 19-9-2016</vt:lpwstr>
  </property>
  <property fmtid="{D5CDD505-2E9C-101B-9397-08002B2CF9AE}" pid="14" name="Cmt 10">
    <vt:lpwstr>social media data redesigned</vt:lpwstr>
  </property>
  <property fmtid="{D5CDD505-2E9C-101B-9397-08002B2CF9AE}" pid="15" name="Cmt 11">
    <vt:lpwstr>Title Slide renamed to TitleSlide</vt:lpwstr>
  </property>
  <property fmtid="{D5CDD505-2E9C-101B-9397-08002B2CF9AE}" pid="16" name="Cmt 12">
    <vt:lpwstr>Title and text size</vt:lpwstr>
  </property>
  <property fmtid="{D5CDD505-2E9C-101B-9397-08002B2CF9AE}" pid="17" name="Cmt 13">
    <vt:lpwstr>socmed pictos &gt; normal view</vt:lpwstr>
  </property>
</Properties>
</file>